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7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4447C-1539-42F4-BD05-4F6E2BE55718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9027C-BB01-468C-98B5-6AD471276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5BDE86-3D96-4FD4-A824-2BB18C5EAFB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41B0F-41A8-43EF-91E6-86812040394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B5A83-590D-4632-9AC4-D75F4198881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1785925"/>
          <a:ext cx="6697662" cy="4739419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9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Vůle,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VY_32_INOVACE_04.03.15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Monika Malá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Tematická oblast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Základy společenských věd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Pátý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Tato prezentace se věnuje definici vůle. Popisuje stádia volních procesů, frustrace a deprivace.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1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Tato prezentace slouží jako elektronická učebnice, pro pátý ročník (osmiletého ) gymnázia základů společenských věd – psychologie. Časová dotace 45 minut.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Anotace:</a:t>
            </a:r>
            <a:r>
              <a:rPr lang="cs-CZ" dirty="0" smtClean="0"/>
              <a:t>Tato prezentace se věnuje definici vůle. Popisuje stádia volních procesů, frustrace a deprivace.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Definice vůle: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</a:t>
            </a:r>
            <a:r>
              <a:rPr lang="cs-CZ" b="1" dirty="0" smtClean="0"/>
              <a:t>schopnost chtění a z něho vyplývající jednání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V psychologii se pod pojmem vůle rozumí souhrnné označení pro volní procesy a volní vlastnosti, kterými dosahujeme cílů a řídíme činnosti směřující k cílům.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Vůli si uvědomujeme v situacích, kdy </a:t>
            </a:r>
            <a:r>
              <a:rPr lang="cs-CZ" b="1" dirty="0" smtClean="0"/>
              <a:t>překonáváme překážky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Tři stádia volních procesů: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b="1" dirty="0" smtClean="0"/>
              <a:t>Vznik pohnutky </a:t>
            </a:r>
            <a:r>
              <a:rPr lang="cs-CZ" dirty="0" smtClean="0"/>
              <a:t>– vznesení požadavku (zvenčí – rodiče, kamarádi apod., zevnitř – vnitřní motiv). Cílem je uspokojení našich potřeb.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Proces rozhodování </a:t>
            </a:r>
            <a:r>
              <a:rPr lang="cs-CZ" dirty="0" smtClean="0"/>
              <a:t>(pro a proti, boj motivů, intrapsychický konflikt – volba. 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Realizování rozhodnutí </a:t>
            </a:r>
            <a:r>
              <a:rPr lang="cs-CZ" dirty="0" smtClean="0"/>
              <a:t>– důležitá kontrola průběhu i dílčích výsledků, nutné překonání překážek.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err="1" smtClean="0"/>
              <a:t>Maslowova</a:t>
            </a:r>
            <a:r>
              <a:rPr lang="cs-CZ" i="1" dirty="0" smtClean="0"/>
              <a:t> pyramida potřeb</a:t>
            </a:r>
            <a:endParaRPr lang="cs-CZ" dirty="0" smtClean="0"/>
          </a:p>
          <a:p>
            <a:r>
              <a:rPr lang="cs-CZ" dirty="0" smtClean="0"/>
              <a:t>Potřeba seberealizace.</a:t>
            </a:r>
          </a:p>
          <a:p>
            <a:r>
              <a:rPr lang="cs-CZ" dirty="0" smtClean="0"/>
              <a:t>Potřeba uznání, úcty.</a:t>
            </a:r>
          </a:p>
          <a:p>
            <a:r>
              <a:rPr lang="cs-CZ" dirty="0" smtClean="0"/>
              <a:t>Potřeba lásky, přijetí, spolupatřičnosti.</a:t>
            </a:r>
          </a:p>
          <a:p>
            <a:r>
              <a:rPr lang="cs-CZ" dirty="0" smtClean="0"/>
              <a:t>Potřeba bezpečí a jistoty.</a:t>
            </a:r>
          </a:p>
          <a:p>
            <a:r>
              <a:rPr lang="cs-CZ" dirty="0" smtClean="0"/>
              <a:t>Základní tělesné, fyziologické potřeby.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Proces rozhodování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Konflikt mezi </a:t>
            </a:r>
            <a:r>
              <a:rPr lang="cs-CZ" b="1" dirty="0" smtClean="0"/>
              <a:t>dvěma kladnými cíli</a:t>
            </a:r>
            <a:r>
              <a:rPr lang="cs-CZ" dirty="0" smtClean="0"/>
              <a:t>.                      Oba jsou stejně lákavé. </a:t>
            </a:r>
          </a:p>
          <a:p>
            <a:r>
              <a:rPr lang="cs-CZ" dirty="0" smtClean="0"/>
              <a:t>Konflikt </a:t>
            </a:r>
            <a:r>
              <a:rPr lang="cs-CZ" b="1" dirty="0" smtClean="0"/>
              <a:t>mezi dvěma zápornými cíli</a:t>
            </a:r>
            <a:r>
              <a:rPr lang="cs-CZ" dirty="0" smtClean="0"/>
              <a:t>.             Volíme menší zlo.</a:t>
            </a:r>
          </a:p>
          <a:p>
            <a:r>
              <a:rPr lang="cs-CZ" dirty="0" smtClean="0"/>
              <a:t>Konflikt </a:t>
            </a:r>
            <a:r>
              <a:rPr lang="cs-CZ" b="1" dirty="0" smtClean="0"/>
              <a:t>mezi kladnou a zápornou silou            </a:t>
            </a:r>
            <a:r>
              <a:rPr lang="cs-CZ" dirty="0" smtClean="0"/>
              <a:t>(rande x reparát z matematiky).</a:t>
            </a:r>
          </a:p>
          <a:p>
            <a:r>
              <a:rPr lang="cs-CZ" b="1" dirty="0" smtClean="0"/>
              <a:t>Několikanásobný konflikt </a:t>
            </a:r>
            <a:r>
              <a:rPr lang="cs-CZ" dirty="0" smtClean="0"/>
              <a:t>kladných a záporných sil.</a:t>
            </a:r>
          </a:p>
          <a:p>
            <a:r>
              <a:rPr lang="cs-CZ" dirty="0" smtClean="0"/>
              <a:t>Kromě intrapsychických konfliktů se často setkáváme s </a:t>
            </a:r>
            <a:r>
              <a:rPr lang="cs-CZ" b="1" dirty="0" smtClean="0"/>
              <a:t>interpersonálními konflikty.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Realizování rozhodnutí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Překonání překážek </a:t>
            </a:r>
          </a:p>
          <a:p>
            <a:pPr>
              <a:buFontTx/>
              <a:buChar char="-"/>
            </a:pPr>
            <a:r>
              <a:rPr lang="cs-CZ" b="1" dirty="0" smtClean="0"/>
              <a:t> únava,</a:t>
            </a:r>
          </a:p>
          <a:p>
            <a:pPr>
              <a:buFontTx/>
              <a:buChar char="-"/>
            </a:pPr>
            <a:r>
              <a:rPr lang="cs-CZ" b="1" dirty="0" smtClean="0"/>
              <a:t> odolání nabídek druhých lidí,</a:t>
            </a:r>
          </a:p>
          <a:p>
            <a:pPr>
              <a:buFontTx/>
              <a:buChar char="-"/>
            </a:pPr>
            <a:r>
              <a:rPr lang="cs-CZ" b="1" dirty="0"/>
              <a:t> </a:t>
            </a:r>
            <a:r>
              <a:rPr lang="cs-CZ" b="1" dirty="0" smtClean="0"/>
              <a:t>odolání vnitřním motivům</a:t>
            </a:r>
            <a:r>
              <a:rPr lang="cs-CZ" dirty="0" smtClean="0"/>
              <a:t>,které jsou rychlejší a snadnější,vynaložení velkého úsilí.</a:t>
            </a:r>
          </a:p>
          <a:p>
            <a:pPr>
              <a:buNone/>
            </a:pPr>
            <a:r>
              <a:rPr lang="cs-CZ" dirty="0" smtClean="0"/>
              <a:t>Může se objevit překážka, která znemožní dosažení cíle. </a:t>
            </a:r>
          </a:p>
          <a:p>
            <a:pPr>
              <a:buNone/>
            </a:pPr>
            <a:r>
              <a:rPr lang="cs-CZ" dirty="0" smtClean="0"/>
              <a:t>Jedná se o situaci </a:t>
            </a:r>
            <a:r>
              <a:rPr lang="cs-CZ" b="1" dirty="0" smtClean="0"/>
              <a:t>frustrace</a:t>
            </a:r>
            <a:r>
              <a:rPr lang="cs-CZ" dirty="0" smtClean="0"/>
              <a:t>, kterých denně zažijeme mnoho.</a:t>
            </a:r>
          </a:p>
          <a:p>
            <a:pPr>
              <a:buNone/>
            </a:pPr>
            <a:r>
              <a:rPr lang="cs-CZ" dirty="0"/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Frustraci řešíme </a:t>
            </a:r>
            <a:r>
              <a:rPr lang="cs-CZ" sz="3200" b="1" dirty="0" smtClean="0"/>
              <a:t>obrannými </a:t>
            </a:r>
            <a:r>
              <a:rPr lang="cs-CZ" sz="3200" b="1" dirty="0" smtClean="0"/>
              <a:t>mechanismy, nejznámější jsou: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vytěsnění,</a:t>
            </a:r>
          </a:p>
          <a:p>
            <a:r>
              <a:rPr lang="cs-CZ" dirty="0"/>
              <a:t> </a:t>
            </a:r>
            <a:r>
              <a:rPr lang="cs-CZ" dirty="0" smtClean="0"/>
              <a:t>sublimace,</a:t>
            </a:r>
          </a:p>
          <a:p>
            <a:r>
              <a:rPr lang="cs-CZ" dirty="0"/>
              <a:t> </a:t>
            </a:r>
            <a:r>
              <a:rPr lang="cs-CZ" dirty="0" smtClean="0"/>
              <a:t>regrese,</a:t>
            </a:r>
          </a:p>
          <a:p>
            <a:r>
              <a:rPr lang="cs-CZ" dirty="0"/>
              <a:t> </a:t>
            </a:r>
            <a:r>
              <a:rPr lang="cs-CZ" dirty="0" smtClean="0"/>
              <a:t>potlačení,</a:t>
            </a:r>
          </a:p>
          <a:p>
            <a:r>
              <a:rPr lang="cs-CZ" dirty="0"/>
              <a:t> </a:t>
            </a:r>
            <a:r>
              <a:rPr lang="cs-CZ" dirty="0" smtClean="0"/>
              <a:t>racionalizace, </a:t>
            </a:r>
          </a:p>
          <a:p>
            <a:r>
              <a:rPr lang="cs-CZ" dirty="0"/>
              <a:t> </a:t>
            </a:r>
            <a:r>
              <a:rPr lang="cs-CZ" dirty="0" smtClean="0"/>
              <a:t>reaktivní výtvor,</a:t>
            </a:r>
          </a:p>
          <a:p>
            <a:r>
              <a:rPr lang="cs-CZ" dirty="0"/>
              <a:t> </a:t>
            </a:r>
            <a:r>
              <a:rPr lang="cs-CZ" dirty="0" smtClean="0"/>
              <a:t>projekce,</a:t>
            </a:r>
          </a:p>
          <a:p>
            <a:r>
              <a:rPr lang="cs-CZ" dirty="0"/>
              <a:t> </a:t>
            </a:r>
            <a:r>
              <a:rPr lang="cs-CZ" dirty="0" smtClean="0"/>
              <a:t>intelektualizace.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Dlouhodobé neuspokojení našich potřeb vyvolává </a:t>
            </a:r>
            <a:r>
              <a:rPr lang="cs-CZ" b="1" dirty="0" smtClean="0"/>
              <a:t>deprivaci</a:t>
            </a:r>
            <a:r>
              <a:rPr lang="cs-CZ" dirty="0" smtClean="0"/>
              <a:t>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Deprivace je </a:t>
            </a:r>
            <a:r>
              <a:rPr lang="cs-CZ" b="1" dirty="0" smtClean="0"/>
              <a:t>náročná životní situace</a:t>
            </a:r>
            <a:r>
              <a:rPr lang="cs-CZ" dirty="0" smtClean="0"/>
              <a:t>, v raném dětství může nepříznivě působit na psychický i tělesný vývoj jedince.</a:t>
            </a:r>
          </a:p>
          <a:p>
            <a:r>
              <a:rPr lang="cs-CZ" b="1" dirty="0" smtClean="0"/>
              <a:t>Druhy deprivací:</a:t>
            </a:r>
          </a:p>
          <a:p>
            <a:pPr>
              <a:buFontTx/>
              <a:buChar char="-"/>
            </a:pPr>
            <a:r>
              <a:rPr lang="cs-CZ" dirty="0" smtClean="0"/>
              <a:t> biologická,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psychická,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citová, </a:t>
            </a:r>
          </a:p>
          <a:p>
            <a:pPr>
              <a:buFontTx/>
              <a:buChar char="-"/>
            </a:pPr>
            <a:r>
              <a:rPr lang="cs-CZ" dirty="0" smtClean="0"/>
              <a:t> sociální, 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existenční.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Zdroj:</a:t>
            </a:r>
          </a:p>
          <a:p>
            <a:r>
              <a:rPr lang="cs-CZ" smtClean="0"/>
              <a:t>Mgr</a:t>
            </a:r>
            <a:r>
              <a:rPr lang="cs-CZ" dirty="0" smtClean="0"/>
              <a:t>. Kateřina </a:t>
            </a:r>
            <a:r>
              <a:rPr lang="cs-CZ" dirty="0" err="1" smtClean="0"/>
              <a:t>Juklová</a:t>
            </a:r>
            <a:r>
              <a:rPr lang="cs-CZ" dirty="0" smtClean="0"/>
              <a:t> :Základy obecné psychologie, </a:t>
            </a:r>
            <a:r>
              <a:rPr lang="cs-CZ" dirty="0" err="1" smtClean="0"/>
              <a:t>Gaudeamus</a:t>
            </a:r>
            <a:r>
              <a:rPr lang="cs-CZ" dirty="0" smtClean="0"/>
              <a:t>, Univerzita Hradec Králové, Hradec Králové 2007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436</Words>
  <Application>Microsoft Office PowerPoint</Application>
  <PresentationFormat>Předvádění na obrazovce (4:3)</PresentationFormat>
  <Paragraphs>71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Anotace:Tato prezentace se věnuje definici vůle. Popisuje stádia volních procesů, frustrace a deprivace. </vt:lpstr>
      <vt:lpstr>Definice vůle:</vt:lpstr>
      <vt:lpstr>Tři stádia volních procesů:</vt:lpstr>
      <vt:lpstr>Cíle</vt:lpstr>
      <vt:lpstr>Proces rozhodování</vt:lpstr>
      <vt:lpstr>Realizování rozhodnutí</vt:lpstr>
      <vt:lpstr>Frustraci řešíme obrannými mechanismy, nejznámější jsou:</vt:lpstr>
      <vt:lpstr>Dlouhodobé neuspokojení našich potřeb vyvolává deprivaci: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Vůle</dc:title>
  <dc:creator>monika</dc:creator>
  <cp:lastModifiedBy>Dum</cp:lastModifiedBy>
  <cp:revision>15</cp:revision>
  <dcterms:created xsi:type="dcterms:W3CDTF">2014-01-05T18:34:08Z</dcterms:created>
  <dcterms:modified xsi:type="dcterms:W3CDTF">2014-05-22T08:14:42Z</dcterms:modified>
</cp:coreProperties>
</file>