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9" r:id="rId2"/>
    <p:sldId id="256" r:id="rId3"/>
    <p:sldId id="26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201" autoAdjust="0"/>
  </p:normalViewPr>
  <p:slideViewPr>
    <p:cSldViewPr>
      <p:cViewPr varScale="1">
        <p:scale>
          <a:sx n="90" d="100"/>
          <a:sy n="90" d="100"/>
        </p:scale>
        <p:origin x="-5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24399E-D0D7-4F85-90AA-599509C9A79D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972D85-CB93-4376-B81E-0DB03D7D9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4C5FF-8F89-4FE3-ABF3-F7F46CE9916F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14487"/>
          <a:ext cx="6697662" cy="4903345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61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Etapy psychického vývoje  -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prenatální,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perinatální,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81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popisuje psychický vývoj jedince od početí po dobu porodu a vliv tohoto období na psychiku jedince. V úvodu nalezneme </a:t>
                      </a:r>
                      <a:r>
                        <a:rPr lang="cs-CZ" sz="1400" dirty="0" err="1" smtClean="0">
                          <a:latin typeface="Arial" pitchFamily="34" charset="0"/>
                          <a:cs typeface="Arial" pitchFamily="34" charset="0"/>
                        </a:rPr>
                        <a:t>Eriksonovo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 dělení vývojové psychologie</a:t>
                      </a:r>
                      <a:r>
                        <a:rPr lang="cs-CZ" sz="1400" b="1" dirty="0" smtClean="0"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49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20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popisuje psychický vývoj jedince od početí po dobu porodu a vliv tohoto období na psychiku jedince. V úvodu nalezneme </a:t>
            </a:r>
            <a:r>
              <a:rPr lang="cs-CZ" dirty="0" err="1" smtClean="0"/>
              <a:t>Eriksonovo</a:t>
            </a:r>
            <a:r>
              <a:rPr lang="cs-CZ" dirty="0" smtClean="0"/>
              <a:t> dělení vývojové psychologie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Erik </a:t>
            </a:r>
            <a:r>
              <a:rPr lang="cs-CZ" dirty="0" err="1" smtClean="0"/>
              <a:t>Erikson</a:t>
            </a:r>
            <a:r>
              <a:rPr lang="cs-CZ" dirty="0" smtClean="0"/>
              <a:t> –  etapy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Vývoj plodu (prenatální období)</a:t>
            </a:r>
          </a:p>
          <a:p>
            <a:r>
              <a:rPr lang="cs-CZ" dirty="0" smtClean="0"/>
              <a:t>Kojenecký věk (první rok života)</a:t>
            </a:r>
          </a:p>
          <a:p>
            <a:r>
              <a:rPr lang="cs-CZ" dirty="0" smtClean="0"/>
              <a:t>Batolecí věk (1-3)</a:t>
            </a:r>
          </a:p>
          <a:p>
            <a:r>
              <a:rPr lang="cs-CZ" dirty="0" smtClean="0"/>
              <a:t>Předškolní věk (3- nástup do školy)</a:t>
            </a:r>
          </a:p>
          <a:p>
            <a:r>
              <a:rPr lang="cs-CZ" dirty="0" smtClean="0"/>
              <a:t>Mladší školní věk (nástup do školy – 11)</a:t>
            </a:r>
          </a:p>
          <a:p>
            <a:r>
              <a:rPr lang="cs-CZ" dirty="0" smtClean="0"/>
              <a:t>Dospívání (mezi 11. a 20-22)</a:t>
            </a:r>
          </a:p>
          <a:p>
            <a:r>
              <a:rPr lang="cs-CZ" dirty="0" smtClean="0"/>
              <a:t>Mladá dospělost (20-22 až 30)</a:t>
            </a:r>
          </a:p>
          <a:p>
            <a:r>
              <a:rPr lang="cs-CZ" dirty="0" smtClean="0"/>
              <a:t>Střední dospělost (od 30 – do 60 let)</a:t>
            </a:r>
          </a:p>
          <a:p>
            <a:r>
              <a:rPr lang="cs-CZ" dirty="0" smtClean="0"/>
              <a:t>Pozdní dospělost – stáří (nad 60 let)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Prenatální období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0 – 9 měsíců</a:t>
            </a:r>
          </a:p>
          <a:p>
            <a:r>
              <a:rPr lang="cs-CZ" dirty="0" smtClean="0"/>
              <a:t>Psychický vývoj plodu – od početí do porodu.</a:t>
            </a:r>
          </a:p>
          <a:p>
            <a:r>
              <a:rPr lang="cs-CZ" dirty="0" smtClean="0"/>
              <a:t>Do 2 měsíců – zárodek,</a:t>
            </a:r>
          </a:p>
          <a:p>
            <a:r>
              <a:rPr lang="cs-CZ" dirty="0" smtClean="0"/>
              <a:t>3 týdny 2,5 mm – tepe srdce, reaguje na dotek. </a:t>
            </a:r>
          </a:p>
          <a:p>
            <a:r>
              <a:rPr lang="cs-CZ" dirty="0" smtClean="0"/>
              <a:t>Plod 9 týdnů – sací reflex.</a:t>
            </a:r>
          </a:p>
          <a:p>
            <a:r>
              <a:rPr lang="cs-CZ" dirty="0" smtClean="0"/>
              <a:t>Reaguje na zvuky zvenčí.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Porod – perinatální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Do této doby pro dítě</a:t>
            </a:r>
          </a:p>
          <a:p>
            <a:pPr>
              <a:buFontTx/>
              <a:buChar char="-"/>
            </a:pPr>
            <a:r>
              <a:rPr lang="cs-CZ" dirty="0" smtClean="0"/>
              <a:t> nejtěžší,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nejdramatičtější,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nejnebezpečnější krok v lidském životě.</a:t>
            </a:r>
          </a:p>
          <a:p>
            <a:pPr>
              <a:buNone/>
            </a:pPr>
            <a:r>
              <a:rPr lang="cs-CZ" dirty="0" smtClean="0"/>
              <a:t>(Z tepla do zimy, z ticha do hluku, ze stísněného prostoru – do volného prostoru, ze tmy do světla.)</a:t>
            </a:r>
          </a:p>
          <a:p>
            <a:pPr>
              <a:buFontTx/>
              <a:buChar char="-"/>
            </a:pPr>
            <a:r>
              <a:rPr lang="cs-CZ" dirty="0" smtClean="0"/>
              <a:t>Zdravý plod při porodu není pasivní, dere se porodními cestami i vlastní silou.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Instinkt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Položíme-li hned po porodu novorozence matce na břicho,  instinktivně po ní leze a hledá prs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- nebo spíš aby se přihlásil o svá práva, než aby se posilnil.</a:t>
            </a:r>
          </a:p>
          <a:p>
            <a:pPr>
              <a:buNone/>
            </a:pPr>
            <a:r>
              <a:rPr lang="cs-CZ" dirty="0" smtClean="0"/>
              <a:t>Nemá-li dítě základní instinkty, je ohroženo na životě (sací, polykací, …).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Rizika porodu</a:t>
            </a:r>
          </a:p>
          <a:p>
            <a:pPr>
              <a:buFontTx/>
              <a:buChar char="-"/>
            </a:pPr>
            <a:r>
              <a:rPr lang="cs-CZ" dirty="0" smtClean="0"/>
              <a:t>Překotný porod</a:t>
            </a:r>
          </a:p>
          <a:p>
            <a:pPr>
              <a:buFontTx/>
              <a:buChar char="-"/>
            </a:pPr>
            <a:r>
              <a:rPr lang="cs-CZ" dirty="0" smtClean="0"/>
              <a:t>Protahovaný </a:t>
            </a:r>
            <a:r>
              <a:rPr lang="cs-CZ" dirty="0" smtClean="0"/>
              <a:t>porod</a:t>
            </a:r>
          </a:p>
          <a:p>
            <a:pPr>
              <a:buFontTx/>
              <a:buChar char="-"/>
            </a:pPr>
            <a:r>
              <a:rPr lang="cs-CZ" dirty="0" smtClean="0"/>
              <a:t>Porod pánevním dnem</a:t>
            </a:r>
          </a:p>
          <a:p>
            <a:pPr>
              <a:buFontTx/>
              <a:buChar char="-"/>
            </a:pPr>
            <a:r>
              <a:rPr lang="cs-CZ" dirty="0" smtClean="0"/>
              <a:t>Vícečetný porod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Pavel Říčan : Psychologie, Portál, s.r.o. ,Praha 2008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388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 Tato prezentace popisuje psychický vývoj jedince od početí po dobu porodu a vliv tohoto období na psychiku jedince. V úvodu nalezneme Eriksonovo dělení vývojové psychologie.</vt:lpstr>
      <vt:lpstr>Erik Erikson –  etapy </vt:lpstr>
      <vt:lpstr>Prenatální období </vt:lpstr>
      <vt:lpstr>Porod – perinatální období</vt:lpstr>
      <vt:lpstr>Instinkt </vt:lpstr>
      <vt:lpstr>Snímek 7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Etapy psychického vývoje</dc:title>
  <dc:creator>monika</dc:creator>
  <cp:lastModifiedBy>Dum</cp:lastModifiedBy>
  <cp:revision>13</cp:revision>
  <dcterms:created xsi:type="dcterms:W3CDTF">2014-01-31T08:16:29Z</dcterms:created>
  <dcterms:modified xsi:type="dcterms:W3CDTF">2014-05-22T08:35:37Z</dcterms:modified>
</cp:coreProperties>
</file>