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56" r:id="rId3"/>
    <p:sldId id="26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412727-AE8B-4FE5-8AB4-04F34328119A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3A8CE2-0C30-4A71-872D-217E69D7C7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14414" y="1714487"/>
          <a:ext cx="6697662" cy="4810857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62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Etapy psychického vývoje  - předškolní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věk,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0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psychický vývoj jedince v předškolním období.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6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20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psychický vývoj jedince v předškolním období.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 třetích narozenin po nástup do školy.</a:t>
            </a:r>
          </a:p>
          <a:p>
            <a:r>
              <a:rPr lang="cs-CZ" dirty="0" smtClean="0"/>
              <a:t>Sledujeme vývoj : </a:t>
            </a:r>
          </a:p>
          <a:p>
            <a:pPr>
              <a:buNone/>
            </a:pPr>
            <a:r>
              <a:rPr lang="cs-CZ" dirty="0" smtClean="0"/>
              <a:t>1. Inteligence a tvořivosti.</a:t>
            </a:r>
          </a:p>
          <a:p>
            <a:pPr>
              <a:buNone/>
            </a:pPr>
            <a:r>
              <a:rPr lang="cs-CZ" dirty="0" smtClean="0"/>
              <a:t>2. Socializaci.</a:t>
            </a:r>
          </a:p>
          <a:p>
            <a:pPr>
              <a:buNone/>
            </a:pPr>
            <a:r>
              <a:rPr lang="cs-CZ" dirty="0" smtClean="0"/>
              <a:t>3. Iniciativu regulovanou svědomím.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Inteligence  a tvořivost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Schopnost zacházet se </a:t>
            </a:r>
            <a:r>
              <a:rPr lang="cs-CZ" b="1" dirty="0" smtClean="0"/>
              <a:t>symboly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Pochopí princip </a:t>
            </a:r>
            <a:r>
              <a:rPr lang="cs-CZ" b="1" dirty="0" smtClean="0"/>
              <a:t>počítání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Aktivně užívá </a:t>
            </a:r>
            <a:r>
              <a:rPr lang="cs-CZ" b="1" dirty="0" smtClean="0"/>
              <a:t>tisíce slov.</a:t>
            </a:r>
          </a:p>
          <a:p>
            <a:pPr>
              <a:buFontTx/>
              <a:buChar char="-"/>
            </a:pPr>
            <a:r>
              <a:rPr lang="cs-CZ" dirty="0" smtClean="0"/>
              <a:t>Symbolem je tematická </a:t>
            </a:r>
            <a:r>
              <a:rPr lang="cs-CZ" b="1" dirty="0" smtClean="0"/>
              <a:t>kresba</a:t>
            </a:r>
            <a:r>
              <a:rPr lang="cs-CZ" dirty="0" smtClean="0"/>
              <a:t>.                (Postava – hlavonožec) </a:t>
            </a:r>
          </a:p>
          <a:p>
            <a:pPr>
              <a:buFontTx/>
              <a:buChar char="-"/>
            </a:pPr>
            <a:r>
              <a:rPr lang="cs-CZ" dirty="0" smtClean="0"/>
              <a:t>První kresba bývá člověk.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b="1" dirty="0" smtClean="0"/>
              <a:t>Hraje si i s jinými dětmi </a:t>
            </a:r>
            <a:r>
              <a:rPr lang="cs-CZ" dirty="0" smtClean="0"/>
              <a:t>bez pomoci dospělých.</a:t>
            </a:r>
          </a:p>
          <a:p>
            <a:pPr>
              <a:buFontTx/>
              <a:buChar char="-"/>
            </a:pPr>
            <a:r>
              <a:rPr lang="cs-CZ" dirty="0" smtClean="0"/>
              <a:t>Vrstevníci ve školce, sourozenci, kamarádi na hřišti.</a:t>
            </a:r>
          </a:p>
          <a:p>
            <a:pPr>
              <a:buFontTx/>
              <a:buChar char="-"/>
            </a:pPr>
            <a:r>
              <a:rPr lang="cs-CZ" dirty="0" smtClean="0"/>
              <a:t>Učí se zaujímat různé role – hra na maminku, vaří, opravuje apod.</a:t>
            </a:r>
          </a:p>
          <a:p>
            <a:pPr>
              <a:buFontTx/>
              <a:buChar char="-"/>
            </a:pPr>
            <a:r>
              <a:rPr lang="cs-CZ" dirty="0" smtClean="0"/>
              <a:t>Mnoho místa a času zabírá u předškoláka agresivita – tu kterou vidí kolem sebe, tak jeho vlastní, ať dobře či špatně zvládnutá.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Vývojový úkol – </a:t>
            </a:r>
            <a:r>
              <a:rPr lang="cs-CZ" b="1" dirty="0" smtClean="0"/>
              <a:t>iniciativa regulovaná svědomím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Dítě se učí jít na věc </a:t>
            </a:r>
            <a:r>
              <a:rPr lang="cs-CZ" b="1" dirty="0" smtClean="0"/>
              <a:t>energicky až útočně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Pouští se do dobrodružství, </a:t>
            </a:r>
            <a:r>
              <a:rPr lang="cs-CZ" b="1" dirty="0" smtClean="0"/>
              <a:t>dobývá svět</a:t>
            </a:r>
            <a:r>
              <a:rPr lang="cs-CZ" dirty="0" smtClean="0"/>
              <a:t>.</a:t>
            </a:r>
          </a:p>
          <a:p>
            <a:r>
              <a:rPr lang="cs-CZ" dirty="0" smtClean="0"/>
              <a:t>Akce prožívá i díky </a:t>
            </a:r>
            <a:r>
              <a:rPr lang="cs-CZ" b="1" dirty="0" smtClean="0"/>
              <a:t>fantazii</a:t>
            </a:r>
            <a:r>
              <a:rPr lang="cs-CZ" dirty="0" smtClean="0"/>
              <a:t> – je lovec, hasič, bojovník, policista…</a:t>
            </a:r>
          </a:p>
          <a:p>
            <a:r>
              <a:rPr lang="cs-CZ" dirty="0" smtClean="0"/>
              <a:t>U dívek je iniciativa podobná, ale méně přímočará.</a:t>
            </a:r>
          </a:p>
          <a:p>
            <a:r>
              <a:rPr lang="cs-CZ" dirty="0" smtClean="0"/>
              <a:t>Začíná fungovat nová brzda – </a:t>
            </a:r>
            <a:r>
              <a:rPr lang="cs-CZ" b="1" dirty="0" smtClean="0"/>
              <a:t>svědomí.</a:t>
            </a:r>
          </a:p>
          <a:p>
            <a:r>
              <a:rPr lang="cs-CZ" dirty="0" smtClean="0"/>
              <a:t>Varovný </a:t>
            </a:r>
            <a:r>
              <a:rPr lang="cs-CZ" b="1" dirty="0" smtClean="0"/>
              <a:t>vnitřní hlas </a:t>
            </a:r>
            <a:r>
              <a:rPr lang="cs-CZ" dirty="0" smtClean="0"/>
              <a:t>nás nutí vzdát se toho, co jsme poznali jako špatné (zabíjení zvířátek).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Vývojový úkol – iniciativa regulovaná svědomím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Hrozí nezdar:</a:t>
            </a:r>
          </a:p>
          <a:p>
            <a:pPr marL="514350" indent="-514350">
              <a:buAutoNum type="arabicPeriod"/>
            </a:pPr>
            <a:r>
              <a:rPr lang="cs-CZ" dirty="0" smtClean="0"/>
              <a:t>Svědomí bude zakrnělé, nebo se nevytvoří.(Budou škrtit koťátka.)</a:t>
            </a:r>
          </a:p>
          <a:p>
            <a:pPr marL="514350" indent="-514350">
              <a:buAutoNum type="arabicPeriod"/>
            </a:pPr>
            <a:r>
              <a:rPr lang="cs-CZ" dirty="0" smtClean="0"/>
              <a:t>Druhý extrém – příliš citlivé dítě bude po celý život podlamovat iniciativu svého nositele, že bude jeho chladným kurýrem – </a:t>
            </a:r>
            <a:r>
              <a:rPr lang="cs-CZ" dirty="0" err="1" smtClean="0"/>
              <a:t>neudobřitelným</a:t>
            </a:r>
            <a:r>
              <a:rPr lang="cs-CZ" dirty="0" smtClean="0"/>
              <a:t> vnitřním hlasem.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Pavel Říčan : Psychologie, Portál, s.r.o. ,Praha 2008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356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 Tato prezentace popisuje psychický vývoj jedince v předškolním období.</vt:lpstr>
      <vt:lpstr>Předškolní  věk</vt:lpstr>
      <vt:lpstr>Inteligence  a tvořivost</vt:lpstr>
      <vt:lpstr>Socializace</vt:lpstr>
      <vt:lpstr>Vývojový úkol – iniciativa regulovaná svědomím </vt:lpstr>
      <vt:lpstr>Vývojový úkol – iniciativa regulovaná svědomím II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Etapy psychického vývoje</dc:title>
  <dc:creator>monika</dc:creator>
  <cp:lastModifiedBy>Gymnázium a SOŠ</cp:lastModifiedBy>
  <cp:revision>26</cp:revision>
  <dcterms:created xsi:type="dcterms:W3CDTF">2014-01-31T08:16:29Z</dcterms:created>
  <dcterms:modified xsi:type="dcterms:W3CDTF">2014-03-26T08:06:14Z</dcterms:modified>
</cp:coreProperties>
</file>