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08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0AB6707F-9AA9-4161-96AE-7CC0E9D7B57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F763237-1DB1-4D99-8FCC-1467752A4671}" type="datetimeFigureOut">
              <a:rPr lang="cs-CZ" smtClean="0"/>
              <a:t>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80728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971600" y="2654908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2288" indent="-1792288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/>
              <a:t> VY_32_INOVACE_ANGLICKÝ </a:t>
            </a:r>
            <a:r>
              <a:rPr lang="cs-CZ" dirty="0" smtClean="0"/>
              <a:t>JAZYK_8_10. PRESENT CONTINUOUS - QUESTION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smtClean="0"/>
              <a:t>Present </a:t>
            </a:r>
            <a:r>
              <a:rPr lang="cs-CZ" dirty="0" err="1" smtClean="0"/>
              <a:t>continuous</a:t>
            </a:r>
            <a:r>
              <a:rPr lang="cs-CZ" dirty="0" smtClean="0"/>
              <a:t> - </a:t>
            </a:r>
            <a:r>
              <a:rPr lang="cs-CZ" dirty="0" err="1" smtClean="0"/>
              <a:t>question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4653136"/>
            <a:ext cx="712879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je </a:t>
            </a:r>
            <a:r>
              <a:rPr lang="cs-CZ" dirty="0" smtClean="0"/>
              <a:t>určen </a:t>
            </a:r>
            <a:r>
              <a:rPr lang="cs-CZ" dirty="0" smtClean="0"/>
              <a:t>žákům pátých </a:t>
            </a:r>
            <a:r>
              <a:rPr lang="cs-CZ" dirty="0" smtClean="0"/>
              <a:t>tříd, kteří již znají pravidla přítomného času průběhového pro oznamovací větu. </a:t>
            </a:r>
            <a:r>
              <a:rPr lang="cs-CZ" dirty="0" smtClean="0"/>
              <a:t>Nyní se d</a:t>
            </a:r>
            <a:r>
              <a:rPr lang="cs-CZ" dirty="0" smtClean="0"/>
              <a:t>ěti seznámí se slovosledem platícím pro otázku. </a:t>
            </a:r>
            <a:r>
              <a:rPr lang="cs-CZ" dirty="0"/>
              <a:t>S</a:t>
            </a:r>
            <a:r>
              <a:rPr lang="cs-CZ" dirty="0" smtClean="0"/>
              <a:t>ami budou aktivně tvořit anglické věty a procvičovat si svůj mluvený projev v cizím jazyce.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9381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Present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098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1663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5400" dirty="0" err="1" smtClean="0"/>
              <a:t>Question</a:t>
            </a:r>
            <a:r>
              <a:rPr lang="cs-CZ" sz="5400" dirty="0" smtClean="0"/>
              <a:t> – otázka (?)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3459" y="3209808"/>
            <a:ext cx="1178689" cy="584775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46712" y="3209806"/>
            <a:ext cx="1178688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is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77755" y="3209807"/>
            <a:ext cx="1899323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ski</a:t>
            </a:r>
            <a:r>
              <a:rPr lang="cs-CZ" sz="3200" b="1" dirty="0" err="1" smtClean="0">
                <a:solidFill>
                  <a:srgbClr val="FF0000"/>
                </a:solidFill>
              </a:rPr>
              <a:t>ing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3737" y="3209808"/>
            <a:ext cx="1178689" cy="584775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/>
              <a:t>n</a:t>
            </a:r>
            <a:r>
              <a:rPr lang="cs-CZ" sz="3200" b="1" dirty="0" err="1" smtClean="0"/>
              <a:t>ow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387" y="1775198"/>
            <a:ext cx="2057911" cy="1077218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o</a:t>
            </a:r>
            <a:r>
              <a:rPr lang="cs-CZ" sz="3200" b="1" dirty="0" smtClean="0"/>
              <a:t>soba</a:t>
            </a:r>
          </a:p>
          <a:p>
            <a:pPr algn="ctr"/>
            <a:r>
              <a:rPr lang="cs-CZ" sz="3200" b="1" dirty="0" smtClean="0"/>
              <a:t>= podmět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77010" y="1778545"/>
            <a:ext cx="1178688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t</a:t>
            </a:r>
            <a:r>
              <a:rPr lang="cs-CZ" sz="3200" b="1" dirty="0" smtClean="0">
                <a:solidFill>
                  <a:srgbClr val="FF0000"/>
                </a:solidFill>
              </a:rPr>
              <a:t>o be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1763" y="1776163"/>
            <a:ext cx="3660663" cy="107721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u="wavy" dirty="0" smtClean="0">
                <a:uFill>
                  <a:solidFill>
                    <a:srgbClr val="FF0000"/>
                  </a:solidFill>
                </a:uFill>
              </a:rPr>
              <a:t>plnovýznamové sloveso + </a:t>
            </a:r>
            <a:r>
              <a:rPr lang="cs-CZ" sz="3200" b="1" u="wavy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-</a:t>
            </a:r>
            <a:r>
              <a:rPr lang="cs-CZ" sz="3200" b="1" u="wavy" dirty="0" err="1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ing</a:t>
            </a:r>
            <a:endParaRPr lang="cs-CZ" sz="3200" b="1" u="wavy" dirty="0" smtClean="0">
              <a:solidFill>
                <a:srgbClr val="FF0000"/>
              </a:solidFill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76454" y="1776166"/>
            <a:ext cx="1178689" cy="584775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teď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77775" y="4969723"/>
            <a:ext cx="1899323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ski</a:t>
            </a:r>
            <a:r>
              <a:rPr lang="cs-CZ" sz="3200" b="1" dirty="0" err="1" smtClean="0">
                <a:solidFill>
                  <a:srgbClr val="FF0000"/>
                </a:solidFill>
              </a:rPr>
              <a:t>ing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3777" y="4969723"/>
            <a:ext cx="1178689" cy="584775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/>
              <a:t>n</a:t>
            </a:r>
            <a:r>
              <a:rPr lang="cs-CZ" sz="3200" b="1" dirty="0" err="1" smtClean="0"/>
              <a:t>ow</a:t>
            </a:r>
            <a:r>
              <a:rPr lang="cs-CZ" sz="3200" b="1" dirty="0" smtClean="0">
                <a:solidFill>
                  <a:srgbClr val="FF0000"/>
                </a:solidFill>
              </a:rPr>
              <a:t>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7387" y="1190423"/>
            <a:ext cx="6879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Oznamovací kladná</a:t>
            </a:r>
            <a:r>
              <a:rPr lang="cs-CZ" sz="2400" b="1" dirty="0" smtClean="0"/>
              <a:t> </a:t>
            </a:r>
            <a:r>
              <a:rPr lang="cs-CZ" sz="3200" b="1" dirty="0" smtClean="0"/>
              <a:t>věta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7387" y="4080419"/>
            <a:ext cx="6879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Tázací</a:t>
            </a:r>
            <a:r>
              <a:rPr lang="cs-CZ" sz="2400" b="1" dirty="0" smtClean="0"/>
              <a:t> </a:t>
            </a:r>
            <a:r>
              <a:rPr lang="cs-CZ" sz="3200" b="1" dirty="0" smtClean="0"/>
              <a:t>věta (= otázka)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3459" y="4969722"/>
            <a:ext cx="1178689" cy="584775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h</a:t>
            </a:r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46712" y="4969720"/>
            <a:ext cx="1178688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>
                <a:solidFill>
                  <a:srgbClr val="FF0000"/>
                </a:solidFill>
              </a:rPr>
              <a:t>I</a:t>
            </a:r>
            <a:r>
              <a:rPr lang="cs-CZ" sz="3200" b="1" dirty="0" err="1" smtClean="0">
                <a:solidFill>
                  <a:srgbClr val="FF0000"/>
                </a:solidFill>
              </a:rPr>
              <a:t>s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7385" y="5733256"/>
            <a:ext cx="8297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Otázku tvoříme </a:t>
            </a:r>
            <a:r>
              <a:rPr lang="cs-CZ" sz="2400" b="1" dirty="0" smtClean="0">
                <a:solidFill>
                  <a:srgbClr val="030405"/>
                </a:solidFill>
              </a:rPr>
              <a:t>přehozením</a:t>
            </a:r>
            <a:r>
              <a:rPr lang="cs-CZ" sz="2400" b="1" dirty="0" smtClean="0"/>
              <a:t> podmětu a přísudku.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4842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4 -1.11111E-6 L 0.03525 0.04005 C 0.04358 0.04908 0.05573 0.05394 0.06858 0.05394 C 0.08299 0.05394 0.09462 0.04908 0.10295 0.04005 L 0.14219 -1.11111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2" y="26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-0.04011 -0.03472 C -0.04862 -0.04259 -0.06112 -0.04676 -0.07414 -0.04676 C -0.08924 -0.04676 -0.10105 -0.04259 -0.10955 -0.03472 L -0.14948 -1.11111E-6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-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1663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5400" dirty="0" smtClean="0"/>
              <a:t>Make </a:t>
            </a:r>
            <a:r>
              <a:rPr lang="cs-CZ" sz="5400" dirty="0" err="1" smtClean="0"/>
              <a:t>questions</a:t>
            </a:r>
            <a:r>
              <a:rPr lang="cs-CZ" sz="5400" dirty="0" smtClean="0"/>
              <a:t>:</a:t>
            </a:r>
          </a:p>
        </p:txBody>
      </p:sp>
      <p:sp>
        <p:nvSpPr>
          <p:cNvPr id="4" name="Mrak 3"/>
          <p:cNvSpPr/>
          <p:nvPr/>
        </p:nvSpPr>
        <p:spPr>
          <a:xfrm>
            <a:off x="508269" y="1044757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sister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>
            <a:off x="1547664" y="1555868"/>
            <a:ext cx="1800200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helping</a:t>
            </a:r>
            <a:endParaRPr lang="cs-CZ" sz="2400" b="1" dirty="0"/>
          </a:p>
        </p:txBody>
      </p:sp>
      <p:sp>
        <p:nvSpPr>
          <p:cNvPr id="6" name="Mrak 5"/>
          <p:cNvSpPr/>
          <p:nvPr/>
        </p:nvSpPr>
        <p:spPr>
          <a:xfrm>
            <a:off x="3347864" y="1087816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>
            <a:off x="4499992" y="1608998"/>
            <a:ext cx="154817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m</a:t>
            </a:r>
            <a:r>
              <a:rPr lang="cs-CZ" sz="2400" b="1" dirty="0" err="1" smtClean="0"/>
              <a:t>um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8" name="Mrak 7"/>
          <p:cNvSpPr/>
          <p:nvPr/>
        </p:nvSpPr>
        <p:spPr>
          <a:xfrm>
            <a:off x="5796136" y="1159462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your</a:t>
            </a:r>
            <a:endParaRPr lang="cs-CZ" sz="2400" b="1" dirty="0"/>
          </a:p>
        </p:txBody>
      </p:sp>
      <p:sp>
        <p:nvSpPr>
          <p:cNvPr id="9" name="Mrak 8"/>
          <p:cNvSpPr/>
          <p:nvPr/>
        </p:nvSpPr>
        <p:spPr>
          <a:xfrm>
            <a:off x="7151758" y="1431232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your</a:t>
            </a:r>
            <a:endParaRPr lang="cs-CZ" sz="2400" b="1" dirty="0"/>
          </a:p>
        </p:txBody>
      </p:sp>
      <p:sp>
        <p:nvSpPr>
          <p:cNvPr id="10" name="Mrak 9"/>
          <p:cNvSpPr/>
          <p:nvPr/>
        </p:nvSpPr>
        <p:spPr>
          <a:xfrm>
            <a:off x="484042" y="3032955"/>
            <a:ext cx="1783702" cy="103283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Wendy</a:t>
            </a:r>
            <a:endParaRPr lang="cs-CZ" sz="2400" b="1" dirty="0"/>
          </a:p>
        </p:txBody>
      </p:sp>
      <p:sp>
        <p:nvSpPr>
          <p:cNvPr id="11" name="Mrak 10"/>
          <p:cNvSpPr/>
          <p:nvPr/>
        </p:nvSpPr>
        <p:spPr>
          <a:xfrm>
            <a:off x="1914328" y="3320988"/>
            <a:ext cx="2676772" cy="1368152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h</a:t>
            </a:r>
            <a:r>
              <a:rPr lang="cs-CZ" sz="2400" b="1" dirty="0" err="1" smtClean="0"/>
              <a:t>omework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2" name="Mrak 11"/>
          <p:cNvSpPr/>
          <p:nvPr/>
        </p:nvSpPr>
        <p:spPr>
          <a:xfrm>
            <a:off x="4679686" y="3019252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13" name="Mrak 12"/>
          <p:cNvSpPr/>
          <p:nvPr/>
        </p:nvSpPr>
        <p:spPr>
          <a:xfrm>
            <a:off x="5783606" y="3484552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her</a:t>
            </a:r>
            <a:endParaRPr lang="cs-CZ" sz="2400" b="1" dirty="0"/>
          </a:p>
        </p:txBody>
      </p:sp>
      <p:sp>
        <p:nvSpPr>
          <p:cNvPr id="14" name="Mrak 13"/>
          <p:cNvSpPr/>
          <p:nvPr/>
        </p:nvSpPr>
        <p:spPr>
          <a:xfrm>
            <a:off x="7210783" y="3081601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doing</a:t>
            </a:r>
            <a:endParaRPr lang="cs-CZ" sz="2400" b="1" dirty="0"/>
          </a:p>
        </p:txBody>
      </p:sp>
      <p:sp>
        <p:nvSpPr>
          <p:cNvPr id="15" name="Mrak 14"/>
          <p:cNvSpPr/>
          <p:nvPr/>
        </p:nvSpPr>
        <p:spPr>
          <a:xfrm>
            <a:off x="463036" y="5463226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dog</a:t>
            </a:r>
            <a:endParaRPr lang="cs-CZ" sz="2400" b="1" dirty="0"/>
          </a:p>
        </p:txBody>
      </p:sp>
      <p:sp>
        <p:nvSpPr>
          <p:cNvPr id="16" name="Mrak 15"/>
          <p:cNvSpPr/>
          <p:nvPr/>
        </p:nvSpPr>
        <p:spPr>
          <a:xfrm>
            <a:off x="1547235" y="5000848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n</a:t>
            </a:r>
            <a:r>
              <a:rPr lang="cs-CZ" sz="2400" b="1" dirty="0" err="1" smtClean="0"/>
              <a:t>ow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7" name="Mrak 16"/>
          <p:cNvSpPr/>
          <p:nvPr/>
        </p:nvSpPr>
        <p:spPr>
          <a:xfrm>
            <a:off x="2375756" y="5687842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18" name="Mrak 17"/>
          <p:cNvSpPr/>
          <p:nvPr/>
        </p:nvSpPr>
        <p:spPr>
          <a:xfrm>
            <a:off x="3345047" y="5219790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Dave</a:t>
            </a:r>
            <a:endParaRPr lang="cs-CZ" sz="2400" b="1" dirty="0"/>
          </a:p>
        </p:txBody>
      </p:sp>
      <p:sp>
        <p:nvSpPr>
          <p:cNvPr id="19" name="Mrak 18"/>
          <p:cNvSpPr/>
          <p:nvPr/>
        </p:nvSpPr>
        <p:spPr>
          <a:xfrm>
            <a:off x="4860032" y="5463226"/>
            <a:ext cx="2039698" cy="1188132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watching</a:t>
            </a:r>
            <a:endParaRPr lang="cs-CZ" sz="2400" b="1" dirty="0"/>
          </a:p>
        </p:txBody>
      </p:sp>
      <p:sp>
        <p:nvSpPr>
          <p:cNvPr id="20" name="Mrak 19"/>
          <p:cNvSpPr/>
          <p:nvPr/>
        </p:nvSpPr>
        <p:spPr>
          <a:xfrm>
            <a:off x="5652120" y="4951637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and</a:t>
            </a:r>
            <a:endParaRPr lang="cs-CZ" sz="2400" b="1" dirty="0"/>
          </a:p>
        </p:txBody>
      </p:sp>
      <p:sp>
        <p:nvSpPr>
          <p:cNvPr id="21" name="Mrak 20"/>
          <p:cNvSpPr/>
          <p:nvPr/>
        </p:nvSpPr>
        <p:spPr>
          <a:xfrm>
            <a:off x="6732240" y="4995174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his</a:t>
            </a:r>
            <a:endParaRPr lang="cs-CZ" sz="2400" b="1" dirty="0"/>
          </a:p>
        </p:txBody>
      </p:sp>
      <p:sp>
        <p:nvSpPr>
          <p:cNvPr id="22" name="Mrak 21"/>
          <p:cNvSpPr/>
          <p:nvPr/>
        </p:nvSpPr>
        <p:spPr>
          <a:xfrm>
            <a:off x="7668344" y="5445224"/>
            <a:ext cx="1368152" cy="936104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5297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21965E-6 L -0.12569 0.04 C -0.15208 0.04902 -0.19149 0.05411 -0.23246 0.05411 C -0.27934 0.05411 -0.31667 0.04902 -0.34305 0.04 L -0.46858 -4.21965E-6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38" y="270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3 -0.00624 L -0.07726 0.03376 C -0.09514 0.04278 -0.12205 0.04786 -0.14983 0.04786 C -0.18177 0.04786 -0.20729 0.04278 -0.22517 0.03376 L -0.31059 -0.00624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55" y="270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 -0.0578 L 0.05538 -0.0178 C 0.07275 -0.00878 0.09896 -0.0037 0.12622 -0.0037 C 0.15729 -0.0037 0.18212 -0.00878 0.19983 -0.0178 L 0.28351 -0.0578 " pathEditMode="relative" rAng="0" ptsTypes="FffFF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270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1 -0.03954 L -0.06007 0.00046 C -0.06684 0.00948 -0.07691 0.01457 -0.0875 0.01457 C -0.09965 0.01457 -0.1092 0.00948 -0.11597 0.00046 L -0.14827 -0.03954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42" y="270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52 -0.06543 L 0.05729 -0.00069 C 0.07448 0.01411 0.10052 0.02243 0.1276 0.02243 C 0.15833 0.02243 0.18316 0.01411 0.20034 -0.00069 L 0.28368 -0.06543 " pathEditMode="relative" rAng="0" ptsTypes="FffFF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51" y="4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-0.00902 L 0.04653 0.03098 C 0.05729 0.04 0.07344 0.04509 0.09028 0.04509 C 0.10938 0.04509 0.12483 0.04 0.13559 0.03098 L 0.18715 -0.00902 " pathEditMode="relative" rAng="0" ptsTypes="FffFF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1" y="2705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21965E-6 L 0.12048 0.04 C 0.14583 0.04902 0.18368 0.05411 0.22291 0.05411 C 0.26805 0.05411 0.30399 0.04902 0.32934 0.04 L 0.45017 -4.21965E-6 " pathEditMode="relative" rAng="0" ptsTypes="FffFF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00" y="2705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12139E-6 L -0.11823 0.04 C -0.14305 0.04901 -0.18021 0.0541 -0.21875 0.0541 C -0.26285 0.0541 -0.29809 0.04901 -0.32291 0.04 L -0.44097 3.12139E-6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2705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-0.06775 L -0.04965 -0.02775 C -0.05521 -0.01873 -0.06337 -0.01364 -0.07187 -0.01364 C -0.08159 -0.01364 -0.08923 -0.01873 -0.09479 -0.02775 L -0.12066 -0.06775 " pathEditMode="relative" rAng="0" ptsTypes="FffFF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1" y="2705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21965E-6 L -0.1059 0.04 C -0.12813 0.04902 -0.16129 0.05411 -0.19584 0.05411 C -0.23524 0.05411 -0.26684 0.04902 -0.28906 0.04 L -0.39479 -4.21965E-6 " pathEditMode="relative" rAng="0" ptsTypes="FffFF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40" y="2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46 0.03283 L 0.09375 0.08671 C 0.11597 0.09896 0.14896 0.10613 0.18351 0.10613 C 0.22292 0.10613 0.25417 0.09896 0.27639 0.08671 L 0.38229 0.03283 " pathEditMode="relative" rAng="0" ptsTypes="FffFF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88" y="3653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43 0.03191 L 0.15469 0.10659 C 0.19306 0.12347 0.25053 0.13341 0.3099 0.13341 C 0.37813 0.13341 0.43247 0.12347 0.47084 0.10659 L 0.65382 0.03191 " pathEditMode="relative" rAng="0" ptsTypes="FffFF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62" y="5064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60116E-6 L -0.0592 0.04 C -0.07153 0.04901 -0.09011 0.0541 -0.10938 0.0541 C -0.13142 0.0541 -0.14913 0.04901 -0.16146 0.04 L -0.22049 2.60116E-6 " pathEditMode="relative" rAng="0" ptsTypes="FffFF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2705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6.93642E-7 L -0.06024 0.04 C -0.07274 0.04902 -0.09166 0.0541 -0.11129 0.0541 C -0.13369 0.0541 -0.15157 0.04902 -0.16407 0.04 L -0.22414 6.93642E-7 " pathEditMode="relative" rAng="0" ptsTypes="FffFF">
                                      <p:cBhvr>
                                        <p:cTn id="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5" y="2705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6011 L -0.09045 0.10011 C -0.11094 0.10913 -0.14184 0.11422 -0.17379 0.11422 C -0.21042 0.11422 -0.23976 0.10913 -0.26024 0.10011 L -0.35833 0.06011 " pathEditMode="relative" rAng="0" ptsTypes="FffFF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2705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44 0.03284 L -0.08525 0.07284 C -0.10712 0.08185 -0.13993 0.08694 -0.17396 0.08694 C -0.21302 0.08694 -0.2441 0.08185 -0.26598 0.07284 L -0.37049 0.03284 " pathEditMode="relative" rAng="0" ptsTypes="FffFF">
                                      <p:cBhvr>
                                        <p:cTn id="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7" y="2705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19653E-6 L -0.03594 0.04 C -0.0434 0.04902 -0.05469 0.0541 -0.06632 0.0541 C -0.07969 0.0541 -0.09045 0.04902 -0.09792 0.04 L -0.13368 2.19653E-6 " pathEditMode="relative" rAng="0" ptsTypes="FffFF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2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1663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5400" dirty="0" smtClean="0"/>
              <a:t>Make </a:t>
            </a:r>
            <a:r>
              <a:rPr lang="cs-CZ" sz="5400" dirty="0" err="1" smtClean="0"/>
              <a:t>questions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0345" y="1601333"/>
            <a:ext cx="496855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We</a:t>
            </a:r>
            <a:r>
              <a:rPr lang="cs-CZ" sz="2400" b="1" dirty="0" smtClean="0"/>
              <a:t> ……… (</a:t>
            </a:r>
            <a:r>
              <a:rPr lang="cs-CZ" sz="2400" b="1" dirty="0" err="1" smtClean="0"/>
              <a:t>sit</a:t>
            </a:r>
            <a:r>
              <a:rPr lang="cs-CZ" sz="2400" b="1" dirty="0" smtClean="0"/>
              <a:t>) on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chairs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right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19081" y="2989875"/>
            <a:ext cx="352839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He</a:t>
            </a:r>
            <a:r>
              <a:rPr lang="cs-CZ" sz="2400" b="1" dirty="0" smtClean="0"/>
              <a:t> ……… (</a:t>
            </a:r>
            <a:r>
              <a:rPr lang="cs-CZ" sz="2400" b="1" dirty="0" err="1" smtClean="0"/>
              <a:t>cook</a:t>
            </a:r>
            <a:r>
              <a:rPr lang="cs-CZ" sz="2400" b="1" dirty="0" smtClean="0"/>
              <a:t>) </a:t>
            </a:r>
            <a:r>
              <a:rPr lang="cs-CZ" sz="2400" b="1" dirty="0" err="1" smtClean="0"/>
              <a:t>dinner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0344" y="3518587"/>
            <a:ext cx="352839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/>
              <a:t> ……… (</a:t>
            </a:r>
            <a:r>
              <a:rPr lang="cs-CZ" sz="2400" b="1" dirty="0" err="1" smtClean="0"/>
              <a:t>swim</a:t>
            </a:r>
            <a:r>
              <a:rPr lang="cs-CZ" sz="2400" b="1" dirty="0" smtClean="0"/>
              <a:t>)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0078" y="4579531"/>
            <a:ext cx="4320480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She</a:t>
            </a:r>
            <a:r>
              <a:rPr lang="cs-CZ" sz="2400" b="1" dirty="0" smtClean="0"/>
              <a:t> ……… (</a:t>
            </a:r>
            <a:r>
              <a:rPr lang="cs-CZ" sz="2400" b="1" dirty="0" err="1" smtClean="0"/>
              <a:t>eat</a:t>
            </a:r>
            <a:r>
              <a:rPr lang="cs-CZ" sz="2400" b="1" dirty="0" smtClean="0"/>
              <a:t>)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orange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0345" y="5373216"/>
            <a:ext cx="3672408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They</a:t>
            </a:r>
            <a:r>
              <a:rPr lang="cs-CZ" sz="2400" b="1" dirty="0" smtClean="0"/>
              <a:t> ……… (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) TV </a:t>
            </a:r>
            <a:r>
              <a:rPr lang="cs-CZ" sz="2400" b="1" dirty="0" err="1" smtClean="0"/>
              <a:t>now</a:t>
            </a:r>
            <a:r>
              <a:rPr lang="cs-CZ" sz="2400" b="1" dirty="0"/>
              <a:t>.</a:t>
            </a:r>
          </a:p>
        </p:txBody>
      </p:sp>
      <p:pic>
        <p:nvPicPr>
          <p:cNvPr id="6146" name="Picture 2" descr="C:\Users\Uzivatelka\AppData\Local\Microsoft\Windows\Temporary Internet Files\Content.IE5\U6RAXS8L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08719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0345" y="2215398"/>
            <a:ext cx="5085658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we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chairs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right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>
                <a:solidFill>
                  <a:srgbClr val="030405"/>
                </a:solidFill>
              </a:rPr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06122" y="3603940"/>
            <a:ext cx="352839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92D050"/>
                </a:solidFill>
              </a:rPr>
              <a:t>Is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cook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dinner</a:t>
            </a:r>
            <a:r>
              <a:rPr lang="cs-CZ" sz="2400" b="1" dirty="0">
                <a:solidFill>
                  <a:srgbClr val="030405"/>
                </a:solidFill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0344" y="4135445"/>
            <a:ext cx="352839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swimm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>
                <a:solidFill>
                  <a:srgbClr val="030405"/>
                </a:solidFill>
              </a:rPr>
              <a:t>?</a:t>
            </a:r>
            <a:endParaRPr lang="cs-CZ" sz="2400" b="1" dirty="0">
              <a:solidFill>
                <a:srgbClr val="030405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10078" y="5193596"/>
            <a:ext cx="432048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92D050"/>
                </a:solidFill>
              </a:rPr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orange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>
                <a:solidFill>
                  <a:srgbClr val="030405"/>
                </a:solidFill>
              </a:rPr>
              <a:t>?</a:t>
            </a:r>
            <a:endParaRPr lang="cs-CZ" sz="2400" b="1" dirty="0">
              <a:solidFill>
                <a:srgbClr val="030405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0344" y="5975559"/>
            <a:ext cx="3672408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watch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TV </a:t>
            </a:r>
            <a:r>
              <a:rPr lang="cs-CZ" sz="2400" b="1" dirty="0" err="1" smtClean="0"/>
              <a:t>now</a:t>
            </a:r>
            <a:r>
              <a:rPr lang="cs-CZ" sz="2400" b="1" dirty="0" smtClean="0">
                <a:solidFill>
                  <a:srgbClr val="030405"/>
                </a:solidFill>
              </a:rPr>
              <a:t>?</a:t>
            </a:r>
            <a:endParaRPr lang="cs-CZ" sz="2400" b="1" dirty="0">
              <a:solidFill>
                <a:srgbClr val="030405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0343" y="1601332"/>
            <a:ext cx="5085659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We</a:t>
            </a:r>
            <a:r>
              <a:rPr lang="cs-CZ" sz="2400" b="1" dirty="0"/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chairs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right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00916" y="2989875"/>
            <a:ext cx="352839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He</a:t>
            </a:r>
            <a:r>
              <a:rPr lang="cs-CZ" sz="2400" b="1" dirty="0"/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cook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dinner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0345" y="3494561"/>
            <a:ext cx="352839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swimm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0343" y="5373215"/>
            <a:ext cx="3672408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They</a:t>
            </a:r>
            <a:r>
              <a:rPr lang="cs-CZ" sz="2400" b="1" dirty="0"/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are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watch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TV </a:t>
            </a:r>
            <a:r>
              <a:rPr lang="cs-CZ" sz="2400" b="1" dirty="0" err="1" smtClean="0"/>
              <a:t>now</a:t>
            </a:r>
            <a:r>
              <a:rPr lang="cs-CZ" sz="2400" b="1" dirty="0"/>
              <a:t>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523037" y="4579530"/>
            <a:ext cx="4320480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</a:t>
            </a:r>
            <a:r>
              <a:rPr lang="cs-CZ" sz="2400" b="1" dirty="0" err="1" smtClean="0">
                <a:solidFill>
                  <a:srgbClr val="92D05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orange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8573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34126" y="1121016"/>
            <a:ext cx="8538443" cy="563231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6"/>
                </a:solidFill>
              </a:rPr>
              <a:t>Jean: .................. Lily.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Lily: </a:t>
            </a:r>
            <a:r>
              <a:rPr lang="cs-CZ" sz="2400" b="1" dirty="0" err="1" smtClean="0"/>
              <a:t>Hi</a:t>
            </a:r>
            <a:r>
              <a:rPr lang="cs-CZ" sz="2400" b="1" dirty="0" smtClean="0"/>
              <a:t> Jean.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6"/>
                </a:solidFill>
              </a:rPr>
              <a:t>Jean: </a:t>
            </a:r>
            <a:r>
              <a:rPr lang="cs-CZ" sz="2400" b="1" dirty="0" err="1" smtClean="0">
                <a:solidFill>
                  <a:schemeClr val="accent6"/>
                </a:solidFill>
              </a:rPr>
              <a:t>What</a:t>
            </a:r>
            <a:r>
              <a:rPr lang="cs-CZ" sz="2400" b="1" dirty="0" smtClean="0">
                <a:solidFill>
                  <a:schemeClr val="accent6"/>
                </a:solidFill>
              </a:rPr>
              <a:t> are ……………… </a:t>
            </a:r>
            <a:r>
              <a:rPr lang="cs-CZ" sz="2400" b="1" dirty="0" err="1" smtClean="0">
                <a:solidFill>
                  <a:schemeClr val="accent6"/>
                </a:solidFill>
              </a:rPr>
              <a:t>doing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now</a:t>
            </a:r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Lily: I am ……………… my </a:t>
            </a:r>
            <a:r>
              <a:rPr lang="cs-CZ" sz="2400" b="1" dirty="0" err="1" smtClean="0"/>
              <a:t>homework</a:t>
            </a:r>
            <a:r>
              <a:rPr lang="cs-CZ" sz="2400" b="1" dirty="0" smtClean="0"/>
              <a:t>. And </a:t>
            </a:r>
            <a:r>
              <a:rPr lang="cs-CZ" sz="2400" b="1" dirty="0" err="1" smtClean="0"/>
              <a:t>what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doing</a:t>
            </a:r>
            <a:r>
              <a:rPr lang="cs-CZ" sz="2400" b="1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6"/>
                </a:solidFill>
              </a:rPr>
              <a:t>Jean: I …………… </a:t>
            </a:r>
            <a:r>
              <a:rPr lang="cs-CZ" sz="2400" b="1" dirty="0" err="1" smtClean="0">
                <a:solidFill>
                  <a:schemeClr val="accent6"/>
                </a:solidFill>
              </a:rPr>
              <a:t>eating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an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apple</a:t>
            </a:r>
            <a:r>
              <a:rPr lang="cs-CZ" sz="2400" b="1" dirty="0" smtClean="0">
                <a:solidFill>
                  <a:schemeClr val="accent6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Lily: Are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………………?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6"/>
                </a:solidFill>
              </a:rPr>
              <a:t>Jean: </a:t>
            </a:r>
            <a:r>
              <a:rPr lang="cs-CZ" sz="2400" b="1" dirty="0" err="1" smtClean="0">
                <a:solidFill>
                  <a:schemeClr val="accent6"/>
                </a:solidFill>
              </a:rPr>
              <a:t>Yes</a:t>
            </a:r>
            <a:r>
              <a:rPr lang="cs-CZ" sz="2400" b="1" dirty="0" smtClean="0">
                <a:solidFill>
                  <a:schemeClr val="accent6"/>
                </a:solidFill>
              </a:rPr>
              <a:t>, I am. And </a:t>
            </a:r>
            <a:r>
              <a:rPr lang="cs-CZ" sz="2400" b="1" dirty="0" err="1" smtClean="0">
                <a:solidFill>
                  <a:schemeClr val="accent6"/>
                </a:solidFill>
              </a:rPr>
              <a:t>you</a:t>
            </a:r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Lily: No, I am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school</a:t>
            </a:r>
            <a:r>
              <a:rPr lang="cs-CZ" sz="2400" b="1" dirty="0" smtClean="0"/>
              <a:t>. I am …………………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my …………… </a:t>
            </a:r>
            <a:r>
              <a:rPr lang="cs-CZ" sz="2400" b="1" dirty="0" err="1" smtClean="0"/>
              <a:t>brother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6"/>
                </a:solidFill>
              </a:rPr>
              <a:t>Jean: Ok, </a:t>
            </a:r>
            <a:r>
              <a:rPr lang="cs-CZ" sz="2400" b="1" dirty="0" err="1" smtClean="0">
                <a:solidFill>
                  <a:schemeClr val="accent6"/>
                </a:solidFill>
              </a:rPr>
              <a:t>see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you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soon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Lily: ………… Jean.</a:t>
            </a:r>
            <a:endParaRPr lang="cs-CZ" sz="24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34127" y="116632"/>
            <a:ext cx="3403671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5400" dirty="0" err="1" smtClean="0"/>
              <a:t>Complete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8102" y="6061981"/>
            <a:ext cx="1876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help</a:t>
            </a:r>
            <a:r>
              <a:rPr lang="cs-CZ" sz="2400" dirty="0" smtClean="0"/>
              <a:t>: </a:t>
            </a:r>
            <a:r>
              <a:rPr lang="cs-CZ" sz="2400" dirty="0" err="1" smtClean="0"/>
              <a:t>wait</a:t>
            </a:r>
            <a:r>
              <a:rPr lang="cs-CZ" sz="2400" dirty="0"/>
              <a:t> </a:t>
            </a:r>
            <a:r>
              <a:rPr lang="cs-CZ" sz="2400" dirty="0" smtClean="0"/>
              <a:t>= čekat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58843" y="4452437"/>
            <a:ext cx="93540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Hello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69988" y="4614969"/>
            <a:ext cx="95048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home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83541" y="6139430"/>
            <a:ext cx="91384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doing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16414" y="5769184"/>
            <a:ext cx="61433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am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67341" y="3612762"/>
            <a:ext cx="691501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you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75272" y="4291482"/>
            <a:ext cx="129207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waiting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42122" y="3677709"/>
            <a:ext cx="77429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little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90931" y="6142299"/>
            <a:ext cx="729341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Bye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7" name="Picture 3" descr="C:\Users\Uzivatelka\AppData\Local\Microsoft\Windows\Temporary Internet Files\Content.IE5\NOAB392S\MC90039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541" y="297378"/>
            <a:ext cx="2118337" cy="201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Uzivatelka\AppData\Local\Microsoft\Windows\Temporary Internet Files\Content.IE5\U5O5I8CS\MC900441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40620" y="289348"/>
            <a:ext cx="163195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Uzivatelka\AppData\Local\Microsoft\Windows\Temporary Internet Files\Content.IE5\3T597R7B\MC9003035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746" y="148689"/>
            <a:ext cx="864096" cy="117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Uzivatelka\AppData\Local\Microsoft\Windows\Temporary Internet Files\Content.IE5\3T597R7B\MC9003035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6248" y="1028809"/>
            <a:ext cx="864096" cy="117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134706" y="1628442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/>
                </a:solidFill>
                <a:latin typeface="Freestyle Script" pitchFamily="66" charset="0"/>
              </a:rPr>
              <a:t>Lily</a:t>
            </a:r>
            <a:endParaRPr lang="cs-CZ" sz="4000" b="1" dirty="0">
              <a:solidFill>
                <a:schemeClr val="accent3"/>
              </a:solidFill>
              <a:latin typeface="Freestyle Script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294250" y="148689"/>
            <a:ext cx="9725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/>
                </a:solidFill>
                <a:latin typeface="Freestyle Script" pitchFamily="66" charset="0"/>
              </a:rPr>
              <a:t>Jean</a:t>
            </a:r>
            <a:endParaRPr lang="cs-CZ" sz="4000" b="1" dirty="0">
              <a:solidFill>
                <a:schemeClr val="accent3"/>
              </a:solidFill>
              <a:latin typeface="Freestyle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02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31511 -0.217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-0.08368 0.182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84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0.02685 L -0.53785 -0.497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92" y="-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2708 L -0.01771 0.0928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022E-16 0.02708 L -0.56997 -0.1120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07" y="-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.02708 L -0.3625 -0.3537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25" y="-1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33333E-6 L -0.55851 -0.0092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34" y="-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78035E-8 L -0.20469 -0.5017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3" y="-25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4127" y="137459"/>
            <a:ext cx="8530361" cy="915278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dirty="0" smtClean="0"/>
              <a:t>Make </a:t>
            </a:r>
            <a:r>
              <a:rPr lang="cs-CZ" sz="4400" dirty="0" err="1" smtClean="0"/>
              <a:t>an</a:t>
            </a:r>
            <a:r>
              <a:rPr lang="cs-CZ" sz="4400" dirty="0" smtClean="0"/>
              <a:t> interview </a:t>
            </a:r>
            <a:r>
              <a:rPr lang="cs-CZ" sz="4400" dirty="0" err="1" smtClean="0"/>
              <a:t>with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friend</a:t>
            </a:r>
            <a:r>
              <a:rPr lang="cs-CZ" sz="4400" dirty="0"/>
              <a:t> </a:t>
            </a:r>
          </a:p>
        </p:txBody>
      </p:sp>
      <p:pic>
        <p:nvPicPr>
          <p:cNvPr id="5122" name="Picture 2" descr="C:\Users\Uzivatelka\AppData\Local\Microsoft\Windows\Temporary Internet Files\Content.IE5\3T597R7B\MC90034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793" y="2732466"/>
            <a:ext cx="2891531" cy="40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ka\AppData\Local\Microsoft\Windows\Temporary Internet Files\Content.IE5\U6RAXS8L\MC900355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2708920"/>
            <a:ext cx="2603534" cy="280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131840" y="1045931"/>
            <a:ext cx="4689750" cy="1826979"/>
          </a:xfrm>
          <a:prstGeom prst="wedgeEllipseCallout">
            <a:avLst>
              <a:gd name="adj1" fmla="val -49388"/>
              <a:gd name="adj2" fmla="val 86213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2971115" y="4509120"/>
            <a:ext cx="3456384" cy="1224136"/>
          </a:xfrm>
          <a:prstGeom prst="wedgeEllipseCallout">
            <a:avLst>
              <a:gd name="adj1" fmla="val 62313"/>
              <a:gd name="adj2" fmla="val -90453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346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566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</TotalTime>
  <Words>348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Thermal</vt:lpstr>
      <vt:lpstr>Prezentace aplikace PowerPoint</vt:lpstr>
      <vt:lpstr>Present continuous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3</cp:revision>
  <dcterms:created xsi:type="dcterms:W3CDTF">2013-06-27T13:04:41Z</dcterms:created>
  <dcterms:modified xsi:type="dcterms:W3CDTF">2014-02-06T21:29:29Z</dcterms:modified>
</cp:coreProperties>
</file>