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95" r:id="rId2"/>
    <p:sldId id="296" r:id="rId3"/>
    <p:sldId id="278" r:id="rId4"/>
    <p:sldId id="291" r:id="rId5"/>
    <p:sldId id="282" r:id="rId6"/>
    <p:sldId id="283" r:id="rId7"/>
    <p:sldId id="284" r:id="rId8"/>
    <p:sldId id="285" r:id="rId9"/>
    <p:sldId id="288" r:id="rId10"/>
    <p:sldId id="264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6" name="Obdélník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7" name="Obdélník 24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Přímá spojnice 2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Ovál 28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29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9BB87-C389-414C-9EB5-12AABB05FB69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2586F8B-6C1B-4A3C-89BC-0822376D29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52641-2064-41E2-9B5B-B816BDE5F183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D4D9A7-358E-4F67-859B-6ACE2F2412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6" name="Obdélník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7" name="Obdélník 24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8" name="Obdélník 25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9" name="Obdélník 26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" name="Přímá spojnice 29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3" name="Ovál 30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31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0BDDA-90EB-4EA2-80D1-FC69B5F1CC5A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EABC394-0158-45F6-84B1-CA3093F6C3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63833-9D37-4C8C-B0C1-5B12F2ADDFCD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F1C69-1966-41B7-8246-CA57529B65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" name="Obdélník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9" name="Obdélník 2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1" name="Obdélník 2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2" name="Obdélník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4" name="Přímá spojnice 28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Ovál 30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Ovál 31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DEE09-A294-42C7-AB74-83A47655BE91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3A021AF-8C4E-447C-B9AC-DDE06A0A9B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19F7C-465A-463D-88E7-3F8E5104AB2B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D7ACA-20A5-4749-9392-CF765B3C3C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3" name="Obdélník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4" name="Obdélník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5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75535-E93A-410E-86B3-A940E22DF508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9FC2772-9CEF-4C54-9CFF-C20B418E22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7" name="Obdélník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8" name="Obdélník 24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9" name="Obdélník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" name="Obdélník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" name="Přímá spojnice 2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3" name="Ovál 2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3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4999E5E-5A53-4E95-827F-4FB537D48A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D0238-941C-44AF-A8BC-C18EDBBC1EE1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19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7" name="Obdélník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8" name="Obdélník 24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9" name="Obdélník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Ovál 2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3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B283F-2F7C-46CE-9966-7C3247AAF1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A4DD8-2906-41BA-815C-014EE5C08700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869D2-97EE-401B-9E85-8BFA5EF7B061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6740D-B884-46DF-B278-58282533A4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6" name="Obdélník 23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7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Přímá spojnice 27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vál 28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vál 29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6D488-A30B-49BE-A06E-CF3AA5387C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F2CF6-DA7D-4B0A-9237-C938E142C3F3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27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2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2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E59CAFF-1487-46C7-BA9E-58E8EC204147}" type="datetimeFigureOut">
              <a:rPr lang="cs-CZ"/>
              <a:pPr>
                <a:defRPr/>
              </a:pPr>
              <a:t>24.5.2014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Ová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vá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84F3B137-94BA-40AD-B492-33C84BE2A9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  <a:endParaRPr lang="en-US" altLang="cs-CZ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9" r:id="rId1"/>
    <p:sldLayoutId id="2147484300" r:id="rId2"/>
    <p:sldLayoutId id="2147484301" r:id="rId3"/>
    <p:sldLayoutId id="2147484302" r:id="rId4"/>
    <p:sldLayoutId id="2147484303" r:id="rId5"/>
    <p:sldLayoutId id="2147484304" r:id="rId6"/>
    <p:sldLayoutId id="2147484305" r:id="rId7"/>
    <p:sldLayoutId id="2147484306" r:id="rId8"/>
    <p:sldLayoutId id="2147484307" r:id="rId9"/>
    <p:sldLayoutId id="2147484308" r:id="rId10"/>
    <p:sldLayoutId id="214748430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64544B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726056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4C5A6A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08DA0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Hermes_of_Praxiteles.jpg?uselang=cs" TargetMode="External"/><Relationship Id="rId3" Type="http://schemas.openxmlformats.org/officeDocument/2006/relationships/hyperlink" Target="http://commons.wikimedia.org/wiki/File:Knidos_capitolian03_pushkin.jpg?uselang=cs" TargetMode="External"/><Relationship Id="rId7" Type="http://schemas.openxmlformats.org/officeDocument/2006/relationships/hyperlink" Target="http://commons.wikimedia.org/wiki/File:Apollo_Sauroktonos_attributed_to_Praxiteles_(head).JPG?uselang=cs" TargetMode="External"/><Relationship Id="rId2" Type="http://schemas.openxmlformats.org/officeDocument/2006/relationships/hyperlink" Target="http://commons.wikimedia.org/wiki/File:Knidos_capitolian01_pushkin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Apollo_Sauroktonos_attributed_to_Praxiteles_%28back%29.JPG?uselang=cs" TargetMode="External"/><Relationship Id="rId5" Type="http://schemas.openxmlformats.org/officeDocument/2006/relationships/hyperlink" Target="http://commons.wikimedia.org/wiki/File:Apollo_Sauroktonos_attributed_to_Praxiteles_%28front%29.JPG?uselang=cs" TargetMode="External"/><Relationship Id="rId4" Type="http://schemas.openxmlformats.org/officeDocument/2006/relationships/hyperlink" Target="http://commons.wikimedia.org/wiki/File:Aphrodite_of_Cnidus_2.jpg?uselang=cs" TargetMode="External"/><Relationship Id="rId9" Type="http://schemas.openxmlformats.org/officeDocument/2006/relationships/hyperlink" Target="http://commons.wikimedia.org/wiki/File:Handsome_Hermes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13315" name="Picture 2" descr="C:\Users\Dášenka\Downloads\OPVK_hor_zakladni_logolink_RGB_cz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7950" y="115888"/>
            <a:ext cx="8959850" cy="1958975"/>
          </a:xfrm>
          <a:noFill/>
        </p:spPr>
      </p:pic>
      <p:sp>
        <p:nvSpPr>
          <p:cNvPr id="6" name="TextovéPole 5"/>
          <p:cNvSpPr txBox="1"/>
          <p:nvPr/>
        </p:nvSpPr>
        <p:spPr>
          <a:xfrm>
            <a:off x="1571625" y="2571750"/>
            <a:ext cx="5929313" cy="2468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defRPr/>
            </a:pPr>
            <a:r>
              <a:rPr lang="cs-CZ" sz="2600" b="1" cap="all" spc="250" dirty="0" err="1">
                <a:solidFill>
                  <a:srgbClr val="93A29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</a:rPr>
              <a:t>SOCHAŘSké</a:t>
            </a:r>
            <a:r>
              <a:rPr lang="cs-CZ" sz="2600" b="1" cap="all" spc="250" dirty="0">
                <a:solidFill>
                  <a:srgbClr val="93A29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</a:rPr>
              <a:t> osobnosti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defRPr/>
            </a:pPr>
            <a:r>
              <a:rPr lang="cs-CZ" sz="2600" b="1" cap="all" spc="250" dirty="0">
                <a:solidFill>
                  <a:srgbClr val="93A29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</a:rPr>
              <a:t>2. KLASICKÉ OBDOBÍ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defRPr/>
            </a:pPr>
            <a:r>
              <a:rPr lang="cs-CZ" sz="3600" b="1" cap="all" spc="2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</a:rPr>
              <a:t>Práxitelés</a:t>
            </a:r>
            <a:r>
              <a:rPr lang="cs-CZ" sz="3600" b="1" cap="all" spc="2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</a:rPr>
              <a:t> z </a:t>
            </a:r>
            <a:r>
              <a:rPr lang="cs-CZ" sz="3600" b="1" cap="all" spc="2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</a:rPr>
              <a:t>athén</a:t>
            </a:r>
            <a:endParaRPr lang="cs-CZ" sz="3600" b="1" cap="all" spc="2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/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7" name="TextovéPole 3"/>
          <p:cNvSpPr txBox="1">
            <a:spLocks noChangeArrowheads="1"/>
          </p:cNvSpPr>
          <p:nvPr/>
        </p:nvSpPr>
        <p:spPr bwMode="auto">
          <a:xfrm>
            <a:off x="323528" y="4653136"/>
            <a:ext cx="7443063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cs-CZ" dirty="0"/>
              <a:t>Autor: Mgr. </a:t>
            </a:r>
            <a:r>
              <a:rPr lang="cs-CZ" dirty="0" err="1"/>
              <a:t>et</a:t>
            </a:r>
            <a:r>
              <a:rPr lang="cs-CZ" dirty="0"/>
              <a:t> Bc. Dagmar Klásková</a:t>
            </a:r>
          </a:p>
          <a:p>
            <a:r>
              <a:rPr lang="cs-CZ" dirty="0"/>
              <a:t>Škola: Střední umělecká škola v Ostravě</a:t>
            </a:r>
          </a:p>
          <a:p>
            <a:r>
              <a:rPr lang="cs-CZ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Číslo projektu: CZ.1.07./1.5.00/34.0938</a:t>
            </a:r>
            <a:r>
              <a:rPr lang="cs-CZ" dirty="0"/>
              <a:t> </a:t>
            </a:r>
          </a:p>
          <a:p>
            <a:r>
              <a:rPr lang="cs-CZ" dirty="0"/>
              <a:t>Název projektu: Zlepšení podmínek pro vzdělávání na SUŠ, Ostrava</a:t>
            </a:r>
          </a:p>
          <a:p>
            <a:r>
              <a:rPr lang="cs-CZ" dirty="0"/>
              <a:t>Číslo a název šablony klíčové aktivity: III/2 Inovace a zkvalitnění výuky </a:t>
            </a:r>
            <a:endParaRPr lang="cs-CZ" dirty="0" smtClean="0"/>
          </a:p>
          <a:p>
            <a:r>
              <a:rPr lang="cs-CZ" dirty="0" smtClean="0"/>
              <a:t>prostřednictvím </a:t>
            </a:r>
            <a:r>
              <a:rPr lang="cs-CZ" dirty="0"/>
              <a:t>ICT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2636838"/>
            <a:ext cx="6400800" cy="2520950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SOCHAŘSké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osobnosti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KLASICKÉ OBDOBÍ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39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Práxitelés</a:t>
            </a:r>
            <a:r>
              <a:rPr lang="cs-CZ" sz="39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 </a:t>
            </a:r>
            <a:r>
              <a:rPr lang="cs-CZ" sz="39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athén</a:t>
            </a:r>
            <a:endParaRPr lang="cs-CZ" sz="39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142875" y="714375"/>
            <a:ext cx="8858250" cy="1752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STAROVĚKÉ</a:t>
            </a:r>
            <a:br>
              <a:rPr lang="cs-CZ" dirty="0" smtClean="0"/>
            </a:br>
            <a:r>
              <a:rPr lang="cs-CZ" dirty="0" smtClean="0"/>
              <a:t>ŘECKO</a:t>
            </a:r>
            <a:br>
              <a:rPr lang="cs-CZ" dirty="0" smtClean="0"/>
            </a:b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smtClean="0">
                <a:solidFill>
                  <a:schemeClr val="tx1"/>
                </a:solidFill>
              </a:rPr>
              <a:t>PRÁXITELÉS Z ATHÉN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0825" y="1844675"/>
            <a:ext cx="8734425" cy="4710113"/>
          </a:xfrm>
        </p:spPr>
        <p:txBody>
          <a:bodyPr/>
          <a:lstStyle/>
          <a:p>
            <a:r>
              <a:rPr lang="cs-CZ" altLang="cs-CZ" sz="2400" smtClean="0"/>
              <a:t>jeden z nejvýznamnějších sochařů 4. století př. n. l., vyjádřil nejpřesvědčivěji nový estetický ideál doby;</a:t>
            </a:r>
          </a:p>
          <a:p>
            <a:endParaRPr lang="cs-CZ" altLang="cs-CZ" sz="1000" b="1" smtClean="0"/>
          </a:p>
          <a:p>
            <a:r>
              <a:rPr lang="cs-CZ" altLang="cs-CZ" sz="2400" b="1" smtClean="0"/>
              <a:t>Charakteristické znaky soch:</a:t>
            </a:r>
            <a:endParaRPr lang="cs-CZ" altLang="cs-CZ" sz="2400" smtClean="0"/>
          </a:p>
          <a:p>
            <a:pPr lvl="1"/>
            <a:r>
              <a:rPr lang="cs-CZ" altLang="cs-CZ" sz="2400" b="1" smtClean="0"/>
              <a:t>Útlost</a:t>
            </a:r>
            <a:r>
              <a:rPr lang="cs-CZ" altLang="cs-CZ" sz="2400" smtClean="0"/>
              <a:t>, </a:t>
            </a:r>
            <a:r>
              <a:rPr lang="cs-CZ" altLang="cs-CZ" sz="2400" b="1" smtClean="0"/>
              <a:t>pružnost</a:t>
            </a:r>
            <a:endParaRPr lang="cs-CZ" altLang="cs-CZ" sz="2400" smtClean="0"/>
          </a:p>
          <a:p>
            <a:pPr lvl="1"/>
            <a:r>
              <a:rPr lang="cs-CZ" altLang="cs-CZ" sz="2400" b="1" smtClean="0"/>
              <a:t>vysunutí kyčlí do strany (figury potřebují podpěru)</a:t>
            </a:r>
            <a:r>
              <a:rPr lang="cs-CZ" altLang="cs-CZ" sz="2400" smtClean="0"/>
              <a:t> </a:t>
            </a:r>
          </a:p>
          <a:p>
            <a:pPr lvl="1"/>
            <a:r>
              <a:rPr lang="cs-CZ" altLang="cs-CZ" sz="2400" b="1" smtClean="0"/>
              <a:t>klidná nálada, tiché, vyrovnané rozpoložení.</a:t>
            </a:r>
          </a:p>
          <a:p>
            <a:pPr lvl="1"/>
            <a:endParaRPr lang="cs-CZ" altLang="cs-CZ" sz="1800" smtClean="0"/>
          </a:p>
          <a:p>
            <a:endParaRPr lang="cs-CZ" altLang="cs-CZ" smtClean="0"/>
          </a:p>
          <a:p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3600" b="1" dirty="0" smtClean="0"/>
              <a:t>DÍLO</a:t>
            </a:r>
            <a:endParaRPr lang="cs-CZ" dirty="0"/>
          </a:p>
        </p:txBody>
      </p:sp>
      <p:sp>
        <p:nvSpPr>
          <p:cNvPr id="16387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750" y="1773238"/>
            <a:ext cx="8504238" cy="4572000"/>
          </a:xfrm>
        </p:spPr>
        <p:txBody>
          <a:bodyPr/>
          <a:lstStyle/>
          <a:p>
            <a:r>
              <a:rPr lang="cs-CZ" altLang="cs-CZ" sz="2800" b="1" i="1" smtClean="0"/>
              <a:t>Hermés s malým Dionýsem</a:t>
            </a:r>
            <a:r>
              <a:rPr lang="cs-CZ" altLang="cs-CZ" sz="2800" b="1" smtClean="0"/>
              <a:t> </a:t>
            </a:r>
          </a:p>
          <a:p>
            <a:endParaRPr lang="cs-CZ" altLang="cs-CZ" sz="2800" b="1" smtClean="0"/>
          </a:p>
          <a:p>
            <a:r>
              <a:rPr lang="cs-CZ" altLang="cs-CZ" sz="2800" b="1" i="1" smtClean="0"/>
              <a:t>Apollón Sauroktónos</a:t>
            </a:r>
            <a:r>
              <a:rPr lang="cs-CZ" altLang="cs-CZ" sz="2800" b="1" smtClean="0"/>
              <a:t> </a:t>
            </a:r>
            <a:r>
              <a:rPr lang="cs-CZ" altLang="cs-CZ" sz="2800" smtClean="0"/>
              <a:t>(</a:t>
            </a:r>
            <a:r>
              <a:rPr lang="cs-CZ" altLang="cs-CZ" sz="2800" i="1" smtClean="0"/>
              <a:t>Apollon přibodávající  ještěrku ke stromu</a:t>
            </a:r>
            <a:r>
              <a:rPr lang="cs-CZ" altLang="cs-CZ" sz="2800" smtClean="0"/>
              <a:t>)</a:t>
            </a:r>
          </a:p>
          <a:p>
            <a:endParaRPr lang="cs-CZ" altLang="cs-CZ" sz="2800" smtClean="0"/>
          </a:p>
          <a:p>
            <a:r>
              <a:rPr lang="cs-CZ" altLang="cs-CZ" sz="2800" b="1" i="1" smtClean="0"/>
              <a:t>Afrodíté knidská</a:t>
            </a:r>
            <a:r>
              <a:rPr lang="cs-CZ" altLang="cs-CZ" sz="2800" b="1" smtClean="0"/>
              <a:t> </a:t>
            </a:r>
          </a:p>
          <a:p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534400" cy="758825"/>
          </a:xfrm>
        </p:spPr>
        <p:txBody>
          <a:bodyPr/>
          <a:lstStyle/>
          <a:p>
            <a:pPr algn="l">
              <a:defRPr/>
            </a:pPr>
            <a:r>
              <a:rPr lang="cs-CZ" sz="2400" b="1" dirty="0" smtClean="0"/>
              <a:t>HERMÉS S MALÝM</a:t>
            </a:r>
            <a:br>
              <a:rPr lang="cs-CZ" sz="2400" b="1" dirty="0" smtClean="0"/>
            </a:br>
            <a:r>
              <a:rPr lang="cs-CZ" sz="2400" b="1" dirty="0" smtClean="0"/>
              <a:t>DIONÝSEM</a:t>
            </a:r>
            <a:endParaRPr lang="cs-CZ" sz="2400" b="1" dirty="0"/>
          </a:p>
        </p:txBody>
      </p:sp>
      <p:sp>
        <p:nvSpPr>
          <p:cNvPr id="17411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17412" name="Picture 3" descr="F:\1. rocnik\RECKO\rec.soch a mal\6.skopas\Hermes_of_Praxite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8750" y="0"/>
            <a:ext cx="5346700" cy="712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4" descr="F:\1. rocnik\RECKO\rec.soch a mal\6.skopas\Handsome_Herm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557338"/>
            <a:ext cx="3111500" cy="414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ovéPole 2"/>
          <p:cNvSpPr txBox="1">
            <a:spLocks noChangeArrowheads="1"/>
          </p:cNvSpPr>
          <p:nvPr/>
        </p:nvSpPr>
        <p:spPr bwMode="auto">
          <a:xfrm>
            <a:off x="2590800" y="5740400"/>
            <a:ext cx="10747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800"/>
              <a:t>Obrázek odkaz č.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/>
              <a:t>ARODÍTÉ KNIDSKÁ</a:t>
            </a:r>
            <a:endParaRPr lang="cs-CZ" b="1" dirty="0"/>
          </a:p>
        </p:txBody>
      </p:sp>
      <p:sp>
        <p:nvSpPr>
          <p:cNvPr id="18435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18436" name="Picture 2" descr="F:\1. rocnik\RECKO\rec.soch a mal\6.skopas\Aphrodite_of_Cnidus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675" y="2492375"/>
            <a:ext cx="2900363" cy="386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3" descr="F:\1. rocnik\RECKO\rec.soch a mal\6.skopas\Knidos_capitolian01_pushk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413"/>
            <a:ext cx="2600325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4" descr="F:\1. rocnik\RECKO\rec.soch a mal\6.skopas\Knidos_capitolian03_pushk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37288" y="1268413"/>
            <a:ext cx="2906712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TextovéPole 2"/>
          <p:cNvSpPr txBox="1">
            <a:spLocks noChangeArrowheads="1"/>
          </p:cNvSpPr>
          <p:nvPr/>
        </p:nvSpPr>
        <p:spPr bwMode="auto">
          <a:xfrm>
            <a:off x="2632075" y="1593850"/>
            <a:ext cx="10747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800"/>
              <a:t>Obrázek odkaz č.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115888"/>
            <a:ext cx="8534400" cy="758825"/>
          </a:xfrm>
        </p:spPr>
        <p:txBody>
          <a:bodyPr/>
          <a:lstStyle/>
          <a:p>
            <a:pPr>
              <a:defRPr/>
            </a:pPr>
            <a:r>
              <a:rPr lang="cs-CZ" sz="2400" b="1" dirty="0" smtClean="0"/>
              <a:t>APOLLÓN SAUROKTÓNOS</a:t>
            </a:r>
            <a:endParaRPr lang="cs-CZ" sz="2400" b="1" dirty="0"/>
          </a:p>
        </p:txBody>
      </p:sp>
      <p:pic>
        <p:nvPicPr>
          <p:cNvPr id="19459" name="Picture 2" descr="F:\1. rocnik\RECKO\rec.soch a mal\6.skopas\Apollo_Sauroktonos_attributed_to_Praxiteles_(back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8525" y="-26988"/>
            <a:ext cx="1895475" cy="7042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 descr="F:\1. rocnik\RECKO\rec.soch a mal\6.skopas\Apollo_Sauroktonos_attributed_to_Praxiteles_(front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225" y="0"/>
            <a:ext cx="1957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4" descr="F:\1. rocnik\RECKO\rec.soch a mal\6.skopas\Apollo_Sauroktonos_attributed_to_Praxiteles_(head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268538" y="1527175"/>
            <a:ext cx="4572000" cy="4572000"/>
          </a:xfrm>
          <a:noFill/>
        </p:spPr>
      </p:pic>
      <p:sp>
        <p:nvSpPr>
          <p:cNvPr id="19462" name="TextovéPole 2"/>
          <p:cNvSpPr txBox="1">
            <a:spLocks noChangeArrowheads="1"/>
          </p:cNvSpPr>
          <p:nvPr/>
        </p:nvSpPr>
        <p:spPr bwMode="auto">
          <a:xfrm>
            <a:off x="5795963" y="6092825"/>
            <a:ext cx="10747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800"/>
              <a:t>Obrázek odkaz č.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233613" y="1700213"/>
            <a:ext cx="8534401" cy="758825"/>
          </a:xfrm>
        </p:spPr>
        <p:txBody>
          <a:bodyPr/>
          <a:lstStyle/>
          <a:p>
            <a:pPr>
              <a:defRPr/>
            </a:pPr>
            <a:r>
              <a:rPr lang="cs-CZ" sz="2000" b="1" dirty="0"/>
              <a:t>APOLLÓN SAUROKTÓNOS</a:t>
            </a:r>
            <a:endParaRPr lang="cs-CZ" sz="2000" dirty="0"/>
          </a:p>
        </p:txBody>
      </p:sp>
      <p:sp>
        <p:nvSpPr>
          <p:cNvPr id="2048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227763" y="1527175"/>
            <a:ext cx="2578100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20484" name="Picture 2" descr="F:\1. rocnik\RECKO\rec.soch a mal\7.praxiteles\155953~Apollo-Sauroktonos-Lizard-Killer-Roman-Copy-of-a-Greek-Bronze-c-350-BC-Attributed-to-Praxiteles-Post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-387350"/>
            <a:ext cx="5708650" cy="762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64544B"/>
                </a:solidFill>
              </a:rPr>
              <a:t>OTÁZKY</a:t>
            </a:r>
          </a:p>
        </p:txBody>
      </p:sp>
      <p:sp>
        <p:nvSpPr>
          <p:cNvPr id="21507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288" y="1989138"/>
            <a:ext cx="8504237" cy="3786187"/>
          </a:xfrm>
        </p:spPr>
        <p:txBody>
          <a:bodyPr/>
          <a:lstStyle/>
          <a:p>
            <a:pPr marL="514350" indent="-514350" eaLnBrk="1" hangingPunct="1">
              <a:buFont typeface="Georgia" pitchFamily="18" charset="0"/>
              <a:buAutoNum type="arabicPeriod"/>
            </a:pPr>
            <a:r>
              <a:rPr lang="cs-CZ" altLang="cs-CZ" smtClean="0"/>
              <a:t>Kdo je autorem Afrodíté knidské?</a:t>
            </a:r>
          </a:p>
          <a:p>
            <a:pPr marL="514350" indent="-514350" eaLnBrk="1" hangingPunct="1">
              <a:buFont typeface="Georgia" pitchFamily="18" charset="0"/>
              <a:buAutoNum type="arabicPeriod"/>
            </a:pPr>
            <a:r>
              <a:rPr lang="cs-CZ" altLang="cs-CZ" smtClean="0"/>
              <a:t>Proč většina Práxitelových soch potřebuje podpěru?</a:t>
            </a:r>
          </a:p>
          <a:p>
            <a:pPr marL="514350" indent="-514350" eaLnBrk="1" hangingPunct="1">
              <a:buFont typeface="Georgia" pitchFamily="18" charset="0"/>
              <a:buAutoNum type="arabicPeriod"/>
            </a:pPr>
            <a:r>
              <a:rPr lang="cs-CZ" altLang="cs-CZ" smtClean="0"/>
              <a:t>Jak se nazývá jinak dílo: Apollón přibodávající ještěrku ke stromu?</a:t>
            </a:r>
          </a:p>
          <a:p>
            <a:pPr marL="514350" indent="-514350" eaLnBrk="1" hangingPunct="1">
              <a:buFont typeface="Georgia" pitchFamily="18" charset="0"/>
              <a:buAutoNum type="arabicPeriod"/>
            </a:pPr>
            <a:endParaRPr lang="cs-CZ" altLang="cs-CZ" smtClean="0"/>
          </a:p>
          <a:p>
            <a:pPr marL="514350" indent="-514350" eaLnBrk="1" hangingPunct="1">
              <a:buFont typeface="Georgia" pitchFamily="18" charset="0"/>
              <a:buAutoNum type="arabicPeriod"/>
            </a:pPr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28675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950" y="1308100"/>
            <a:ext cx="8504238" cy="5518150"/>
          </a:xfrm>
        </p:spPr>
        <p:txBody>
          <a:bodyPr/>
          <a:lstStyle/>
          <a:p>
            <a:pPr marL="0" indent="0">
              <a:buFont typeface="Wingdings 2" pitchFamily="18" charset="2"/>
              <a:buNone/>
              <a:defRPr/>
            </a:pPr>
            <a:r>
              <a:rPr lang="cs-CZ" sz="1100" dirty="0"/>
              <a:t>Literatura:</a:t>
            </a:r>
          </a:p>
          <a:p>
            <a:pPr>
              <a:defRPr/>
            </a:pPr>
            <a:r>
              <a:rPr lang="cs-CZ" sz="1100" dirty="0"/>
              <a:t>BALEKA, J.: Výtvarné umění, výkladový  slovník. Praha: </a:t>
            </a:r>
            <a:r>
              <a:rPr lang="cs-CZ" sz="1100" dirty="0" err="1"/>
              <a:t>Akademia</a:t>
            </a:r>
            <a:r>
              <a:rPr lang="cs-CZ" sz="1100" dirty="0"/>
              <a:t>, 1997.</a:t>
            </a:r>
          </a:p>
          <a:p>
            <a:pPr>
              <a:defRPr/>
            </a:pPr>
            <a:r>
              <a:rPr lang="cs-CZ" sz="1100" dirty="0"/>
              <a:t>BLAŽÍČEK, O.: Slovník pojmů  z dějin umění. Praha: Odeon, 1991.</a:t>
            </a:r>
          </a:p>
          <a:p>
            <a:pPr>
              <a:defRPr/>
            </a:pPr>
            <a:r>
              <a:rPr lang="cs-CZ" sz="1100" dirty="0"/>
              <a:t>LISOVÝ, I.: Přehled dějin starověku. Ostrava: FF OU, 2010. </a:t>
            </a:r>
          </a:p>
          <a:p>
            <a:pPr>
              <a:defRPr/>
            </a:pPr>
            <a:r>
              <a:rPr lang="cs-CZ" sz="1100" dirty="0"/>
              <a:t>MRÁZ, B.: Dějiny výtvarné kultury  I. Praha: IDEA SERVIS, 1998. </a:t>
            </a:r>
          </a:p>
          <a:p>
            <a:pPr>
              <a:defRPr/>
            </a:pPr>
            <a:r>
              <a:rPr lang="cs-CZ" sz="1100" dirty="0"/>
              <a:t>KOL. autorů: Slovník antické kultury. Praha: Nakl. Svoboda, 1974</a:t>
            </a:r>
            <a:r>
              <a:rPr lang="cs-CZ" sz="1100" dirty="0" smtClean="0"/>
              <a:t>.</a:t>
            </a:r>
          </a:p>
          <a:p>
            <a:pPr>
              <a:defRPr/>
            </a:pPr>
            <a:endParaRPr lang="cs-CZ" sz="1100" b="1" dirty="0"/>
          </a:p>
          <a:p>
            <a:pPr eaLnBrk="1" hangingPunct="1">
              <a:defRPr/>
            </a:pPr>
            <a:r>
              <a:rPr lang="cs-CZ" sz="1100" b="1" dirty="0" smtClean="0"/>
              <a:t>Zdroje:</a:t>
            </a:r>
          </a:p>
          <a:p>
            <a:pPr eaLnBrk="1" hangingPunct="1">
              <a:defRPr/>
            </a:pPr>
            <a:r>
              <a:rPr lang="cs-CZ" sz="1100" b="1" dirty="0" smtClean="0"/>
              <a:t>Staženo 10. 1. 2013</a:t>
            </a:r>
          </a:p>
          <a:p>
            <a:pPr eaLnBrk="1" hangingPunct="1">
              <a:defRPr/>
            </a:pPr>
            <a:endParaRPr lang="cs-CZ" sz="1100" b="1" dirty="0"/>
          </a:p>
          <a:p>
            <a:pPr eaLnBrk="1" hangingPunct="1">
              <a:buFont typeface="+mj-lt"/>
              <a:buAutoNum type="arabicPeriod"/>
              <a:defRPr/>
            </a:pPr>
            <a:r>
              <a:rPr lang="cs-CZ" sz="1100" dirty="0" smtClean="0">
                <a:hlinkClick r:id="rId2"/>
              </a:rPr>
              <a:t>http://commons.wikimedia.org/wiki/File:Knidos_capitolian01_pushkin.jpg?uselang=cs</a:t>
            </a:r>
            <a:endParaRPr lang="cs-CZ" sz="1100" dirty="0" smtClean="0"/>
          </a:p>
          <a:p>
            <a:pPr lvl="1" eaLnBrk="1" hangingPunct="1">
              <a:buFont typeface="+mj-lt"/>
              <a:buAutoNum type="arabicPeriod"/>
              <a:defRPr/>
            </a:pPr>
            <a:r>
              <a:rPr lang="cs-CZ" sz="800" dirty="0" smtClean="0">
                <a:hlinkClick r:id="rId3"/>
              </a:rPr>
              <a:t>http://commons.wikimedia.org/wiki/File:Knidos_capitolian03_pushkin.jpg?uselang=cs</a:t>
            </a:r>
            <a:endParaRPr lang="cs-CZ" sz="800" dirty="0" smtClean="0"/>
          </a:p>
          <a:p>
            <a:pPr lvl="1" eaLnBrk="1" hangingPunct="1">
              <a:buFont typeface="+mj-lt"/>
              <a:buAutoNum type="arabicPeriod"/>
              <a:defRPr/>
            </a:pPr>
            <a:r>
              <a:rPr lang="cs-CZ" sz="800" dirty="0" smtClean="0">
                <a:hlinkClick r:id="rId4"/>
              </a:rPr>
              <a:t>http://commons.wikimedia.org/wiki/File:Aphrodite_of_Cnidus_2.jpg?uselang=cs</a:t>
            </a:r>
            <a:endParaRPr lang="cs-CZ" sz="600" dirty="0" smtClean="0"/>
          </a:p>
          <a:p>
            <a:pPr eaLnBrk="1" hangingPunct="1">
              <a:buFont typeface="+mj-lt"/>
              <a:buAutoNum type="arabicPeriod"/>
              <a:defRPr/>
            </a:pPr>
            <a:r>
              <a:rPr lang="cs-CZ" sz="1100" dirty="0" smtClean="0">
                <a:hlinkClick r:id="rId5"/>
              </a:rPr>
              <a:t>http://commons.wikimedia.org/wiki/File:Apollo_Sauroktonos_attributed_to_Praxiteles_%28front%29.JPG?uselang=cs</a:t>
            </a:r>
            <a:endParaRPr lang="cs-CZ" sz="1100" dirty="0" smtClean="0"/>
          </a:p>
          <a:p>
            <a:pPr lvl="1" eaLnBrk="1" hangingPunct="1">
              <a:buFont typeface="+mj-lt"/>
              <a:buAutoNum type="arabicPeriod"/>
              <a:defRPr/>
            </a:pPr>
            <a:r>
              <a:rPr lang="cs-CZ" sz="800" dirty="0" smtClean="0">
                <a:hlinkClick r:id="rId6"/>
              </a:rPr>
              <a:t>http://commons.wikimedia.org/wiki/File:Apollo_Sauroktonos_attributed_to_Praxiteles_%28back%29.JPG?uselang=cs</a:t>
            </a:r>
            <a:endParaRPr lang="cs-CZ" sz="800" dirty="0" smtClean="0"/>
          </a:p>
          <a:p>
            <a:pPr lvl="1" eaLnBrk="1" hangingPunct="1">
              <a:buFont typeface="+mj-lt"/>
              <a:buAutoNum type="arabicPeriod"/>
              <a:defRPr/>
            </a:pPr>
            <a:r>
              <a:rPr lang="cs-CZ" sz="800" dirty="0" smtClean="0">
                <a:hlinkClick r:id="rId7"/>
              </a:rPr>
              <a:t>http://commons.wikimedia.org/wiki/File:Apollo_Sauroktonos_attributed_to_Praxiteles_%28head%29.JPG?uselang=cs</a:t>
            </a:r>
            <a:endParaRPr lang="cs-CZ" sz="600" dirty="0" smtClean="0"/>
          </a:p>
          <a:p>
            <a:pPr eaLnBrk="1" hangingPunct="1">
              <a:buFont typeface="+mj-lt"/>
              <a:buAutoNum type="arabicPeriod"/>
              <a:defRPr/>
            </a:pPr>
            <a:r>
              <a:rPr lang="cs-CZ" sz="1100" dirty="0" smtClean="0">
                <a:hlinkClick r:id="rId8"/>
              </a:rPr>
              <a:t>http://commons.wikimedia.org/wiki/File:Hermes_of_Praxiteles.jpg?uselang=cs</a:t>
            </a:r>
            <a:endParaRPr lang="cs-CZ" sz="1100" dirty="0" smtClean="0"/>
          </a:p>
          <a:p>
            <a:pPr lvl="1" eaLnBrk="1" hangingPunct="1">
              <a:buFont typeface="+mj-lt"/>
              <a:buAutoNum type="arabicPeriod"/>
              <a:defRPr/>
            </a:pPr>
            <a:r>
              <a:rPr lang="cs-CZ" sz="800" dirty="0" smtClean="0">
                <a:hlinkClick r:id="rId9"/>
              </a:rPr>
              <a:t>http://commons.wikimedia.org/wiki/File:Handsome_Hermes.jpg?uselang=cs</a:t>
            </a:r>
            <a:endParaRPr lang="cs-CZ" sz="600" dirty="0" smtClean="0"/>
          </a:p>
          <a:p>
            <a:pPr eaLnBrk="1" hangingPunct="1">
              <a:buFont typeface="+mj-lt"/>
              <a:buAutoNum type="arabicPeriod"/>
              <a:defRPr/>
            </a:pPr>
            <a:endParaRPr lang="cs-CZ" sz="1100" dirty="0" smtClean="0"/>
          </a:p>
          <a:p>
            <a:pPr eaLnBrk="1" hangingPunct="1">
              <a:buFont typeface="+mj-lt"/>
              <a:buAutoNum type="arabicPeriod"/>
              <a:defRPr/>
            </a:pPr>
            <a:endParaRPr lang="cs-CZ" sz="1100" dirty="0" smtClean="0"/>
          </a:p>
          <a:p>
            <a:pPr eaLnBrk="1" hangingPunct="1">
              <a:buFont typeface="+mj-lt"/>
              <a:buAutoNum type="arabicPeriod"/>
              <a:defRPr/>
            </a:pPr>
            <a:endParaRPr lang="cs-CZ" sz="1100" dirty="0" smtClean="0"/>
          </a:p>
          <a:p>
            <a:pPr eaLnBrk="1" hangingPunct="1">
              <a:buFont typeface="+mj-lt"/>
              <a:buAutoNum type="arabicPeriod"/>
              <a:defRPr/>
            </a:pPr>
            <a:endParaRPr lang="cs-CZ" sz="1100" dirty="0" smtClean="0"/>
          </a:p>
          <a:p>
            <a:pPr eaLnBrk="1" hangingPunct="1">
              <a:buFont typeface="+mj-lt"/>
              <a:buAutoNum type="arabicPeriod"/>
              <a:defRPr/>
            </a:pPr>
            <a:endParaRPr lang="cs-CZ" sz="1100" dirty="0" smtClean="0"/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b="1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634</TotalTime>
  <Words>257</Words>
  <Application>Microsoft Office PowerPoint</Application>
  <PresentationFormat>Předvádění na obrazovce (4:3)</PresentationFormat>
  <Paragraphs>74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Georgia</vt:lpstr>
      <vt:lpstr>Wingdings 2</vt:lpstr>
      <vt:lpstr>Wingdings</vt:lpstr>
      <vt:lpstr>Calibri</vt:lpstr>
      <vt:lpstr>Administrativní</vt:lpstr>
      <vt:lpstr>Snímek 1</vt:lpstr>
      <vt:lpstr>STAROVĚKÉ ŘECKO </vt:lpstr>
      <vt:lpstr>PRÁXITELÉS Z ATHÉN</vt:lpstr>
      <vt:lpstr>DÍLO</vt:lpstr>
      <vt:lpstr>HERMÉS S MALÝM DIONÝSEM</vt:lpstr>
      <vt:lpstr>ARODÍTÉ KNIDSKÁ</vt:lpstr>
      <vt:lpstr>APOLLÓN SAUROKTÓNOS</vt:lpstr>
      <vt:lpstr>APOLLÓN SAUROKTÓNOS</vt:lpstr>
      <vt:lpstr>OTÁZKY</vt:lpstr>
      <vt:lpstr>ZDROJE</vt:lpstr>
    </vt:vector>
  </TitlesOfParts>
  <Company>sus-ostrava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STAROVĚKÁ ŘECKÁ ARCHITEKTURA</dc:title>
  <dc:creator>spravce</dc:creator>
  <cp:lastModifiedBy>Dum</cp:lastModifiedBy>
  <cp:revision>71</cp:revision>
  <dcterms:created xsi:type="dcterms:W3CDTF">2012-10-08T12:06:22Z</dcterms:created>
  <dcterms:modified xsi:type="dcterms:W3CDTF">2014-05-24T13:59:16Z</dcterms:modified>
</cp:coreProperties>
</file>