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VY_32_INOVACE_17_SOUHLÁSKY_ZMĚKČENÍ SOUHLÁSEK-SKUPINY DĚ, TĚ, NĚ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Změkčení souhlásek – skupiny </a:t>
          </a:r>
          <a:r>
            <a:rPr lang="cs-CZ" sz="2000" dirty="0" err="1" smtClean="0"/>
            <a:t>dě</a:t>
          </a:r>
          <a:r>
            <a:rPr lang="cs-CZ" sz="2000" dirty="0" smtClean="0"/>
            <a:t>, tě, ně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90D2F55-DF02-491C-9C79-4F6C2314B251}" type="presOf" srcId="{D1D4F407-5343-4D3F-B5B9-D407B03CAEB4}" destId="{AED2198E-93D5-4001-81B4-73124B309672}" srcOrd="1" destOrd="0" presId="urn:microsoft.com/office/officeart/2005/8/layout/target3"/>
    <dgm:cxn modelId="{F44D64C5-B4B2-4A39-AF8D-868ADB04876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EC14940-9439-44E7-ACD2-E34C1E28E5A5}" type="presOf" srcId="{B651F6E3-6281-48DB-9319-2AEAFDAE7572}" destId="{6BB5E863-4638-4E1D-BFDE-399D028AC4ED}" srcOrd="1" destOrd="0" presId="urn:microsoft.com/office/officeart/2005/8/layout/target3"/>
    <dgm:cxn modelId="{60BBCC56-95B3-4BB2-AF55-CDA740ECEB20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192118-FE12-4410-B95C-E72EC09EB67B}" type="presOf" srcId="{757F3AB3-0718-4624-B441-E567A8F0AB56}" destId="{333A1088-737F-45CB-B68E-254E46348037}" srcOrd="0" destOrd="0" presId="urn:microsoft.com/office/officeart/2005/8/layout/target3"/>
    <dgm:cxn modelId="{7B40A00F-37CC-457E-948C-9D332F4DC9E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449DFC7-D6C1-4A16-B981-3572BB3C794B}" type="presOf" srcId="{D1B46980-6531-4606-95E6-44980827E919}" destId="{6140AFEC-043D-4C43-A2F9-D0F5331DF3A3}" srcOrd="0" destOrd="0" presId="urn:microsoft.com/office/officeart/2005/8/layout/target3"/>
    <dgm:cxn modelId="{DA9162AB-BB53-42EF-97EC-8FC39EC21598}" type="presOf" srcId="{4C35D32F-0EAB-4CD7-82EE-45574DC2A586}" destId="{8BEBB6EC-1DAA-4CAC-8A25-BC0FCBD5DBD5}" srcOrd="0" destOrd="0" presId="urn:microsoft.com/office/officeart/2005/8/layout/target3"/>
    <dgm:cxn modelId="{14B27A83-EA48-43EA-9F8F-D52721213CCA}" type="presOf" srcId="{4C35D32F-0EAB-4CD7-82EE-45574DC2A586}" destId="{890E4F0B-2866-4A3F-A3C7-2A14B1797930}" srcOrd="1" destOrd="0" presId="urn:microsoft.com/office/officeart/2005/8/layout/target3"/>
    <dgm:cxn modelId="{1777FEEB-9399-492A-A1BF-788424C0172E}" type="presOf" srcId="{B651F6E3-6281-48DB-9319-2AEAFDAE7572}" destId="{619D679B-A015-4ECF-8348-D1034C574F40}" srcOrd="0" destOrd="0" presId="urn:microsoft.com/office/officeart/2005/8/layout/target3"/>
    <dgm:cxn modelId="{6E2C9895-E284-420C-9330-5BDAEDC53101}" type="presOf" srcId="{D1D4F407-5343-4D3F-B5B9-D407B03CAEB4}" destId="{D005CE8C-CC26-4C3E-AC11-E15060ECD759}" srcOrd="0" destOrd="0" presId="urn:microsoft.com/office/officeart/2005/8/layout/target3"/>
    <dgm:cxn modelId="{3281BC4B-000C-421D-84D2-C68850EA90E5}" type="presParOf" srcId="{333A1088-737F-45CB-B68E-254E46348037}" destId="{F5ABB229-8D3B-4694-996A-96F23CF14429}" srcOrd="0" destOrd="0" presId="urn:microsoft.com/office/officeart/2005/8/layout/target3"/>
    <dgm:cxn modelId="{5056CA17-95EF-491C-AF1B-C057211451EC}" type="presParOf" srcId="{333A1088-737F-45CB-B68E-254E46348037}" destId="{F41139FD-01EE-4571-8B17-4FB00FC51163}" srcOrd="1" destOrd="0" presId="urn:microsoft.com/office/officeart/2005/8/layout/target3"/>
    <dgm:cxn modelId="{8449C6F3-0E2D-48B6-B2C7-94540CFEB01C}" type="presParOf" srcId="{333A1088-737F-45CB-B68E-254E46348037}" destId="{D005CE8C-CC26-4C3E-AC11-E15060ECD759}" srcOrd="2" destOrd="0" presId="urn:microsoft.com/office/officeart/2005/8/layout/target3"/>
    <dgm:cxn modelId="{FFFF4F81-ED7C-4C83-908A-02A6A9EDFF17}" type="presParOf" srcId="{333A1088-737F-45CB-B68E-254E46348037}" destId="{2C702D82-9B77-49B7-9568-BB8EB47C3372}" srcOrd="3" destOrd="0" presId="urn:microsoft.com/office/officeart/2005/8/layout/target3"/>
    <dgm:cxn modelId="{988F1CEA-A733-4045-AA7D-78F5FF6D9A64}" type="presParOf" srcId="{333A1088-737F-45CB-B68E-254E46348037}" destId="{A52A0455-90FF-4808-ABD0-F02540D31D5A}" srcOrd="4" destOrd="0" presId="urn:microsoft.com/office/officeart/2005/8/layout/target3"/>
    <dgm:cxn modelId="{4E55C412-CE51-48DD-A4D9-E14F9AE899D9}" type="presParOf" srcId="{333A1088-737F-45CB-B68E-254E46348037}" destId="{6140AFEC-043D-4C43-A2F9-D0F5331DF3A3}" srcOrd="5" destOrd="0" presId="urn:microsoft.com/office/officeart/2005/8/layout/target3"/>
    <dgm:cxn modelId="{41F89168-1184-4DE0-B683-5C0F85AE98F3}" type="presParOf" srcId="{333A1088-737F-45CB-B68E-254E46348037}" destId="{9358AC05-5D7D-4327-9F80-1AD486AEA664}" srcOrd="6" destOrd="0" presId="urn:microsoft.com/office/officeart/2005/8/layout/target3"/>
    <dgm:cxn modelId="{451A5FE4-EA2B-43AC-9F17-C8CB07C9CD9D}" type="presParOf" srcId="{333A1088-737F-45CB-B68E-254E46348037}" destId="{313FC574-E1CD-4FB4-B054-0B805CE0447D}" srcOrd="7" destOrd="0" presId="urn:microsoft.com/office/officeart/2005/8/layout/target3"/>
    <dgm:cxn modelId="{A2E66101-4449-4B0E-9F13-3F0CA74B1285}" type="presParOf" srcId="{333A1088-737F-45CB-B68E-254E46348037}" destId="{619D679B-A015-4ECF-8348-D1034C574F40}" srcOrd="8" destOrd="0" presId="urn:microsoft.com/office/officeart/2005/8/layout/target3"/>
    <dgm:cxn modelId="{5CDAD9B2-3326-43BB-811A-3A900221CFA6}" type="presParOf" srcId="{333A1088-737F-45CB-B68E-254E46348037}" destId="{322283A8-4A27-4CDA-BAE3-F381106A9174}" srcOrd="9" destOrd="0" presId="urn:microsoft.com/office/officeart/2005/8/layout/target3"/>
    <dgm:cxn modelId="{816EC884-FFC1-497D-A345-296B29025AE4}" type="presParOf" srcId="{333A1088-737F-45CB-B68E-254E46348037}" destId="{FFC9F71D-1B4F-4AD9-A4A6-86ADEFC8AF5C}" srcOrd="10" destOrd="0" presId="urn:microsoft.com/office/officeart/2005/8/layout/target3"/>
    <dgm:cxn modelId="{A5D58BDB-23CE-4769-9F91-F0D380CBA04D}" type="presParOf" srcId="{333A1088-737F-45CB-B68E-254E46348037}" destId="{25B08C86-7E15-44DC-BE7F-FFB55DD49D12}" srcOrd="11" destOrd="0" presId="urn:microsoft.com/office/officeart/2005/8/layout/target3"/>
    <dgm:cxn modelId="{4D1E53A7-E848-415D-8976-9BD565AA0AB3}" type="presParOf" srcId="{333A1088-737F-45CB-B68E-254E46348037}" destId="{76644BE8-9D7C-4C09-B250-3D10AF48CBB7}" srcOrd="12" destOrd="0" presId="urn:microsoft.com/office/officeart/2005/8/layout/target3"/>
    <dgm:cxn modelId="{6EC16BCD-D852-40D6-A26D-B2376EC3A41A}" type="presParOf" srcId="{333A1088-737F-45CB-B68E-254E46348037}" destId="{EE85B701-7295-41C0-BA7A-34D3756A2AE6}" srcOrd="13" destOrd="0" presId="urn:microsoft.com/office/officeart/2005/8/layout/target3"/>
    <dgm:cxn modelId="{BD9DC458-06E9-48C3-8208-F45CD967FEDD}" type="presParOf" srcId="{333A1088-737F-45CB-B68E-254E46348037}" destId="{8BEBB6EC-1DAA-4CAC-8A25-BC0FCBD5DBD5}" srcOrd="14" destOrd="0" presId="urn:microsoft.com/office/officeart/2005/8/layout/target3"/>
    <dgm:cxn modelId="{AB1E5FA2-B567-49F4-BE35-1FBD58AE6C9C}" type="presParOf" srcId="{333A1088-737F-45CB-B68E-254E46348037}" destId="{AED2198E-93D5-4001-81B4-73124B309672}" srcOrd="15" destOrd="0" presId="urn:microsoft.com/office/officeart/2005/8/layout/target3"/>
    <dgm:cxn modelId="{68F879AF-1104-4DE2-8ECF-FD37AA64A512}" type="presParOf" srcId="{333A1088-737F-45CB-B68E-254E46348037}" destId="{2BE915AB-18AA-4053-B92C-3BFC9ED204BB}" srcOrd="16" destOrd="0" presId="urn:microsoft.com/office/officeart/2005/8/layout/target3"/>
    <dgm:cxn modelId="{2DFEBD72-0508-4095-AABC-F05A84079C26}" type="presParOf" srcId="{333A1088-737F-45CB-B68E-254E46348037}" destId="{6BB5E863-4638-4E1D-BFDE-399D028AC4ED}" srcOrd="17" destOrd="0" presId="urn:microsoft.com/office/officeart/2005/8/layout/target3"/>
    <dgm:cxn modelId="{8ADAD66F-3AB9-4F01-835E-488D6AA4AEB9}" type="presParOf" srcId="{333A1088-737F-45CB-B68E-254E46348037}" destId="{5A5FFA88-C948-4069-8E93-59FA12366E83}" srcOrd="18" destOrd="0" presId="urn:microsoft.com/office/officeart/2005/8/layout/target3"/>
    <dgm:cxn modelId="{FE0F13FD-70FD-4C86-8C8A-F59D884898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VY_32_INOVACE_17_SOUHLÁSKY_ZMĚKČENÍ SOUHLÁSEK-SKUPINY DĚ, TĚ, NĚ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Změkčení souhlásek – skupiny </a:t>
          </a:r>
          <a:r>
            <a:rPr lang="cs-CZ" sz="2000" kern="1200" dirty="0" err="1" smtClean="0"/>
            <a:t>dě</a:t>
          </a:r>
          <a:r>
            <a:rPr lang="cs-CZ" sz="2000" kern="1200" dirty="0" smtClean="0"/>
            <a:t>, tě, ně</a:t>
          </a:r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ZŠ.</a:t>
            </a:r>
          </a:p>
          <a:p>
            <a:r>
              <a:rPr lang="cs-CZ" dirty="0" smtClean="0"/>
              <a:t>Slouží pro výklad nové látky a její procvičení.</a:t>
            </a:r>
          </a:p>
          <a:p>
            <a:r>
              <a:rPr lang="cs-CZ" dirty="0" smtClean="0"/>
              <a:t>Vybrané snímky je možné vytisknout jako pracovní listy.</a:t>
            </a:r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SLOVA SE SLABIKAMI DĚ, TĚ, NĚ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endParaRPr lang="cs-CZ" dirty="0" smtClean="0"/>
          </a:p>
          <a:p>
            <a:pPr algn="ctr"/>
            <a:r>
              <a:rPr lang="cs-CZ" dirty="0" smtClean="0"/>
              <a:t>Ve slabikách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dě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tě, ně </a:t>
            </a:r>
            <a:r>
              <a:rPr lang="cs-CZ" dirty="0" smtClean="0"/>
              <a:t>píšeme nad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e háček</a:t>
            </a:r>
            <a:r>
              <a:rPr lang="cs-CZ" dirty="0" smtClean="0"/>
              <a:t>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Písmeno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ě změkčuje</a:t>
            </a:r>
            <a:r>
              <a:rPr lang="cs-CZ" dirty="0" smtClean="0"/>
              <a:t> předcházející souhlásku.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Dě</a:t>
            </a:r>
            <a:r>
              <a:rPr lang="cs-CZ" dirty="0" smtClean="0"/>
              <a:t>, tě, ně tedy vyslovujeme [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ďe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ťe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ňe</a:t>
            </a:r>
            <a:r>
              <a:rPr lang="cs-CZ" dirty="0" smtClean="0"/>
              <a:t>].</a:t>
            </a:r>
          </a:p>
        </p:txBody>
      </p:sp>
      <p:pic>
        <p:nvPicPr>
          <p:cNvPr id="1026" name="Picture 2" descr="C:\Users\Marcela\AppData\Local\Microsoft\Windows\Temporary Internet Files\Content.IE5\2EOZRNWK\MC9002833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797152"/>
            <a:ext cx="1273983" cy="12593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r>
              <a:rPr lang="cs-CZ" sz="2400" dirty="0" smtClean="0"/>
              <a:t>Vypiš slova s </a:t>
            </a:r>
            <a:r>
              <a:rPr lang="cs-CZ" sz="2400" dirty="0" err="1" smtClean="0"/>
              <a:t>dě</a:t>
            </a:r>
            <a:r>
              <a:rPr lang="cs-CZ" sz="2400" dirty="0" smtClean="0"/>
              <a:t>, tě, ně.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dirty="0" smtClean="0"/>
              <a:t>	Dědeček dělá sněhuláka. Kotě někdy mňouká. Štěňátko sedí vyděšené v koutě. Ve stáji máme koně.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_____________   _____________   ____________</a:t>
            </a:r>
          </a:p>
          <a:p>
            <a:pPr>
              <a:buNone/>
            </a:pPr>
            <a:r>
              <a:rPr lang="cs-CZ" dirty="0" smtClean="0"/>
              <a:t>      _____________   _____________   ____________</a:t>
            </a:r>
          </a:p>
          <a:p>
            <a:pPr>
              <a:buNone/>
            </a:pPr>
            <a:r>
              <a:rPr lang="cs-CZ" dirty="0" smtClean="0"/>
              <a:t>      _____________   _____________   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5696" y="3501008"/>
            <a:ext cx="576064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3501008"/>
            <a:ext cx="576064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88224" y="3501008"/>
            <a:ext cx="576064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ně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Doplň skupiny </a:t>
            </a:r>
            <a:r>
              <a:rPr lang="cs-CZ" dirty="0" err="1" smtClean="0"/>
              <a:t>dě</a:t>
            </a:r>
            <a:r>
              <a:rPr lang="cs-CZ" dirty="0" smtClean="0"/>
              <a:t>, tě, ně.</a:t>
            </a:r>
          </a:p>
          <a:p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</a:t>
            </a:r>
            <a:r>
              <a:rPr lang="cs-CZ" sz="2800" dirty="0" smtClean="0"/>
              <a:t>Je </a:t>
            </a:r>
            <a:r>
              <a:rPr lang="cs-CZ" sz="2800" dirty="0" err="1" smtClean="0"/>
              <a:t>pon</a:t>
            </a:r>
            <a:r>
              <a:rPr lang="cs-CZ" sz="2800" dirty="0" smtClean="0"/>
              <a:t>__</a:t>
            </a:r>
            <a:r>
              <a:rPr lang="cs-CZ" sz="2800" dirty="0" err="1" smtClean="0"/>
              <a:t>lí</a:t>
            </a:r>
            <a:r>
              <a:rPr lang="cs-CZ" sz="2800" dirty="0" smtClean="0"/>
              <a:t>. </a:t>
            </a:r>
            <a:r>
              <a:rPr lang="cs-CZ" sz="2800" dirty="0" err="1" smtClean="0"/>
              <a:t>Lu</a:t>
            </a:r>
            <a:r>
              <a:rPr lang="cs-CZ" sz="2800" dirty="0" smtClean="0"/>
              <a:t>__k jede s La__</a:t>
            </a:r>
            <a:r>
              <a:rPr lang="cs-CZ" sz="2800" dirty="0" err="1" smtClean="0"/>
              <a:t>nou</a:t>
            </a:r>
            <a:r>
              <a:rPr lang="cs-CZ" sz="2800" dirty="0" smtClean="0"/>
              <a:t> k </a:t>
            </a:r>
            <a:r>
              <a:rPr lang="cs-CZ" sz="2800" dirty="0" err="1" smtClean="0"/>
              <a:t>te</a:t>
            </a:r>
            <a:r>
              <a:rPr lang="cs-CZ" sz="2800" dirty="0" smtClean="0"/>
              <a:t>__  na Ku__</a:t>
            </a:r>
            <a:r>
              <a:rPr lang="cs-CZ" sz="2800" dirty="0" err="1" smtClean="0"/>
              <a:t>tickou</a:t>
            </a:r>
            <a:r>
              <a:rPr lang="cs-CZ" sz="2800" dirty="0" smtClean="0"/>
              <a:t> horu. Důklad__  se oblékli a utíkali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	na vlak. Po cestě zpívali </a:t>
            </a:r>
            <a:r>
              <a:rPr lang="cs-CZ" sz="2800" dirty="0" err="1" smtClean="0"/>
              <a:t>pís</a:t>
            </a:r>
            <a:r>
              <a:rPr lang="cs-CZ" sz="2800" dirty="0" smtClean="0"/>
              <a:t>__. Teta má malé </a:t>
            </a:r>
            <a:r>
              <a:rPr lang="cs-CZ" sz="2800" dirty="0" err="1" smtClean="0"/>
              <a:t>ko</a:t>
            </a:r>
            <a:r>
              <a:rPr lang="cs-CZ" sz="2800" dirty="0" smtClean="0"/>
              <a:t>__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	a </a:t>
            </a:r>
            <a:r>
              <a:rPr lang="cs-CZ" sz="2800" dirty="0" err="1" smtClean="0"/>
              <a:t>ště</a:t>
            </a:r>
            <a:r>
              <a:rPr lang="cs-CZ" sz="2800" dirty="0" smtClean="0"/>
              <a:t>__. Moc se na ně __</a:t>
            </a:r>
            <a:r>
              <a:rPr lang="cs-CZ" sz="2800" dirty="0" err="1" smtClean="0"/>
              <a:t>ší</a:t>
            </a:r>
            <a:r>
              <a:rPr lang="cs-CZ" sz="2800" dirty="0" smtClean="0"/>
              <a:t> . Urči__  jim teta přijde naproti. Po dlouhé ces__  dostanou  __co dobrého k  s__</a:t>
            </a:r>
            <a:r>
              <a:rPr lang="cs-CZ" sz="2800" dirty="0" err="1" smtClean="0"/>
              <a:t>dku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050" name="Picture 2" descr="C:\Users\Marcela\AppData\Local\Microsoft\Windows\Temporary Internet Files\Content.IE5\AWGJD1MZ\MC9002872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908720"/>
            <a:ext cx="2376264" cy="13113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r>
              <a:rPr lang="cs-CZ" dirty="0" smtClean="0"/>
              <a:t>Pište mláďata těchto zvířátek.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kočka    - _______________</a:t>
            </a:r>
          </a:p>
          <a:p>
            <a:pPr lvl="1"/>
            <a:r>
              <a:rPr lang="cs-CZ" dirty="0" smtClean="0"/>
              <a:t>ovce      - _______________</a:t>
            </a:r>
          </a:p>
          <a:p>
            <a:pPr lvl="1"/>
            <a:r>
              <a:rPr lang="cs-CZ" dirty="0" smtClean="0"/>
              <a:t>pes         - _______________</a:t>
            </a:r>
          </a:p>
          <a:p>
            <a:pPr lvl="1"/>
            <a:r>
              <a:rPr lang="cs-CZ" dirty="0" smtClean="0"/>
              <a:t>kachna  - _______________</a:t>
            </a:r>
          </a:p>
          <a:p>
            <a:pPr lvl="1"/>
            <a:r>
              <a:rPr lang="cs-CZ" dirty="0" smtClean="0"/>
              <a:t>medvěd - _______________</a:t>
            </a:r>
          </a:p>
          <a:p>
            <a:pPr lvl="1"/>
            <a:r>
              <a:rPr lang="cs-CZ" dirty="0" smtClean="0"/>
              <a:t>had        - _______________</a:t>
            </a:r>
          </a:p>
        </p:txBody>
      </p:sp>
      <p:pic>
        <p:nvPicPr>
          <p:cNvPr id="3074" name="Picture 2" descr="C:\Users\Marcela\AppData\Local\Microsoft\Windows\Temporary Internet Files\Content.IE5\O0MZE86X\MP9004448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628799"/>
            <a:ext cx="1154344" cy="1514445"/>
          </a:xfrm>
          <a:prstGeom prst="rect">
            <a:avLst/>
          </a:prstGeom>
          <a:noFill/>
        </p:spPr>
      </p:pic>
      <p:pic>
        <p:nvPicPr>
          <p:cNvPr id="3078" name="Picture 6" descr="C:\Users\Marcela\AppData\Local\Microsoft\Windows\Temporary Internet Files\Content.IE5\O0MZE86X\MP9001789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085184"/>
            <a:ext cx="1572691" cy="1040597"/>
          </a:xfrm>
          <a:prstGeom prst="rect">
            <a:avLst/>
          </a:prstGeom>
          <a:noFill/>
        </p:spPr>
      </p:pic>
      <p:pic>
        <p:nvPicPr>
          <p:cNvPr id="3079" name="Picture 7" descr="C:\Users\Marcela\AppData\Local\Microsoft\Windows\Temporary Internet Files\Content.IE5\AWGJD1MZ\MP9004448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501008"/>
            <a:ext cx="1224136" cy="1606009"/>
          </a:xfrm>
          <a:prstGeom prst="rect">
            <a:avLst/>
          </a:prstGeom>
          <a:noFill/>
        </p:spPr>
      </p:pic>
      <p:pic>
        <p:nvPicPr>
          <p:cNvPr id="3080" name="Picture 8" descr="C:\Users\Marcela\AppData\Local\Microsoft\Windows\Temporary Internet Files\Content.IE5\2EOZRNWK\MP90018254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941168"/>
            <a:ext cx="1728192" cy="1152128"/>
          </a:xfrm>
          <a:prstGeom prst="rect">
            <a:avLst/>
          </a:prstGeom>
          <a:noFill/>
        </p:spPr>
      </p:pic>
      <p:pic>
        <p:nvPicPr>
          <p:cNvPr id="3081" name="Picture 9" descr="C:\Users\Marcela\AppData\Local\Microsoft\Windows\Temporary Internet Files\Content.IE5\AWGJD1MZ\MP90040668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8775" y="5085184"/>
            <a:ext cx="1728193" cy="1152128"/>
          </a:xfrm>
          <a:prstGeom prst="rect">
            <a:avLst/>
          </a:prstGeom>
          <a:noFill/>
        </p:spPr>
      </p:pic>
      <p:pic>
        <p:nvPicPr>
          <p:cNvPr id="3083" name="Picture 11" descr="C:\Users\Marcela\AppData\Local\Microsoft\Windows\Temporary Internet Files\Content.IE5\AWGJD1MZ\MP90040152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2204864"/>
            <a:ext cx="1112900" cy="16685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</TotalTime>
  <Words>144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SLOVA SE SLABIKAMI DĚ, TĚ, NĚ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Marcela</cp:lastModifiedBy>
  <cp:revision>20</cp:revision>
  <dcterms:modified xsi:type="dcterms:W3CDTF">2012-04-04T15:47:42Z</dcterms:modified>
</cp:coreProperties>
</file>