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>
    <p:restoredLeft sz="15620"/>
    <p:restoredTop sz="94660"/>
  </p:normalViewPr>
  <p:slideViewPr>
    <p:cSldViewPr>
      <p:cViewPr varScale="1">
        <p:scale>
          <a:sx n="68" d="100"/>
          <a:sy n="68" d="100"/>
        </p:scale>
        <p:origin x="-1446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BED9C07-3CF3-4D38-B727-B43704D000D2}" type="datetimeFigureOut">
              <a:rPr lang="cs-CZ" smtClean="0"/>
              <a:pPr/>
              <a:t>24.5.2014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3C768C7-447E-48A9-945B-6E51AB0E6DB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BED9C07-3CF3-4D38-B727-B43704D000D2}" type="datetimeFigureOut">
              <a:rPr lang="cs-CZ" smtClean="0"/>
              <a:pPr/>
              <a:t>24.5.2014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3C768C7-447E-48A9-945B-6E51AB0E6DB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BED9C07-3CF3-4D38-B727-B43704D000D2}" type="datetimeFigureOut">
              <a:rPr lang="cs-CZ" smtClean="0"/>
              <a:pPr/>
              <a:t>24.5.2014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3C768C7-447E-48A9-945B-6E51AB0E6DB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BED9C07-3CF3-4D38-B727-B43704D000D2}" type="datetimeFigureOut">
              <a:rPr lang="cs-CZ" smtClean="0"/>
              <a:pPr/>
              <a:t>24.5.2014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3C768C7-447E-48A9-945B-6E51AB0E6DB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BED9C07-3CF3-4D38-B727-B43704D000D2}" type="datetimeFigureOut">
              <a:rPr lang="cs-CZ" smtClean="0"/>
              <a:pPr/>
              <a:t>24.5.2014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3C768C7-447E-48A9-945B-6E51AB0E6DB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BED9C07-3CF3-4D38-B727-B43704D000D2}" type="datetimeFigureOut">
              <a:rPr lang="cs-CZ" smtClean="0"/>
              <a:pPr/>
              <a:t>24.5.2014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3C768C7-447E-48A9-945B-6E51AB0E6DB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BED9C07-3CF3-4D38-B727-B43704D000D2}" type="datetimeFigureOut">
              <a:rPr lang="cs-CZ" smtClean="0"/>
              <a:pPr/>
              <a:t>24.5.2014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3C768C7-447E-48A9-945B-6E51AB0E6DB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BED9C07-3CF3-4D38-B727-B43704D000D2}" type="datetimeFigureOut">
              <a:rPr lang="cs-CZ" smtClean="0"/>
              <a:pPr/>
              <a:t>24.5.2014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3C768C7-447E-48A9-945B-6E51AB0E6DB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BED9C07-3CF3-4D38-B727-B43704D000D2}" type="datetimeFigureOut">
              <a:rPr lang="cs-CZ" smtClean="0"/>
              <a:pPr/>
              <a:t>24.5.2014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3C768C7-447E-48A9-945B-6E51AB0E6DB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BED9C07-3CF3-4D38-B727-B43704D000D2}" type="datetimeFigureOut">
              <a:rPr lang="cs-CZ" smtClean="0"/>
              <a:pPr/>
              <a:t>24.5.2014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3C768C7-447E-48A9-945B-6E51AB0E6DB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BED9C07-3CF3-4D38-B727-B43704D000D2}" type="datetimeFigureOut">
              <a:rPr lang="cs-CZ" smtClean="0"/>
              <a:pPr/>
              <a:t>24.5.2014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3C768C7-447E-48A9-945B-6E51AB0E6DB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2">
            <a:lumMod val="60000"/>
            <a:lumOff val="4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BED9C07-3CF3-4D38-B727-B43704D000D2}" type="datetimeFigureOut">
              <a:rPr lang="cs-CZ" smtClean="0"/>
              <a:pPr/>
              <a:t>24.5.2014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3C768C7-447E-48A9-945B-6E51AB0E6DB7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smtClean="0">
                <a:solidFill>
                  <a:srgbClr val="FF0000"/>
                </a:solidFill>
              </a:rPr>
              <a:t>Alkalické kovy</a:t>
            </a:r>
            <a:endParaRPr lang="cs-CZ">
              <a:solidFill>
                <a:srgbClr val="FF0000"/>
              </a:solidFill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>
            <a:normAutofit fontScale="40000" lnSpcReduction="20000"/>
          </a:bodyPr>
          <a:lstStyle/>
          <a:p>
            <a:pPr algn="l"/>
            <a:endParaRPr lang="cs-CZ" dirty="0" smtClean="0"/>
          </a:p>
          <a:p>
            <a:pPr algn="l"/>
            <a:r>
              <a:rPr lang="cs-CZ" dirty="0" smtClean="0"/>
              <a:t>Autor: Mgr. Alena Víchová</a:t>
            </a:r>
          </a:p>
          <a:p>
            <a:pPr algn="l"/>
            <a:r>
              <a:rPr lang="cs-CZ" dirty="0" smtClean="0"/>
              <a:t>Škola: Střední umělecká škola v Ostravě</a:t>
            </a:r>
          </a:p>
          <a:p>
            <a:pPr algn="l"/>
            <a:r>
              <a:rPr lang="cs-CZ" dirty="0" smtClean="0"/>
              <a:t>Číslo projektu: CZ.1.07./1.5.00/34.0938</a:t>
            </a:r>
          </a:p>
          <a:p>
            <a:pPr algn="l"/>
            <a:r>
              <a:rPr lang="cs-CZ" dirty="0" smtClean="0"/>
              <a:t>Číslo dum: </a:t>
            </a:r>
            <a:r>
              <a:rPr lang="cs-CZ" dirty="0" smtClean="0"/>
              <a:t>VY_32_INOVACE_CHE_1_52</a:t>
            </a:r>
            <a:endParaRPr lang="cs-CZ" dirty="0" smtClean="0"/>
          </a:p>
          <a:p>
            <a:pPr algn="l"/>
            <a:r>
              <a:rPr lang="cs-CZ" dirty="0" smtClean="0"/>
              <a:t>Název projektu: Zlepšení podmínek pro vzdělávání na SUŠ, Ostrava</a:t>
            </a:r>
          </a:p>
          <a:p>
            <a:pPr algn="l"/>
            <a:r>
              <a:rPr lang="cs-CZ" dirty="0" smtClean="0"/>
              <a:t>Číslo a název šablony klíčové aktivity: III/2 Inovace a zkvalitnění výuky prostřednictvím ICT</a:t>
            </a:r>
          </a:p>
          <a:p>
            <a:endParaRPr lang="cs-CZ" dirty="0"/>
          </a:p>
        </p:txBody>
      </p:sp>
      <p:pic>
        <p:nvPicPr>
          <p:cNvPr id="4" name="Obrázek 3" descr="OPVK_hor_zakladni_logolink_RGB_cz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1714480" y="714356"/>
            <a:ext cx="5760720" cy="1258824"/>
          </a:xfrm>
          <a:prstGeom prst="rect">
            <a:avLst/>
          </a:prstGeom>
        </p:spPr>
      </p:pic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>
                <a:solidFill>
                  <a:srgbClr val="FF0000"/>
                </a:solidFill>
              </a:rPr>
              <a:t>Alkalické kovy</a:t>
            </a:r>
            <a:endParaRPr lang="cs-CZ">
              <a:solidFill>
                <a:srgbClr val="FF0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smtClean="0"/>
              <a:t>lithium            Li</a:t>
            </a:r>
          </a:p>
          <a:p>
            <a:r>
              <a:rPr lang="cs-CZ" smtClean="0"/>
              <a:t>sodík               Na</a:t>
            </a:r>
          </a:p>
          <a:p>
            <a:r>
              <a:rPr lang="cs-CZ" smtClean="0"/>
              <a:t>draslík             K</a:t>
            </a:r>
          </a:p>
          <a:p>
            <a:r>
              <a:rPr lang="cs-CZ" smtClean="0"/>
              <a:t>rubidium        Rb</a:t>
            </a:r>
          </a:p>
          <a:p>
            <a:r>
              <a:rPr lang="cs-CZ" smtClean="0"/>
              <a:t>cesium            Cs</a:t>
            </a:r>
          </a:p>
          <a:p>
            <a:r>
              <a:rPr lang="cs-CZ" smtClean="0"/>
              <a:t>francium         Fr</a:t>
            </a:r>
            <a:endParaRPr lang="cs-CZ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>
                <a:solidFill>
                  <a:srgbClr val="FF0000"/>
                </a:solidFill>
              </a:rPr>
              <a:t>Vlastnosti</a:t>
            </a:r>
            <a:endParaRPr lang="cs-CZ">
              <a:solidFill>
                <a:srgbClr val="FF0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smtClean="0"/>
              <a:t>alkalické kovy jsou velmi měkké, dají se krájet nožem, mají nízké teploty tání, malé hustoty</a:t>
            </a:r>
          </a:p>
          <a:p>
            <a:r>
              <a:rPr lang="cs-CZ" smtClean="0"/>
              <a:t>nejreaktivnější kovy - uchovávají se pod petrolejem</a:t>
            </a:r>
          </a:p>
          <a:p>
            <a:r>
              <a:rPr lang="cs-CZ" smtClean="0"/>
              <a:t>schopnost barvit plamen charakteristickou barvou</a:t>
            </a:r>
          </a:p>
          <a:p>
            <a:r>
              <a:rPr lang="cs-CZ" smtClean="0"/>
              <a:t>sodík a draslík bouřlivě reagují s vodou</a:t>
            </a:r>
            <a:endParaRPr lang="cs-CZ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>
                <a:solidFill>
                  <a:srgbClr val="FF0000"/>
                </a:solidFill>
              </a:rPr>
              <a:t>Výskyt</a:t>
            </a:r>
            <a:endParaRPr lang="cs-CZ">
              <a:solidFill>
                <a:srgbClr val="FF0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smtClean="0"/>
              <a:t>v přírodě se vyskytují vázané ve sloučeninách</a:t>
            </a:r>
          </a:p>
          <a:p>
            <a:r>
              <a:rPr lang="cs-CZ" smtClean="0"/>
              <a:t>Na a K patří k nejrozšířenějším prvkům</a:t>
            </a:r>
          </a:p>
          <a:p>
            <a:r>
              <a:rPr lang="cs-CZ" smtClean="0"/>
              <a:t>minerály: sůl kamenná NaCl, sylvín KCl, křemičitany ( slídy, živce )</a:t>
            </a:r>
          </a:p>
          <a:p>
            <a:r>
              <a:rPr lang="cs-CZ" smtClean="0"/>
              <a:t>v minerálních vodách a v mořské vodě</a:t>
            </a:r>
          </a:p>
          <a:p>
            <a:r>
              <a:rPr lang="cs-CZ" smtClean="0"/>
              <a:t>Na, K - v tělech organismů v tělních tekutinách</a:t>
            </a:r>
            <a:endParaRPr lang="cs-CZ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>
                <a:solidFill>
                  <a:srgbClr val="FF0000"/>
                </a:solidFill>
              </a:rPr>
              <a:t>Hydroxidy</a:t>
            </a:r>
            <a:endParaRPr lang="cs-CZ">
              <a:solidFill>
                <a:srgbClr val="FF0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smtClean="0"/>
              <a:t>silné žíravé látky</a:t>
            </a:r>
          </a:p>
          <a:p>
            <a:r>
              <a:rPr lang="cs-CZ" smtClean="0"/>
              <a:t>jejich vodné roztoky - louhy</a:t>
            </a:r>
          </a:p>
          <a:p>
            <a:r>
              <a:rPr lang="cs-CZ" smtClean="0"/>
              <a:t>NaOH a KOH  - výroba mýdel, čištění lahví, čištění odpadů, chemický průmysl</a:t>
            </a:r>
            <a:endParaRPr lang="cs-CZ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>
                <a:solidFill>
                  <a:srgbClr val="FF0000"/>
                </a:solidFill>
              </a:rPr>
              <a:t>Soli</a:t>
            </a:r>
            <a:endParaRPr lang="cs-CZ">
              <a:solidFill>
                <a:srgbClr val="FF0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smtClean="0"/>
              <a:t>Chlorid sodný NaCl - potravinářský, chemický průmysl</a:t>
            </a:r>
          </a:p>
          <a:p>
            <a:r>
              <a:rPr lang="cs-CZ" smtClean="0"/>
              <a:t>Uhličitan sodný Na</a:t>
            </a:r>
            <a:r>
              <a:rPr lang="cs-CZ" baseline="-25000" smtClean="0"/>
              <a:t>2</a:t>
            </a:r>
            <a:r>
              <a:rPr lang="cs-CZ" smtClean="0"/>
              <a:t>CO</a:t>
            </a:r>
            <a:r>
              <a:rPr lang="cs-CZ" baseline="-25000" smtClean="0"/>
              <a:t>3 </a:t>
            </a:r>
            <a:r>
              <a:rPr lang="cs-CZ" smtClean="0"/>
              <a:t> - soda - výroba skla, mýdel, změkčování vody</a:t>
            </a:r>
          </a:p>
          <a:p>
            <a:r>
              <a:rPr lang="cs-CZ" smtClean="0"/>
              <a:t>Uhličitan draselný K</a:t>
            </a:r>
            <a:r>
              <a:rPr lang="cs-CZ" baseline="-25000" smtClean="0"/>
              <a:t>2</a:t>
            </a:r>
            <a:r>
              <a:rPr lang="cs-CZ" smtClean="0"/>
              <a:t>CO</a:t>
            </a:r>
            <a:r>
              <a:rPr lang="cs-CZ" baseline="-25000" smtClean="0"/>
              <a:t>3</a:t>
            </a:r>
            <a:r>
              <a:rPr lang="cs-CZ" smtClean="0"/>
              <a:t> -potaš - výroba skla, mýdel, textilní průmysl</a:t>
            </a:r>
          </a:p>
          <a:p>
            <a:r>
              <a:rPr lang="cs-CZ" smtClean="0"/>
              <a:t>Síran sodný Na</a:t>
            </a:r>
            <a:r>
              <a:rPr lang="cs-CZ" baseline="-25000" smtClean="0"/>
              <a:t>2</a:t>
            </a:r>
            <a:r>
              <a:rPr lang="cs-CZ" smtClean="0"/>
              <a:t>SO</a:t>
            </a:r>
            <a:r>
              <a:rPr lang="cs-CZ" baseline="-25000" smtClean="0"/>
              <a:t>4</a:t>
            </a:r>
            <a:r>
              <a:rPr lang="cs-CZ" smtClean="0"/>
              <a:t> - výroba papíru, textilní průmysl</a:t>
            </a:r>
            <a:endParaRPr lang="cs-CZ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Zdroje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smtClean="0"/>
              <a:t>Banýr, Beneš a kolektiv, </a:t>
            </a:r>
            <a:r>
              <a:rPr lang="cs-CZ" i="1" smtClean="0"/>
              <a:t>Chemie pro střední školy, </a:t>
            </a:r>
            <a:r>
              <a:rPr lang="cs-CZ" smtClean="0"/>
              <a:t>SPN - pedagogické nakladatelství, a. s., 1996</a:t>
            </a:r>
          </a:p>
          <a:p>
            <a:endParaRPr lang="cs-CZ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45</TotalTime>
  <Words>239</Words>
  <Application>Microsoft Office PowerPoint</Application>
  <PresentationFormat>Předvádění na obrazovce (4:3)</PresentationFormat>
  <Paragraphs>37</Paragraphs>
  <Slides>7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7</vt:i4>
      </vt:variant>
    </vt:vector>
  </HeadingPairs>
  <TitlesOfParts>
    <vt:vector size="8" baseType="lpstr">
      <vt:lpstr>Motiv sady Office</vt:lpstr>
      <vt:lpstr>Alkalické kovy</vt:lpstr>
      <vt:lpstr>Alkalické kovy</vt:lpstr>
      <vt:lpstr>Vlastnosti</vt:lpstr>
      <vt:lpstr>Výskyt</vt:lpstr>
      <vt:lpstr>Hydroxidy</vt:lpstr>
      <vt:lpstr>Soli</vt:lpstr>
      <vt:lpstr>Zdroje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Alkalické kovy</dc:title>
  <dc:creator>Vichovi</dc:creator>
  <cp:lastModifiedBy>spravce2</cp:lastModifiedBy>
  <cp:revision>8</cp:revision>
  <dcterms:created xsi:type="dcterms:W3CDTF">2013-05-04T16:56:27Z</dcterms:created>
  <dcterms:modified xsi:type="dcterms:W3CDTF">2014-05-24T13:02:20Z</dcterms:modified>
</cp:coreProperties>
</file>