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3986E-6C91-41C2-91CA-1B8051912647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1C895-F66F-4244-8658-B7748DBA67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3986E-6C91-41C2-91CA-1B8051912647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1C895-F66F-4244-8658-B7748DBA67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3986E-6C91-41C2-91CA-1B8051912647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1C895-F66F-4244-8658-B7748DBA67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3986E-6C91-41C2-91CA-1B8051912647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1C895-F66F-4244-8658-B7748DBA67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3986E-6C91-41C2-91CA-1B8051912647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1C895-F66F-4244-8658-B7748DBA67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3986E-6C91-41C2-91CA-1B8051912647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1C895-F66F-4244-8658-B7748DBA67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3986E-6C91-41C2-91CA-1B8051912647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1C895-F66F-4244-8658-B7748DBA67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3986E-6C91-41C2-91CA-1B8051912647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1C895-F66F-4244-8658-B7748DBA67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3986E-6C91-41C2-91CA-1B8051912647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1C895-F66F-4244-8658-B7748DBA67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3986E-6C91-41C2-91CA-1B8051912647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1C895-F66F-4244-8658-B7748DBA67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3986E-6C91-41C2-91CA-1B8051912647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31C895-F66F-4244-8658-B7748DBA67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13986E-6C91-41C2-91CA-1B8051912647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31C895-F66F-4244-8658-B7748DBA67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Hliník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0000" lnSpcReduction="20000"/>
          </a:bodyPr>
          <a:lstStyle/>
          <a:p>
            <a:pPr algn="l"/>
            <a:endParaRPr lang="cs-CZ" dirty="0" smtClean="0"/>
          </a:p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</a:t>
            </a:r>
            <a:r>
              <a:rPr lang="cs-CZ" smtClean="0"/>
              <a:t>VY_32_INOVACE_CHE_1_55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</a:p>
          <a:p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714356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Výskyt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třetí nejrozšířenější prvek zemské kůry</a:t>
            </a:r>
          </a:p>
          <a:p>
            <a:r>
              <a:rPr lang="cs-CZ" smtClean="0"/>
              <a:t>v přírodě rozptýlený v křemičitanech ( živec, slídy, jíly )</a:t>
            </a:r>
          </a:p>
          <a:p>
            <a:r>
              <a:rPr lang="cs-CZ" smtClean="0"/>
              <a:t>rudy bauxit ( Al</a:t>
            </a:r>
            <a:r>
              <a:rPr lang="cs-CZ" baseline="-25000" smtClean="0"/>
              <a:t>2</a:t>
            </a:r>
            <a:r>
              <a:rPr lang="cs-CZ" smtClean="0"/>
              <a:t>O</a:t>
            </a:r>
            <a:r>
              <a:rPr lang="cs-CZ" baseline="-25000" smtClean="0"/>
              <a:t>3 </a:t>
            </a:r>
            <a:r>
              <a:rPr lang="cs-CZ" smtClean="0"/>
              <a:t>), kryolit</a:t>
            </a:r>
          </a:p>
          <a:p>
            <a:r>
              <a:rPr lang="cs-CZ" smtClean="0"/>
              <a:t>Al</a:t>
            </a:r>
            <a:r>
              <a:rPr lang="cs-CZ" baseline="-25000" smtClean="0"/>
              <a:t>2</a:t>
            </a:r>
            <a:r>
              <a:rPr lang="cs-CZ" smtClean="0"/>
              <a:t>O</a:t>
            </a:r>
            <a:r>
              <a:rPr lang="cs-CZ" baseline="-25000" smtClean="0"/>
              <a:t>3</a:t>
            </a:r>
            <a:r>
              <a:rPr lang="cs-CZ" smtClean="0"/>
              <a:t> - minerál korund s odrůdami safír, rubín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Vlastnosti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stříbrobílý tvrdý kov s malou hustotou</a:t>
            </a:r>
          </a:p>
          <a:p>
            <a:r>
              <a:rPr lang="cs-CZ" smtClean="0"/>
              <a:t>kujný, tažný, výborný vodič el. proudu</a:t>
            </a:r>
          </a:p>
          <a:p>
            <a:r>
              <a:rPr lang="cs-CZ" smtClean="0"/>
              <a:t>na povrchu je chráněn souvislou vrstvou oxidu hlinitého Al</a:t>
            </a:r>
            <a:r>
              <a:rPr lang="cs-CZ" baseline="-25000" smtClean="0"/>
              <a:t>2</a:t>
            </a:r>
            <a:r>
              <a:rPr lang="cs-CZ" smtClean="0"/>
              <a:t>O</a:t>
            </a:r>
            <a:r>
              <a:rPr lang="cs-CZ" baseline="-25000" smtClean="0"/>
              <a:t>3</a:t>
            </a:r>
            <a:r>
              <a:rPr lang="cs-CZ" smtClean="0"/>
              <a:t> - ochrana proti korozi</a:t>
            </a:r>
          </a:p>
          <a:p>
            <a:r>
              <a:rPr lang="cs-CZ" smtClean="0"/>
              <a:t>slitiny dural, superdural ( Al, Mg + další kovy )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Reakce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Hliník se dá na vzduchu za vysoké teploty zapálit:</a:t>
            </a:r>
          </a:p>
          <a:p>
            <a:r>
              <a:rPr lang="cs-CZ" smtClean="0"/>
              <a:t>4 Al + 3 O</a:t>
            </a:r>
            <a:r>
              <a:rPr lang="cs-CZ" baseline="-25000" smtClean="0"/>
              <a:t>2</a:t>
            </a:r>
            <a:r>
              <a:rPr lang="cs-CZ" smtClean="0"/>
              <a:t>                        2 Al</a:t>
            </a:r>
            <a:r>
              <a:rPr lang="cs-CZ" baseline="-25000" smtClean="0"/>
              <a:t>2</a:t>
            </a:r>
            <a:r>
              <a:rPr lang="cs-CZ" smtClean="0"/>
              <a:t>O</a:t>
            </a:r>
            <a:r>
              <a:rPr lang="cs-CZ" baseline="-25000" smtClean="0"/>
              <a:t>3</a:t>
            </a:r>
            <a:r>
              <a:rPr lang="cs-CZ" smtClean="0"/>
              <a:t> </a:t>
            </a:r>
          </a:p>
          <a:p>
            <a:r>
              <a:rPr lang="cs-CZ" smtClean="0"/>
              <a:t>Aluminotermické reakce - výroba kovů:</a:t>
            </a:r>
          </a:p>
          <a:p>
            <a:r>
              <a:rPr lang="cs-CZ" smtClean="0"/>
              <a:t>Cr</a:t>
            </a:r>
            <a:r>
              <a:rPr lang="cs-CZ" baseline="-25000" smtClean="0"/>
              <a:t>2</a:t>
            </a:r>
            <a:r>
              <a:rPr lang="cs-CZ" smtClean="0"/>
              <a:t>O</a:t>
            </a:r>
            <a:r>
              <a:rPr lang="cs-CZ" baseline="-25000" smtClean="0"/>
              <a:t>3</a:t>
            </a:r>
            <a:r>
              <a:rPr lang="cs-CZ" smtClean="0"/>
              <a:t> + 2 Al                      2 Cr + Al</a:t>
            </a:r>
            <a:r>
              <a:rPr lang="cs-CZ" baseline="-25000" smtClean="0"/>
              <a:t>2</a:t>
            </a:r>
            <a:r>
              <a:rPr lang="cs-CZ" smtClean="0"/>
              <a:t>O</a:t>
            </a:r>
            <a:r>
              <a:rPr lang="cs-CZ" baseline="-25000" smtClean="0"/>
              <a:t>3 </a:t>
            </a:r>
            <a:r>
              <a:rPr lang="cs-CZ" smtClean="0"/>
              <a:t> + energie</a:t>
            </a:r>
            <a:endParaRPr lang="cs-CZ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071802" y="3000372"/>
            <a:ext cx="1285884" cy="1588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3143240" y="4143380"/>
            <a:ext cx="1285884" cy="1588"/>
          </a:xfrm>
          <a:prstGeom prst="straightConnector1">
            <a:avLst/>
          </a:prstGeom>
          <a:ln w="127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Použití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elektrotechnika - výroba vodičů</a:t>
            </a:r>
          </a:p>
          <a:p>
            <a:r>
              <a:rPr lang="cs-CZ" smtClean="0"/>
              <a:t>slitiny - konstrukční materiál</a:t>
            </a:r>
          </a:p>
          <a:p>
            <a:r>
              <a:rPr lang="cs-CZ" smtClean="0"/>
              <a:t>práškový Al se přidává do barev</a:t>
            </a:r>
          </a:p>
          <a:p>
            <a:r>
              <a:rPr lang="cs-CZ" smtClean="0"/>
              <a:t>redukční činidlo při aluminotermických reakcích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Banýr, Beneš a kolektiv, </a:t>
            </a:r>
            <a:r>
              <a:rPr lang="cs-CZ" i="1" smtClean="0"/>
              <a:t>Chemie pro střední školy, </a:t>
            </a:r>
            <a:r>
              <a:rPr lang="cs-CZ" smtClean="0"/>
              <a:t>SPN - pedagogické nakladatelství, a. s., 1996</a:t>
            </a:r>
          </a:p>
          <a:p>
            <a:endParaRPr lang="cs-CZ" smtClean="0"/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199</Words>
  <Application>Microsoft Office PowerPoint</Application>
  <PresentationFormat>Předvádění na obrazovce (4:3)</PresentationFormat>
  <Paragraphs>30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Hliník</vt:lpstr>
      <vt:lpstr>Výskyt</vt:lpstr>
      <vt:lpstr>Vlastnosti</vt:lpstr>
      <vt:lpstr>Reakce</vt:lpstr>
      <vt:lpstr>Použití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Hliník</dc:title>
  <dc:creator>Vichovi</dc:creator>
  <cp:lastModifiedBy>spravce2</cp:lastModifiedBy>
  <cp:revision>5</cp:revision>
  <dcterms:created xsi:type="dcterms:W3CDTF">2013-05-12T07:58:36Z</dcterms:created>
  <dcterms:modified xsi:type="dcterms:W3CDTF">2014-05-24T13:01:45Z</dcterms:modified>
</cp:coreProperties>
</file>