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E37979-BC0A-49A0-99C8-50C5C9ECEC3A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24BE9-9880-4A0D-8525-8B2B33407D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E37979-BC0A-49A0-99C8-50C5C9ECEC3A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24BE9-9880-4A0D-8525-8B2B33407D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E37979-BC0A-49A0-99C8-50C5C9ECEC3A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24BE9-9880-4A0D-8525-8B2B33407D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E37979-BC0A-49A0-99C8-50C5C9ECEC3A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24BE9-9880-4A0D-8525-8B2B33407D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E37979-BC0A-49A0-99C8-50C5C9ECEC3A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24BE9-9880-4A0D-8525-8B2B33407D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E37979-BC0A-49A0-99C8-50C5C9ECEC3A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24BE9-9880-4A0D-8525-8B2B33407D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E37979-BC0A-49A0-99C8-50C5C9ECEC3A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24BE9-9880-4A0D-8525-8B2B33407D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E37979-BC0A-49A0-99C8-50C5C9ECEC3A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24BE9-9880-4A0D-8525-8B2B33407D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E37979-BC0A-49A0-99C8-50C5C9ECEC3A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24BE9-9880-4A0D-8525-8B2B33407D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E37979-BC0A-49A0-99C8-50C5C9ECEC3A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24BE9-9880-4A0D-8525-8B2B33407D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E37979-BC0A-49A0-99C8-50C5C9ECEC3A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24BE9-9880-4A0D-8525-8B2B33407D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E37979-BC0A-49A0-99C8-50C5C9ECEC3A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B24BE9-9880-4A0D-8525-8B2B33407DD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Deriváty uhlovodíků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0000" lnSpcReduction="20000"/>
          </a:bodyPr>
          <a:lstStyle/>
          <a:p>
            <a:pPr algn="l"/>
            <a:endParaRPr lang="cs-CZ" dirty="0" smtClean="0"/>
          </a:p>
          <a:p>
            <a:pPr algn="l"/>
            <a:r>
              <a:rPr lang="cs-CZ" dirty="0" smtClean="0"/>
              <a:t>Autor: Mgr. Alena Víchová</a:t>
            </a:r>
          </a:p>
          <a:p>
            <a:pPr algn="l"/>
            <a:r>
              <a:rPr lang="cs-CZ" dirty="0" smtClean="0"/>
              <a:t>Škola: Střední umělecká škola v Ostravě</a:t>
            </a:r>
          </a:p>
          <a:p>
            <a:pPr algn="l"/>
            <a:r>
              <a:rPr lang="cs-CZ" dirty="0" smtClean="0"/>
              <a:t>Číslo projektu: CZ.1.07./1.5.00/34.0938</a:t>
            </a:r>
          </a:p>
          <a:p>
            <a:pPr algn="l"/>
            <a:r>
              <a:rPr lang="cs-CZ" dirty="0" smtClean="0"/>
              <a:t>Číslo dum</a:t>
            </a:r>
            <a:r>
              <a:rPr lang="cs-CZ" smtClean="0"/>
              <a:t>: </a:t>
            </a:r>
            <a:r>
              <a:rPr lang="cs-CZ" smtClean="0"/>
              <a:t>VY_32_INOVACE_CHE_1_59</a:t>
            </a:r>
            <a:endParaRPr lang="cs-CZ" dirty="0" smtClean="0"/>
          </a:p>
          <a:p>
            <a:pPr algn="l"/>
            <a:r>
              <a:rPr lang="cs-CZ" dirty="0" smtClean="0"/>
              <a:t>Název projektu: Zlepšení podmínek pro vzdělávání na SUŠ, Ostrava</a:t>
            </a:r>
          </a:p>
          <a:p>
            <a:pPr algn="l"/>
            <a:r>
              <a:rPr lang="cs-CZ" dirty="0" smtClean="0"/>
              <a:t>Číslo a název šablony klíčové aktivity: III/2 Inovace a zkvalitnění výuky prostřednictvím ICT</a:t>
            </a:r>
          </a:p>
          <a:p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480" y="714356"/>
            <a:ext cx="5760720" cy="125882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Rozdělení organických sloučenin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1. </a:t>
            </a:r>
            <a:r>
              <a:rPr lang="cs-CZ" smtClean="0">
                <a:solidFill>
                  <a:srgbClr val="FF0000"/>
                </a:solidFill>
              </a:rPr>
              <a:t>Uhlovodíky</a:t>
            </a:r>
            <a:r>
              <a:rPr lang="cs-CZ" smtClean="0"/>
              <a:t> - organické sloučeniny, jejichž molekuly jsou složeny pouze z atomů uhlíku</a:t>
            </a:r>
            <a:br>
              <a:rPr lang="cs-CZ" smtClean="0"/>
            </a:br>
            <a:r>
              <a:rPr lang="cs-CZ" smtClean="0"/>
              <a:t> a vodíku</a:t>
            </a:r>
            <a:endParaRPr lang="cs-CZ"/>
          </a:p>
          <a:p>
            <a:r>
              <a:rPr lang="cs-CZ" smtClean="0"/>
              <a:t>2. </a:t>
            </a:r>
            <a:r>
              <a:rPr lang="cs-CZ" smtClean="0">
                <a:solidFill>
                  <a:srgbClr val="FF0000"/>
                </a:solidFill>
              </a:rPr>
              <a:t>Deriváty uhlovodíků </a:t>
            </a:r>
            <a:r>
              <a:rPr lang="cs-CZ" smtClean="0"/>
              <a:t>( látky odvozené )</a:t>
            </a:r>
            <a:br>
              <a:rPr lang="cs-CZ" smtClean="0"/>
            </a:br>
            <a:r>
              <a:rPr lang="cs-CZ" smtClean="0"/>
              <a:t> - vznikají  odvozením od uhlovodíků 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Deriváty uhlovodíků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odvozují se od uhlovodíků nahrazením jednoho nebo více atomů vodíku </a:t>
            </a:r>
            <a:r>
              <a:rPr lang="cs-CZ" smtClean="0">
                <a:solidFill>
                  <a:srgbClr val="FF0000"/>
                </a:solidFill>
              </a:rPr>
              <a:t>charakteristickou ( funkční ) skupinou</a:t>
            </a:r>
            <a:r>
              <a:rPr lang="cs-CZ" smtClean="0"/>
              <a:t>, obsahující jeden nebo více heteroatomů</a:t>
            </a:r>
          </a:p>
          <a:p>
            <a:r>
              <a:rPr lang="cs-CZ" smtClean="0"/>
              <a:t>deriváty podle počtu charakteristických skupin: </a:t>
            </a:r>
            <a:r>
              <a:rPr lang="cs-CZ" smtClean="0">
                <a:solidFill>
                  <a:srgbClr val="FF0000"/>
                </a:solidFill>
              </a:rPr>
              <a:t>monofunkční</a:t>
            </a:r>
            <a:r>
              <a:rPr lang="cs-CZ" smtClean="0"/>
              <a:t> - jednosytné</a:t>
            </a:r>
            <a:br>
              <a:rPr lang="cs-CZ" smtClean="0"/>
            </a:br>
            <a:r>
              <a:rPr lang="cs-CZ" smtClean="0"/>
              <a:t>              </a:t>
            </a:r>
            <a:r>
              <a:rPr lang="cs-CZ" smtClean="0">
                <a:solidFill>
                  <a:srgbClr val="FF0000"/>
                </a:solidFill>
              </a:rPr>
              <a:t>polyfunkční</a:t>
            </a:r>
            <a:r>
              <a:rPr lang="cs-CZ" smtClean="0"/>
              <a:t> - vícesytné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Nejznámější deriváty uhlovodíků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1. </a:t>
            </a:r>
            <a:r>
              <a:rPr lang="cs-CZ" smtClean="0">
                <a:solidFill>
                  <a:srgbClr val="FF0000"/>
                </a:solidFill>
              </a:rPr>
              <a:t>halogenové</a:t>
            </a:r>
            <a:r>
              <a:rPr lang="cs-CZ" smtClean="0"/>
              <a:t>: halogenderiváty        R - X</a:t>
            </a:r>
          </a:p>
          <a:p>
            <a:r>
              <a:rPr lang="cs-CZ" smtClean="0"/>
              <a:t>2. </a:t>
            </a:r>
            <a:r>
              <a:rPr lang="cs-CZ" smtClean="0">
                <a:solidFill>
                  <a:srgbClr val="FF0000"/>
                </a:solidFill>
              </a:rPr>
              <a:t>kyslíkaté</a:t>
            </a:r>
            <a:r>
              <a:rPr lang="cs-CZ" smtClean="0"/>
              <a:t>: hydroxysloučeniny         R - OH</a:t>
            </a:r>
            <a:br>
              <a:rPr lang="cs-CZ" smtClean="0"/>
            </a:br>
            <a:r>
              <a:rPr lang="cs-CZ" smtClean="0"/>
              <a:t>                      ( alkoholy a fenoly )</a:t>
            </a:r>
            <a:br>
              <a:rPr lang="cs-CZ" smtClean="0"/>
            </a:br>
            <a:r>
              <a:rPr lang="cs-CZ" smtClean="0"/>
              <a:t>                      ethery                              R - O - R</a:t>
            </a:r>
            <a:br>
              <a:rPr lang="cs-CZ" smtClean="0"/>
            </a:br>
            <a:r>
              <a:rPr lang="cs-CZ" smtClean="0"/>
              <a:t>                      karbonylové sloučeniny</a:t>
            </a:r>
            <a:br>
              <a:rPr lang="cs-CZ" smtClean="0"/>
            </a:br>
            <a:r>
              <a:rPr lang="cs-CZ" smtClean="0"/>
              <a:t>                      - aldehydy                        R - CHO</a:t>
            </a:r>
            <a:br>
              <a:rPr lang="cs-CZ" smtClean="0"/>
            </a:br>
            <a:r>
              <a:rPr lang="cs-CZ" smtClean="0"/>
              <a:t>                      - ketony                            R - CO -R</a:t>
            </a:r>
            <a:br>
              <a:rPr lang="cs-CZ" smtClean="0"/>
            </a:br>
            <a:r>
              <a:rPr lang="cs-CZ" smtClean="0"/>
              <a:t>                      karboxylové kyseliny      R - COOH       </a:t>
            </a: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3. </a:t>
            </a:r>
            <a:r>
              <a:rPr lang="cs-CZ" smtClean="0">
                <a:solidFill>
                  <a:srgbClr val="FF0000"/>
                </a:solidFill>
              </a:rPr>
              <a:t>dusíkaté</a:t>
            </a:r>
            <a:r>
              <a:rPr lang="cs-CZ" smtClean="0"/>
              <a:t>: nitrosloučeniny                R - NO</a:t>
            </a:r>
            <a:r>
              <a:rPr lang="cs-CZ" baseline="-25000" smtClean="0"/>
              <a:t>2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                      aminy - primární              R - NH</a:t>
            </a:r>
            <a:r>
              <a:rPr lang="cs-CZ" baseline="-25000" smtClean="0"/>
              <a:t>2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                                  - sekundární          R - NH - R</a:t>
            </a:r>
            <a:br>
              <a:rPr lang="cs-CZ" smtClean="0"/>
            </a:br>
            <a:r>
              <a:rPr lang="cs-CZ" smtClean="0"/>
              <a:t>                                  - terciární               R - N - R</a:t>
            </a:r>
            <a:br>
              <a:rPr lang="cs-CZ" smtClean="0"/>
            </a:br>
            <a:r>
              <a:rPr lang="cs-CZ" smtClean="0"/>
              <a:t>                                                                         I</a:t>
            </a:r>
            <a:br>
              <a:rPr lang="cs-CZ" smtClean="0"/>
            </a:br>
            <a:r>
              <a:rPr lang="cs-CZ" smtClean="0"/>
              <a:t>                                                                         R</a:t>
            </a: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Banýr, Beneš a kolektiv, </a:t>
            </a:r>
            <a:r>
              <a:rPr lang="cs-CZ" i="1" smtClean="0"/>
              <a:t>Chemie pro střední školy, </a:t>
            </a:r>
            <a:r>
              <a:rPr lang="cs-CZ" smtClean="0"/>
              <a:t>SPN - pedagogické nakladatelství, a. s., 1996</a:t>
            </a:r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149</Words>
  <Application>Microsoft Office PowerPoint</Application>
  <PresentationFormat>Předvádění na obrazovce (4:3)</PresentationFormat>
  <Paragraphs>20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Deriváty uhlovodíků</vt:lpstr>
      <vt:lpstr>Rozdělení organických sloučenin</vt:lpstr>
      <vt:lpstr>Deriváty uhlovodíků</vt:lpstr>
      <vt:lpstr>Nejznámější deriváty uhlovodíků</vt:lpstr>
      <vt:lpstr>Snímek 5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Deriváty uhlovodíků</dc:title>
  <dc:creator>Vichovi</dc:creator>
  <cp:lastModifiedBy>spravce2</cp:lastModifiedBy>
  <cp:revision>5</cp:revision>
  <dcterms:created xsi:type="dcterms:W3CDTF">2013-05-25T16:05:05Z</dcterms:created>
  <dcterms:modified xsi:type="dcterms:W3CDTF">2014-05-24T13:01:01Z</dcterms:modified>
</cp:coreProperties>
</file>