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4" r:id="rId5"/>
    <p:sldId id="259" r:id="rId6"/>
    <p:sldId id="260" r:id="rId7"/>
    <p:sldId id="262" r:id="rId8"/>
    <p:sldId id="263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63" d="100"/>
          <a:sy n="63" d="100"/>
        </p:scale>
        <p:origin x="-1596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caphila.org/miranda/wp-content/uploads/FIRST-PAPERS-small.jpg" TargetMode="External"/><Relationship Id="rId2" Type="http://schemas.openxmlformats.org/officeDocument/2006/relationships/hyperlink" Target="http://commons.wikimedia.org/wiki/File:Duchamp_Fountaine.jpg?uselang=f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.wikipedia.org/wiki/File:Big_Torn_Campbell%E2%80%99s_Soup_Can_(Pepper_Pot),_1962.jpg" TargetMode="External"/><Relationship Id="rId4" Type="http://schemas.openxmlformats.org/officeDocument/2006/relationships/hyperlink" Target="http://commons.wikimedia.org/wiki/File:RroseSelavy.jpg?uselang=fr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Marcel </a:t>
            </a:r>
            <a:r>
              <a:rPr lang="cs-CZ" dirty="0" err="1" smtClean="0">
                <a:solidFill>
                  <a:schemeClr val="accent1"/>
                </a:solidFill>
              </a:rPr>
              <a:t>duchamp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br>
              <a:rPr lang="cs-CZ" dirty="0" smtClean="0">
                <a:solidFill>
                  <a:schemeClr val="accent1"/>
                </a:solidFill>
              </a:rPr>
            </a:br>
            <a:r>
              <a:rPr lang="cs-CZ" dirty="0" smtClean="0">
                <a:solidFill>
                  <a:schemeClr val="accent1"/>
                </a:solidFill>
              </a:rPr>
              <a:t>1887-1968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Moderní umělecké směry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Číslo dum: VY_32_INOVACE_DVK_4_13   </a:t>
            </a:r>
            <a:endParaRPr lang="cs-CZ" dirty="0"/>
          </a:p>
        </p:txBody>
      </p:sp>
      <p:pic>
        <p:nvPicPr>
          <p:cNvPr id="5" name="Obrázek 4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5602800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1" name="Rectangle 1"/>
          <p:cNvSpPr>
            <a:spLocks noChangeArrowheads="1"/>
          </p:cNvSpPr>
          <p:nvPr/>
        </p:nvSpPr>
        <p:spPr bwMode="auto">
          <a:xfrm>
            <a:off x="524347" y="49389"/>
            <a:ext cx="790530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itchFamily="34" charset="0"/>
                <a:ea typeface="MS Mincho" pitchFamily="49" charset="-128"/>
                <a:cs typeface="Tahoma" pitchFamily="34" charset="0"/>
              </a:rPr>
              <a:t>Číslo projektu: CZ.1.07./1.5.00/34.0938 /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Botanika Lite CE" pitchFamily="2" charset="0"/>
                <a:ea typeface="MS Mincho" pitchFamily="49" charset="-128"/>
                <a:cs typeface="Tahoma" pitchFamily="34" charset="0"/>
              </a:rPr>
              <a:t>Název projektu: Zlepšení podmínek pro vzdělávání na SUŠ, Ostrava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Životopisná data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lnSpc>
                <a:spcPct val="170000"/>
              </a:lnSpc>
            </a:pPr>
            <a:r>
              <a:rPr lang="cs-CZ" sz="3200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otanika Lite Alt CE" pitchFamily="2" charset="0"/>
              </a:rPr>
              <a:t>Narozen ve Francii</a:t>
            </a:r>
            <a:endParaRPr lang="cs-CZ" sz="2400" b="1" i="1" dirty="0" smtClean="0">
              <a:latin typeface="Botanika Lite Alt CE" pitchFamily="2" charset="0"/>
            </a:endParaRPr>
          </a:p>
          <a:p>
            <a:pPr>
              <a:lnSpc>
                <a:spcPct val="170000"/>
              </a:lnSpc>
            </a:pPr>
            <a:r>
              <a:rPr lang="cs-CZ" sz="2400" i="1" dirty="0" smtClean="0"/>
              <a:t>Studia na pařížské </a:t>
            </a:r>
            <a:r>
              <a:rPr lang="cs-CZ" sz="2400" i="1" dirty="0" err="1" smtClean="0"/>
              <a:t>Académie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Julian</a:t>
            </a:r>
            <a:r>
              <a:rPr lang="cs-CZ" sz="2400" i="1" dirty="0" smtClean="0"/>
              <a:t> (tedy klasické malířské vzdělání)</a:t>
            </a:r>
          </a:p>
          <a:p>
            <a:pPr>
              <a:lnSpc>
                <a:spcPct val="170000"/>
              </a:lnSpc>
            </a:pPr>
            <a:endParaRPr lang="cs-CZ" sz="2400" b="1" i="1" dirty="0" smtClean="0">
              <a:latin typeface="Botanika Lite Alt CE" pitchFamily="2" charset="0"/>
            </a:endParaRPr>
          </a:p>
          <a:p>
            <a:pPr algn="ctr">
              <a:lnSpc>
                <a:spcPct val="170000"/>
              </a:lnSpc>
            </a:pPr>
            <a:r>
              <a:rPr lang="cs-CZ" sz="2800" b="1" i="1" dirty="0" smtClean="0">
                <a:solidFill>
                  <a:srgbClr val="00B0F0"/>
                </a:solidFill>
              </a:rPr>
              <a:t>Ovlivněn modernistickou malbou (fauvismus, kubismus, futurismus)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Životopisná data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lnSpc>
                <a:spcPct val="150000"/>
              </a:lnSpc>
            </a:pPr>
            <a:r>
              <a:rPr lang="cs-CZ" sz="2000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Roku 1912 se rozhodne svoji malířskou kariéru ukončit. Stane se tak po neúspěchu obrazu „Akt sestupující ze schodů II“ </a:t>
            </a:r>
          </a:p>
          <a:p>
            <a:pPr>
              <a:lnSpc>
                <a:spcPct val="150000"/>
              </a:lnSpc>
            </a:pPr>
            <a:endParaRPr lang="cs-CZ" sz="2000" b="1" i="1" dirty="0" smtClean="0"/>
          </a:p>
          <a:p>
            <a:pPr>
              <a:lnSpc>
                <a:spcPct val="150000"/>
              </a:lnSpc>
            </a:pPr>
            <a:r>
              <a:rPr lang="cs-CZ" sz="3200" b="1" i="1" dirty="0" smtClean="0"/>
              <a:t>Roku 1915 poprvé odjíždí do USA. </a:t>
            </a:r>
          </a:p>
          <a:p>
            <a:pPr>
              <a:lnSpc>
                <a:spcPct val="150000"/>
              </a:lnSpc>
            </a:pPr>
            <a:endParaRPr lang="cs-CZ" sz="2000" b="1" i="1" dirty="0" smtClean="0"/>
          </a:p>
          <a:p>
            <a:pPr algn="ctr">
              <a:lnSpc>
                <a:spcPct val="150000"/>
              </a:lnSpc>
            </a:pPr>
            <a:r>
              <a:rPr lang="cs-CZ" sz="4800" b="1" i="1" dirty="0" smtClean="0">
                <a:solidFill>
                  <a:srgbClr val="00B0F0"/>
                </a:solidFill>
                <a:latin typeface="Bahnhof Regular CE" pitchFamily="2" charset="0"/>
              </a:rPr>
              <a:t>1919 se vrací do Paříže. </a:t>
            </a:r>
          </a:p>
          <a:p>
            <a:pPr>
              <a:lnSpc>
                <a:spcPct val="150000"/>
              </a:lnSpc>
            </a:pPr>
            <a:endParaRPr lang="cs-CZ" sz="2000" b="1" i="1" dirty="0" smtClean="0"/>
          </a:p>
          <a:p>
            <a:pPr>
              <a:lnSpc>
                <a:spcPct val="150000"/>
              </a:lnSpc>
            </a:pPr>
            <a:endParaRPr lang="cs-CZ" sz="20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1"/>
                </a:solidFill>
              </a:rPr>
              <a:t>Životopisná data</a:t>
            </a:r>
            <a:endParaRPr lang="cs-CZ" sz="40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cs-CZ" sz="2400" b="1" i="1" dirty="0" smtClean="0">
                <a:latin typeface="Botanika Lite Alt CE" pitchFamily="2" charset="0"/>
              </a:rPr>
              <a:t>Od roku 1926 hraje vášnivě šachy – francouzská reprezentace</a:t>
            </a:r>
          </a:p>
          <a:p>
            <a:pPr algn="ctr">
              <a:lnSpc>
                <a:spcPct val="150000"/>
              </a:lnSpc>
            </a:pPr>
            <a:endParaRPr lang="cs-CZ" sz="2400" b="1" i="1" dirty="0" smtClean="0">
              <a:latin typeface="Botanika Lite Alt CE" pitchFamily="2" charset="0"/>
            </a:endParaRPr>
          </a:p>
          <a:p>
            <a:pPr>
              <a:lnSpc>
                <a:spcPct val="150000"/>
              </a:lnSpc>
            </a:pPr>
            <a:r>
              <a:rPr lang="cs-CZ" sz="2800" b="1" i="1" dirty="0" smtClean="0">
                <a:solidFill>
                  <a:srgbClr val="00B0F0"/>
                </a:solidFill>
              </a:rPr>
              <a:t>V roce 1942 se trvale usazuje v New Yorku. Roku 1955 přijal americké občanství</a:t>
            </a:r>
          </a:p>
          <a:p>
            <a:pPr algn="r">
              <a:lnSpc>
                <a:spcPct val="150000"/>
              </a:lnSpc>
            </a:pPr>
            <a:r>
              <a:rPr lang="cs-CZ" sz="1800" b="1" i="1" dirty="0" smtClean="0">
                <a:solidFill>
                  <a:srgbClr val="FF0000"/>
                </a:solidFill>
              </a:rPr>
              <a:t>Zemřel roku 1968 ve Francii</a:t>
            </a:r>
            <a:endParaRPr lang="cs-CZ" sz="1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ready</a:t>
            </a:r>
            <a:r>
              <a:rPr lang="cs-CZ" sz="3200" dirty="0" smtClean="0"/>
              <a:t>-</a:t>
            </a:r>
            <a:r>
              <a:rPr lang="cs-CZ" sz="3200" dirty="0" err="1" smtClean="0"/>
              <a:t>made</a:t>
            </a:r>
            <a:endParaRPr lang="cs-CZ" sz="32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1600" dirty="0" smtClean="0"/>
              <a:t>Běžně průmyslově vyráběný předmět. Je však přivlastněn umělcem a přesunut do nového prostředí – nového kontextu. </a:t>
            </a:r>
          </a:p>
          <a:p>
            <a:pPr>
              <a:lnSpc>
                <a:spcPct val="120000"/>
              </a:lnSpc>
            </a:pPr>
            <a:endParaRPr lang="cs-CZ" sz="1600" dirty="0" smtClean="0"/>
          </a:p>
          <a:p>
            <a:pPr>
              <a:lnSpc>
                <a:spcPct val="120000"/>
              </a:lnSpc>
            </a:pPr>
            <a:r>
              <a:rPr lang="cs-CZ" sz="1600" dirty="0" smtClean="0"/>
              <a:t>Tato nová situace vyvolává řadu  otázek. Vzniká konceptuální pojetí díla – tedy ne hmota, ale vyprovokované myšlenky jsou podstatou tohoto umění. (obr. 1)</a:t>
            </a:r>
            <a:endParaRPr lang="cs-CZ" sz="1600" dirty="0"/>
          </a:p>
        </p:txBody>
      </p:sp>
      <p:pic>
        <p:nvPicPr>
          <p:cNvPr id="1026" name="Picture 2" descr="C:\Users\user\Documents\dum dvk\duchamp - fontána 1917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2750" b="2750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//</a:t>
            </a:r>
            <a:r>
              <a:rPr lang="cs-CZ" sz="3200" dirty="0" err="1" smtClean="0"/>
              <a:t>environment</a:t>
            </a:r>
            <a:r>
              <a:rPr lang="cs-CZ" sz="3200" dirty="0" smtClean="0"/>
              <a:t>/ </a:t>
            </a:r>
            <a:br>
              <a:rPr lang="cs-CZ" sz="3200" dirty="0" smtClean="0"/>
            </a:br>
            <a:r>
              <a:rPr lang="cs-CZ" sz="3200" dirty="0" err="1" smtClean="0"/>
              <a:t>site</a:t>
            </a:r>
            <a:r>
              <a:rPr lang="cs-CZ" sz="3200" dirty="0" smtClean="0"/>
              <a:t> </a:t>
            </a:r>
            <a:r>
              <a:rPr lang="cs-CZ" sz="3200" dirty="0" err="1" smtClean="0"/>
              <a:t>specific</a:t>
            </a:r>
            <a:r>
              <a:rPr lang="cs-CZ" sz="3200" dirty="0" smtClean="0"/>
              <a:t>///</a:t>
            </a:r>
            <a:endParaRPr lang="cs-CZ" sz="3200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cs-CZ" sz="1600" dirty="0" err="1" smtClean="0"/>
              <a:t>Duchamp</a:t>
            </a:r>
            <a:r>
              <a:rPr lang="cs-CZ" sz="1600" dirty="0" smtClean="0"/>
              <a:t> instaluje v roce 1938 v USA výstavu surrealistů. Prostorem natáhne kilometry provazu a při vernisáži ještě nechá po galerii pobíhat děti s míčem.  </a:t>
            </a:r>
          </a:p>
          <a:p>
            <a:endParaRPr lang="cs-CZ" sz="1600" dirty="0" smtClean="0"/>
          </a:p>
          <a:p>
            <a:r>
              <a:rPr lang="cs-CZ" sz="1600" dirty="0" smtClean="0"/>
              <a:t>Takto umělecky pojatý a interpretovaný prostor je předobrazem tzv. </a:t>
            </a:r>
            <a:r>
              <a:rPr lang="cs-CZ" sz="1600" dirty="0" err="1" smtClean="0"/>
              <a:t>environmentů</a:t>
            </a:r>
            <a:r>
              <a:rPr lang="cs-CZ" sz="1600" dirty="0" smtClean="0"/>
              <a:t>, či </a:t>
            </a:r>
            <a:r>
              <a:rPr lang="cs-CZ" sz="1600" dirty="0" err="1" smtClean="0"/>
              <a:t>site</a:t>
            </a:r>
            <a:r>
              <a:rPr lang="cs-CZ" sz="1600" dirty="0" smtClean="0"/>
              <a:t> </a:t>
            </a:r>
            <a:r>
              <a:rPr lang="cs-CZ" sz="1600" dirty="0" err="1" smtClean="0"/>
              <a:t>specific</a:t>
            </a:r>
            <a:r>
              <a:rPr lang="cs-CZ" sz="1600" dirty="0" smtClean="0"/>
              <a:t>. Forem často užívaných od 60. let 20. stol. až do současnosti. (obr. 2)</a:t>
            </a:r>
            <a:endParaRPr lang="cs-CZ" sz="1600" dirty="0"/>
          </a:p>
        </p:txBody>
      </p:sp>
      <p:pic>
        <p:nvPicPr>
          <p:cNvPr id="2050" name="Picture 2" descr="C:\Users\user\Documents\dum dvk\duchamp - surrealistická výstava USA 193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268760"/>
            <a:ext cx="4681364" cy="34581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Osobnost a nestálost jako součást tvorby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4"/>
            <a:ext cx="3053866" cy="3382563"/>
          </a:xfrm>
        </p:spPr>
        <p:txBody>
          <a:bodyPr>
            <a:normAutofit/>
          </a:bodyPr>
          <a:lstStyle/>
          <a:p>
            <a:r>
              <a:rPr lang="cs-CZ" sz="1600" dirty="0" err="1" smtClean="0"/>
              <a:t>Duchamp</a:t>
            </a:r>
            <a:r>
              <a:rPr lang="cs-CZ" sz="1600" dirty="0" smtClean="0"/>
              <a:t> je umělec intelektuál. Jeho umění je vždy naplněno protiklady, významovou dynamikou a hlavně jemným humorem.</a:t>
            </a:r>
          </a:p>
          <a:p>
            <a:endParaRPr lang="cs-CZ" sz="1600" dirty="0" smtClean="0"/>
          </a:p>
          <a:p>
            <a:r>
              <a:rPr lang="cs-CZ" sz="1600" dirty="0" smtClean="0"/>
              <a:t>Vyřešený problém považuje za nezajímavý. Okamžitě mění perspektivu a hledá nové možnosti. (obr. 3)</a:t>
            </a:r>
          </a:p>
          <a:p>
            <a:endParaRPr lang="cs-CZ" sz="1600" dirty="0"/>
          </a:p>
        </p:txBody>
      </p:sp>
      <p:pic>
        <p:nvPicPr>
          <p:cNvPr id="3074" name="Picture 2" descr="C:\Users\user\Documents\dum dvk\Rrose Selavy - duchamp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10793" b="10793"/>
          <a:stretch>
            <a:fillRect/>
          </a:stretch>
        </p:blipFill>
        <p:spPr bwMode="auto">
          <a:xfrm>
            <a:off x="683568" y="764704"/>
            <a:ext cx="4114800" cy="4114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Vliv na umění 20. a 21. století</a:t>
            </a:r>
            <a:endParaRPr lang="cs-CZ" sz="3200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err="1" smtClean="0"/>
              <a:t>Duchampova</a:t>
            </a:r>
            <a:r>
              <a:rPr lang="cs-CZ" sz="2000" dirty="0" smtClean="0"/>
              <a:t> tvorba má zásadní vliv na umělce od 60. let 20. stol (např. pop </a:t>
            </a:r>
            <a:r>
              <a:rPr lang="cs-CZ" sz="2000" dirty="0" err="1" smtClean="0"/>
              <a:t>art</a:t>
            </a:r>
            <a:r>
              <a:rPr lang="cs-CZ" sz="2000" dirty="0" smtClean="0"/>
              <a:t>, kinetické umění, konceptuální umění, environmentální umění…) až do současnosti. (obr.4)</a:t>
            </a:r>
            <a:endParaRPr lang="cs-CZ" sz="2000" dirty="0"/>
          </a:p>
        </p:txBody>
      </p:sp>
      <p:pic>
        <p:nvPicPr>
          <p:cNvPr id="1027" name="Picture 3" descr="C:\Users\user\Documents\dum dvk\Campbell’s Soup - warho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04664"/>
            <a:ext cx="3168352" cy="43590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1"/>
                </a:solidFill>
              </a:rPr>
              <a:t>Obrazová dokumentace </a:t>
            </a:r>
            <a:endParaRPr lang="cs-CZ" sz="4000" dirty="0">
              <a:solidFill>
                <a:schemeClr val="accent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2. 5. 2014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č. 1</a:t>
            </a:r>
          </a:p>
          <a:p>
            <a:r>
              <a:rPr lang="cs-CZ" dirty="0" smtClean="0"/>
              <a:t>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commons.wikimedia.org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wiki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File</a:t>
            </a:r>
            <a:r>
              <a:rPr lang="cs-CZ" dirty="0" smtClean="0">
                <a:hlinkClick r:id="rId2"/>
              </a:rPr>
              <a:t>:</a:t>
            </a:r>
            <a:r>
              <a:rPr lang="cs-CZ" dirty="0" err="1" smtClean="0">
                <a:hlinkClick r:id="rId2"/>
              </a:rPr>
              <a:t>Duchamp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Fountaine.jpg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uselang</a:t>
            </a:r>
            <a:r>
              <a:rPr lang="cs-CZ" dirty="0" smtClean="0">
                <a:hlinkClick r:id="rId2"/>
              </a:rPr>
              <a:t>=fr</a:t>
            </a:r>
            <a:endParaRPr lang="cs-CZ" dirty="0" smtClean="0"/>
          </a:p>
          <a:p>
            <a:r>
              <a:rPr lang="cs-CZ" dirty="0" smtClean="0"/>
              <a:t>Obrázek č. 2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icaphila.org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miranda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wp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content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uploads</a:t>
            </a:r>
            <a:r>
              <a:rPr lang="cs-CZ" dirty="0" smtClean="0">
                <a:hlinkClick r:id="rId3"/>
              </a:rPr>
              <a:t>/FIRST-PAPERS-</a:t>
            </a:r>
            <a:r>
              <a:rPr lang="cs-CZ" dirty="0" err="1" smtClean="0">
                <a:hlinkClick r:id="rId3"/>
              </a:rPr>
              <a:t>small.jpg</a:t>
            </a:r>
            <a:endParaRPr lang="cs-CZ" dirty="0" smtClean="0"/>
          </a:p>
          <a:p>
            <a:r>
              <a:rPr lang="cs-CZ" dirty="0" smtClean="0"/>
              <a:t>Obrázek č. 3</a:t>
            </a:r>
          </a:p>
          <a:p>
            <a:r>
              <a:rPr lang="cs-CZ" dirty="0" smtClean="0"/>
              <a:t>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  <a:r>
              <a:rPr lang="cs-CZ" dirty="0" smtClean="0">
                <a:hlinkClick r:id="rId4"/>
              </a:rPr>
              <a:t>http://</a:t>
            </a:r>
            <a:r>
              <a:rPr lang="cs-CZ" dirty="0" err="1" smtClean="0">
                <a:hlinkClick r:id="rId4"/>
              </a:rPr>
              <a:t>commons.wikimedia.org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wiki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File</a:t>
            </a:r>
            <a:r>
              <a:rPr lang="cs-CZ" dirty="0" smtClean="0">
                <a:hlinkClick r:id="rId4"/>
              </a:rPr>
              <a:t>:</a:t>
            </a:r>
            <a:r>
              <a:rPr lang="cs-CZ" dirty="0" err="1" smtClean="0">
                <a:hlinkClick r:id="rId4"/>
              </a:rPr>
              <a:t>RroseSelavy.jpg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uselang</a:t>
            </a:r>
            <a:r>
              <a:rPr lang="cs-CZ" dirty="0" smtClean="0">
                <a:hlinkClick r:id="rId4"/>
              </a:rPr>
              <a:t>=fr</a:t>
            </a:r>
            <a:endParaRPr lang="cs-CZ" dirty="0" smtClean="0"/>
          </a:p>
          <a:p>
            <a:r>
              <a:rPr lang="cs-CZ" dirty="0" smtClean="0"/>
              <a:t>Obrázek č. 4</a:t>
            </a:r>
          </a:p>
          <a:p>
            <a:r>
              <a:rPr lang="cs-CZ" dirty="0" smtClean="0">
                <a:hlinkClick r:id="rId5"/>
              </a:rPr>
              <a:t>http://en.wikipedia.org/wiki/File:Big_Torn_Campbell%E2%80%99s_Soup_Can_(Pepper_Pot),_1962.jpg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1"/>
                </a:solidFill>
              </a:rPr>
              <a:t>Použitá literatura </a:t>
            </a:r>
            <a:r>
              <a:rPr lang="cs-CZ" sz="4000" smtClean="0">
                <a:solidFill>
                  <a:schemeClr val="accent1"/>
                </a:solidFill>
              </a:rPr>
              <a:t>a zdroje</a:t>
            </a:r>
            <a:endParaRPr lang="cs-CZ" sz="40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000" dirty="0" err="1" smtClean="0"/>
              <a:t>Ruhrberg</a:t>
            </a:r>
            <a:r>
              <a:rPr lang="cs-CZ" sz="2000" dirty="0" smtClean="0"/>
              <a:t>, K. (</a:t>
            </a:r>
            <a:r>
              <a:rPr lang="cs-CZ" sz="2000" dirty="0" err="1" smtClean="0"/>
              <a:t>ed</a:t>
            </a:r>
            <a:r>
              <a:rPr lang="cs-CZ" sz="2000" dirty="0" smtClean="0"/>
              <a:t>.) a kol., Umění 20. Století: malířství, skulptury a objekty, nová média, fotografie. Praha, </a:t>
            </a:r>
            <a:r>
              <a:rPr lang="cs-CZ" sz="2000" dirty="0" err="1" smtClean="0"/>
              <a:t>Slovart</a:t>
            </a:r>
            <a:r>
              <a:rPr lang="cs-CZ" sz="2000" dirty="0" smtClean="0"/>
              <a:t> 2004.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err="1" smtClean="0"/>
              <a:t>Foster</a:t>
            </a:r>
            <a:r>
              <a:rPr lang="cs-CZ" sz="2000" dirty="0" smtClean="0"/>
              <a:t>, H. (</a:t>
            </a:r>
            <a:r>
              <a:rPr lang="cs-CZ" sz="2000" dirty="0" err="1" smtClean="0"/>
              <a:t>ed</a:t>
            </a:r>
            <a:r>
              <a:rPr lang="cs-CZ" sz="2000" dirty="0" smtClean="0"/>
              <a:t>.) a kol., Umění po roce 1900. Praha, </a:t>
            </a:r>
            <a:r>
              <a:rPr lang="cs-CZ" sz="2000" dirty="0" err="1" smtClean="0"/>
              <a:t>Slovart</a:t>
            </a:r>
            <a:r>
              <a:rPr lang="cs-CZ" sz="2000" dirty="0" smtClean="0"/>
              <a:t> 2007. 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r>
              <a:rPr lang="cs-CZ" sz="2000" dirty="0" err="1" smtClean="0"/>
              <a:t>Dietmar</a:t>
            </a:r>
            <a:r>
              <a:rPr lang="cs-CZ" sz="2000" dirty="0" smtClean="0"/>
              <a:t>, E., Dadaismus. Praha, </a:t>
            </a:r>
            <a:r>
              <a:rPr lang="cs-CZ" sz="2000" dirty="0" err="1" smtClean="0"/>
              <a:t>Slovart</a:t>
            </a:r>
            <a:r>
              <a:rPr lang="cs-CZ" sz="2000" dirty="0" smtClean="0"/>
              <a:t> 2005.</a:t>
            </a:r>
          </a:p>
          <a:p>
            <a:endParaRPr lang="cs-CZ" sz="20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328</TotalTime>
  <Words>440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Marcel duchamp  1887-1968</vt:lpstr>
      <vt:lpstr>Životopisná data</vt:lpstr>
      <vt:lpstr>Životopisná data</vt:lpstr>
      <vt:lpstr>Životopisná data</vt:lpstr>
      <vt:lpstr>ready-made</vt:lpstr>
      <vt:lpstr>//environment/  site specific///</vt:lpstr>
      <vt:lpstr>Osobnost a nestálost jako součást tvorby</vt:lpstr>
      <vt:lpstr>Vliv na umění 20. a 21. století</vt:lpstr>
      <vt:lpstr>Obrazová dokumentace </vt:lpstr>
      <vt:lpstr>Použitá 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Marcel duchamp  1887-1968</dc:title>
  <dc:creator>user</dc:creator>
  <cp:lastModifiedBy>spravce2</cp:lastModifiedBy>
  <cp:revision>31</cp:revision>
  <dcterms:created xsi:type="dcterms:W3CDTF">2013-05-02T07:48:57Z</dcterms:created>
  <dcterms:modified xsi:type="dcterms:W3CDTF">2014-05-28T18:24:12Z</dcterms:modified>
</cp:coreProperties>
</file>