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91EE021-185E-49E6-8DFF-B07A090B361F}" type="datetimeFigureOut">
              <a:rPr lang="cs-CZ" smtClean="0"/>
              <a:t>4.4.2012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7E25067-C1AE-4C66-98A9-61D3AB92624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4314" y="801286"/>
            <a:ext cx="813690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dirty="0" smtClean="0">
                <a:solidFill>
                  <a:srgbClr val="C00000"/>
                </a:solidFill>
              </a:rPr>
              <a:t>Ukládáme svou práci, otevření souboru</a:t>
            </a:r>
            <a:endParaRPr lang="cs-CZ" sz="6600" dirty="0">
              <a:solidFill>
                <a:srgbClr val="C0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068960"/>
            <a:ext cx="4115854" cy="3265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0091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842493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UKLÁDÁME SVOU PRÁCI</a:t>
            </a:r>
          </a:p>
          <a:p>
            <a:r>
              <a:rPr lang="cs-CZ" sz="2800" dirty="0" smtClean="0">
                <a:solidFill>
                  <a:srgbClr val="002060"/>
                </a:solidFill>
              </a:rPr>
              <a:t>Každý, kdo pracuje na počítači a vytváří nějaké dokumenty nebo maluje obrázek, potřebuje svou práci uložit, aby ji příště našel a mohl znovu pokračovat. Jakákoliv práce, kterou ukládáme do paměti počítače, </a:t>
            </a:r>
            <a:r>
              <a:rPr lang="cs-CZ" sz="2800" dirty="0" smtClean="0">
                <a:solidFill>
                  <a:srgbClr val="002060"/>
                </a:solidFill>
              </a:rPr>
              <a:t>             se </a:t>
            </a:r>
            <a:r>
              <a:rPr lang="cs-CZ" sz="2800" dirty="0" smtClean="0">
                <a:solidFill>
                  <a:srgbClr val="002060"/>
                </a:solidFill>
              </a:rPr>
              <a:t>ukládá jako soubor. </a:t>
            </a:r>
          </a:p>
          <a:p>
            <a:endParaRPr lang="cs-CZ" sz="2800" dirty="0" smtClean="0">
              <a:solidFill>
                <a:srgbClr val="002060"/>
              </a:solidFill>
            </a:endParaRPr>
          </a:p>
          <a:p>
            <a:r>
              <a:rPr lang="cs-CZ" sz="2800" b="1" u="sng" dirty="0" smtClean="0">
                <a:solidFill>
                  <a:srgbClr val="C00000"/>
                </a:solidFill>
              </a:rPr>
              <a:t>Postup: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2060"/>
                </a:solidFill>
              </a:rPr>
              <a:t>V nabídce </a:t>
            </a:r>
            <a:r>
              <a:rPr lang="cs-CZ" sz="2800" b="1" dirty="0" smtClean="0">
                <a:solidFill>
                  <a:srgbClr val="002060"/>
                </a:solidFill>
              </a:rPr>
              <a:t>Soubor</a:t>
            </a:r>
            <a:r>
              <a:rPr lang="cs-CZ" sz="2800" dirty="0" smtClean="0">
                <a:solidFill>
                  <a:srgbClr val="002060"/>
                </a:solidFill>
              </a:rPr>
              <a:t> vyberte příkaz </a:t>
            </a:r>
            <a:r>
              <a:rPr lang="cs-CZ" sz="2800" b="1" dirty="0" smtClean="0">
                <a:solidFill>
                  <a:srgbClr val="002060"/>
                </a:solidFill>
              </a:rPr>
              <a:t>Uloži</a:t>
            </a:r>
            <a:r>
              <a:rPr lang="cs-CZ" sz="2800" dirty="0" smtClean="0">
                <a:solidFill>
                  <a:srgbClr val="002060"/>
                </a:solidFill>
              </a:rPr>
              <a:t>t. Objeví se  okno s názvem </a:t>
            </a:r>
            <a:r>
              <a:rPr lang="cs-CZ" sz="2800" b="1" dirty="0" smtClean="0">
                <a:solidFill>
                  <a:srgbClr val="002060"/>
                </a:solidFill>
              </a:rPr>
              <a:t>Uložit jako.</a:t>
            </a: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2060"/>
                </a:solidFill>
              </a:rPr>
              <a:t>Do řádku </a:t>
            </a:r>
            <a:r>
              <a:rPr lang="cs-CZ" sz="2800" b="1" dirty="0" smtClean="0">
                <a:solidFill>
                  <a:srgbClr val="002060"/>
                </a:solidFill>
              </a:rPr>
              <a:t>Název souboru </a:t>
            </a:r>
            <a:r>
              <a:rPr lang="cs-CZ" sz="2800" dirty="0" smtClean="0">
                <a:solidFill>
                  <a:srgbClr val="002060"/>
                </a:solidFill>
              </a:rPr>
              <a:t>napište název svého obrázku (např. domeček</a:t>
            </a:r>
            <a:r>
              <a:rPr lang="cs-CZ" sz="2800" dirty="0" smtClean="0">
                <a:solidFill>
                  <a:srgbClr val="002060"/>
                </a:solidFill>
              </a:rPr>
              <a:t>).</a:t>
            </a:r>
            <a:endParaRPr lang="cs-CZ" sz="2800" dirty="0" smtClean="0">
              <a:solidFill>
                <a:srgbClr val="00206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002060"/>
                </a:solidFill>
              </a:rPr>
              <a:t>Stiskněte klávesu </a:t>
            </a:r>
            <a:r>
              <a:rPr lang="cs-CZ" sz="2800" b="1" dirty="0" smtClean="0">
                <a:solidFill>
                  <a:srgbClr val="002060"/>
                </a:solidFill>
              </a:rPr>
              <a:t>Enter</a:t>
            </a:r>
            <a:r>
              <a:rPr lang="cs-CZ" sz="2800" dirty="0" smtClean="0">
                <a:solidFill>
                  <a:srgbClr val="002060"/>
                </a:solidFill>
              </a:rPr>
              <a:t>, nebo klikněte na tlačítko </a:t>
            </a:r>
            <a:r>
              <a:rPr lang="cs-CZ" sz="2800" b="1" dirty="0" smtClean="0">
                <a:solidFill>
                  <a:srgbClr val="002060"/>
                </a:solidFill>
              </a:rPr>
              <a:t>Uložit.</a:t>
            </a:r>
            <a:endParaRPr lang="cs-CZ" sz="28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942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607" y="620688"/>
            <a:ext cx="8181435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1 4"/>
          <p:cNvSpPr/>
          <p:nvPr/>
        </p:nvSpPr>
        <p:spPr>
          <a:xfrm>
            <a:off x="4827324" y="5750144"/>
            <a:ext cx="1728192" cy="648072"/>
          </a:xfrm>
          <a:prstGeom prst="borderCallout1">
            <a:avLst>
              <a:gd name="adj1" fmla="val 18750"/>
              <a:gd name="adj2" fmla="val -8333"/>
              <a:gd name="adj3" fmla="val -377059"/>
              <a:gd name="adj4" fmla="val -128120"/>
            </a:avLst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Čárový popisek 1 6"/>
          <p:cNvSpPr/>
          <p:nvPr/>
        </p:nvSpPr>
        <p:spPr>
          <a:xfrm>
            <a:off x="736607" y="5661248"/>
            <a:ext cx="1728192" cy="648072"/>
          </a:xfrm>
          <a:prstGeom prst="borderCallout1">
            <a:avLst>
              <a:gd name="adj1" fmla="val 18750"/>
              <a:gd name="adj2" fmla="val -8333"/>
              <a:gd name="adj3" fmla="val -708419"/>
              <a:gd name="adj4" fmla="val 20992"/>
            </a:avLst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75014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Soubor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27324" y="5847655"/>
            <a:ext cx="1623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Uložit jako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18864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1.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845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3872" y="112089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915" y="773221"/>
            <a:ext cx="8576988" cy="5163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Čárový popisek 1 2"/>
          <p:cNvSpPr/>
          <p:nvPr/>
        </p:nvSpPr>
        <p:spPr>
          <a:xfrm>
            <a:off x="3779912" y="5823163"/>
            <a:ext cx="2520280" cy="688923"/>
          </a:xfrm>
          <a:prstGeom prst="borderCallout1">
            <a:avLst>
              <a:gd name="adj1" fmla="val 18750"/>
              <a:gd name="adj2" fmla="val -8333"/>
              <a:gd name="adj3" fmla="val -74356"/>
              <a:gd name="adj4" fmla="val -42731"/>
            </a:avLst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923928" y="5936791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Název souboru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527559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023" y="332656"/>
            <a:ext cx="7632848" cy="5486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332656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Čárový popisek 1 2"/>
          <p:cNvSpPr/>
          <p:nvPr/>
        </p:nvSpPr>
        <p:spPr>
          <a:xfrm>
            <a:off x="4355976" y="6004551"/>
            <a:ext cx="2112849" cy="504056"/>
          </a:xfrm>
          <a:prstGeom prst="borderCallout1">
            <a:avLst>
              <a:gd name="adj1" fmla="val 18750"/>
              <a:gd name="adj2" fmla="val -8333"/>
              <a:gd name="adj3" fmla="val -115635"/>
              <a:gd name="adj4" fmla="val 111829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600455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Uložit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99869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9694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OTEVŘENÍ SOUBORU</a:t>
            </a:r>
          </a:p>
          <a:p>
            <a:pPr algn="ctr"/>
            <a:endParaRPr lang="cs-CZ" sz="2800" b="1" dirty="0" smtClean="0">
              <a:solidFill>
                <a:srgbClr val="C0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/>
              <a:t>V nabídce </a:t>
            </a:r>
            <a:r>
              <a:rPr lang="cs-CZ" sz="2800" b="1" dirty="0" smtClean="0"/>
              <a:t>Soubor</a:t>
            </a:r>
            <a:r>
              <a:rPr lang="cs-CZ" sz="2800" dirty="0" smtClean="0"/>
              <a:t> vyberte příkaz </a:t>
            </a:r>
            <a:r>
              <a:rPr lang="cs-CZ" sz="2800" b="1" dirty="0" smtClean="0"/>
              <a:t>Otevřít</a:t>
            </a:r>
            <a:r>
              <a:rPr lang="cs-CZ" sz="2800" dirty="0" smtClean="0"/>
              <a:t>. </a:t>
            </a:r>
          </a:p>
          <a:p>
            <a:pPr marL="514350" indent="-514350">
              <a:buAutoNum type="arabicPeriod"/>
            </a:pPr>
            <a:endParaRPr lang="cs-CZ" sz="2800" dirty="0">
              <a:solidFill>
                <a:srgbClr val="C0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/>
              <a:t>Ve velkém okně najděte název souboru, který chcete    otevřít, a </a:t>
            </a:r>
            <a:r>
              <a:rPr lang="cs-CZ" sz="2800" dirty="0" smtClean="0"/>
              <a:t>klikněte </a:t>
            </a:r>
            <a:r>
              <a:rPr lang="cs-CZ" sz="2800" dirty="0" smtClean="0"/>
              <a:t>na něj. Název souboru se v okně přepíše do řádku </a:t>
            </a:r>
            <a:r>
              <a:rPr lang="cs-CZ" sz="2800" b="1" dirty="0" smtClean="0"/>
              <a:t>Název </a:t>
            </a:r>
            <a:r>
              <a:rPr lang="cs-CZ" sz="2800" b="1" dirty="0" smtClean="0"/>
              <a:t>souboru</a:t>
            </a:r>
            <a:r>
              <a:rPr lang="cs-CZ" sz="2800" dirty="0" smtClean="0"/>
              <a:t>.</a:t>
            </a:r>
          </a:p>
          <a:p>
            <a:pPr marL="514350" indent="-514350">
              <a:buAutoNum type="arabicPeriod"/>
            </a:pP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Stiskněte</a:t>
            </a:r>
            <a:r>
              <a:rPr lang="cs-CZ" sz="2800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/>
              <a:t>klávesu </a:t>
            </a:r>
            <a:r>
              <a:rPr lang="cs-CZ" sz="2800" b="1" dirty="0" smtClean="0"/>
              <a:t>Enter</a:t>
            </a:r>
            <a:r>
              <a:rPr lang="cs-CZ" sz="2800" dirty="0" smtClean="0"/>
              <a:t> nebo klikněte myší na tlačítko   </a:t>
            </a:r>
            <a:r>
              <a:rPr lang="cs-CZ" sz="2800" b="1" dirty="0" smtClean="0"/>
              <a:t>Otevřít.</a:t>
            </a:r>
          </a:p>
          <a:p>
            <a:endParaRPr lang="cs-CZ" sz="2800" b="1" dirty="0" smtClean="0"/>
          </a:p>
        </p:txBody>
      </p:sp>
    </p:spTree>
    <p:extLst>
      <p:ext uri="{BB962C8B-B14F-4D97-AF65-F5344CB8AC3E}">
        <p14:creationId xmlns:p14="http://schemas.microsoft.com/office/powerpoint/2010/main" val="3131107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007343"/>
            <a:ext cx="6696744" cy="486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466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1.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Čárový popisek 1 2"/>
          <p:cNvSpPr/>
          <p:nvPr/>
        </p:nvSpPr>
        <p:spPr>
          <a:xfrm>
            <a:off x="3887924" y="5661248"/>
            <a:ext cx="1728192" cy="792088"/>
          </a:xfrm>
          <a:prstGeom prst="borderCallout1">
            <a:avLst>
              <a:gd name="adj1" fmla="val 18750"/>
              <a:gd name="adj2" fmla="val -8333"/>
              <a:gd name="adj3" fmla="val -443719"/>
              <a:gd name="adj4" fmla="val -61582"/>
            </a:avLst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31940" y="5826459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Otevřít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8833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00" y="511805"/>
            <a:ext cx="8572337" cy="61925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188640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2</a:t>
            </a:r>
            <a:r>
              <a:rPr lang="cs-CZ" dirty="0"/>
              <a:t>.</a:t>
            </a:r>
          </a:p>
        </p:txBody>
      </p:sp>
      <p:sp>
        <p:nvSpPr>
          <p:cNvPr id="3" name="Čárový popisek 1 2"/>
          <p:cNvSpPr/>
          <p:nvPr/>
        </p:nvSpPr>
        <p:spPr>
          <a:xfrm rot="5400000">
            <a:off x="3325676" y="4329447"/>
            <a:ext cx="576064" cy="2034899"/>
          </a:xfrm>
          <a:prstGeom prst="borderCallout1">
            <a:avLst>
              <a:gd name="adj1" fmla="val 18750"/>
              <a:gd name="adj2" fmla="val -8333"/>
              <a:gd name="adj3" fmla="val 33493"/>
              <a:gd name="adj4" fmla="val -194660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96258" y="5103567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Název souboru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9261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340768"/>
            <a:ext cx="7848829" cy="29759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32656"/>
            <a:ext cx="5760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3.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3" name="Čárový popisek 1 2"/>
          <p:cNvSpPr/>
          <p:nvPr/>
        </p:nvSpPr>
        <p:spPr>
          <a:xfrm>
            <a:off x="3853344" y="5229198"/>
            <a:ext cx="1764218" cy="696441"/>
          </a:xfrm>
          <a:prstGeom prst="borderCallout1">
            <a:avLst>
              <a:gd name="adj1" fmla="val 2835"/>
              <a:gd name="adj2" fmla="val -2836"/>
              <a:gd name="adj3" fmla="val -177942"/>
              <a:gd name="adj4" fmla="val 106164"/>
            </a:avLst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073593" y="5346587"/>
            <a:ext cx="162020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Otevřít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32350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352928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Úkoly:</a:t>
            </a:r>
          </a:p>
          <a:p>
            <a:endParaRPr lang="cs-CZ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1. </a:t>
            </a:r>
            <a:r>
              <a:rPr lang="cs-CZ" sz="2400" dirty="0" smtClean="0"/>
              <a:t>Spusť si </a:t>
            </a:r>
            <a:r>
              <a:rPr lang="cs-CZ" sz="2400" dirty="0" err="1" smtClean="0"/>
              <a:t>WordPad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    Napiš názvy všech vyučovacích předmětů, kterým se letos učíte. </a:t>
            </a:r>
          </a:p>
          <a:p>
            <a:r>
              <a:rPr lang="cs-CZ" sz="2400" dirty="0" smtClean="0"/>
              <a:t>    Každý předmět piště do zvláštního řádku. </a:t>
            </a:r>
          </a:p>
          <a:p>
            <a:r>
              <a:rPr lang="cs-CZ" sz="2400" dirty="0" smtClean="0"/>
              <a:t>    Soubor uložte pod názvem </a:t>
            </a:r>
            <a:r>
              <a:rPr lang="cs-CZ" sz="2400" b="1" dirty="0" smtClean="0"/>
              <a:t>Předměty.</a:t>
            </a:r>
          </a:p>
          <a:p>
            <a:endParaRPr lang="cs-CZ" sz="2400" b="1" dirty="0"/>
          </a:p>
          <a:p>
            <a:r>
              <a:rPr lang="cs-CZ" sz="2400" b="1" dirty="0" smtClean="0">
                <a:solidFill>
                  <a:srgbClr val="C00000"/>
                </a:solidFill>
              </a:rPr>
              <a:t>2. </a:t>
            </a:r>
            <a:r>
              <a:rPr lang="cs-CZ" sz="2400" dirty="0" smtClean="0"/>
              <a:t>Otevři si soubor </a:t>
            </a:r>
            <a:r>
              <a:rPr lang="cs-CZ" sz="2400" b="1" dirty="0" smtClean="0"/>
              <a:t>Předměty.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K předmětům dopiš jméno učitele, který daný předmět vyučuje.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</a:t>
            </a:r>
            <a:r>
              <a:rPr lang="cs-CZ" sz="2400" dirty="0" smtClean="0"/>
              <a:t>V nabídce Soubor zvolte Uložit jako a uložte pod názvem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Učitelé.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64392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it-IT" i="1" dirty="0" smtClean="0">
                <a:effectLst/>
              </a:rPr>
              <a:t>Http://www.clker.com/clipart-14276.html</a:t>
            </a:r>
            <a:r>
              <a:rPr lang="it-IT" dirty="0" smtClean="0">
                <a:effectLst/>
              </a:rPr>
              <a:t> [online]. 2007 [cit. 2012-01-14].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1676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144</TotalTime>
  <Words>241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19</cp:revision>
  <dcterms:created xsi:type="dcterms:W3CDTF">2012-01-14T13:39:36Z</dcterms:created>
  <dcterms:modified xsi:type="dcterms:W3CDTF">2012-04-04T19:31:41Z</dcterms:modified>
</cp:coreProperties>
</file>