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1" r:id="rId4"/>
    <p:sldId id="258" r:id="rId5"/>
    <p:sldId id="262" r:id="rId6"/>
    <p:sldId id="259" r:id="rId7"/>
    <p:sldId id="263" r:id="rId8"/>
    <p:sldId id="264" r:id="rId9"/>
    <p:sldId id="265" r:id="rId10"/>
    <p:sldId id="266" r:id="rId11"/>
    <p:sldId id="267" r:id="rId12"/>
    <p:sldId id="260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fade thruBlk="1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_Venturi_H_720am.JPG?uselang=cs" TargetMode="External"/><Relationship Id="rId2" Type="http://schemas.openxmlformats.org/officeDocument/2006/relationships/hyperlink" Target="http://commons.wikimedia.org/wiki/File:Seagram_Building.jpg?uselang=c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Montpellier_Antigone_(2404900471)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Postmodernismus v architektuře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 dirty="0" smtClean="0"/>
              <a:t>Moderní a současná architektura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600" dirty="0" smtClean="0"/>
              <a:t>Číslo dum: VY_32_INOVACE_DVK_4_17</a:t>
            </a:r>
            <a:endParaRPr lang="cs-CZ" sz="1600" dirty="0"/>
          </a:p>
        </p:txBody>
      </p:sp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71438" y="6295273"/>
            <a:ext cx="892971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</a:t>
            </a:r>
            <a:r>
              <a:rPr lang="cs-CZ" sz="800" dirty="0" smtClean="0">
                <a:latin typeface="Arial" pitchFamily="34" charset="0"/>
                <a:ea typeface="MS Mincho" pitchFamily="49" charset="-128"/>
                <a:cs typeface="Arial" pitchFamily="34" charset="0"/>
              </a:rPr>
              <a:t>   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Arial Unicode MS" pitchFamily="34" charset="-128"/>
                <a:cs typeface="Times New Roman" pitchFamily="18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285728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Základní fakta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i="1" dirty="0" smtClean="0">
                <a:solidFill>
                  <a:srgbClr val="C00000"/>
                </a:solidFill>
              </a:rPr>
              <a:t>Architektonický směr poslední třetiny 20. stol.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Vznikl v </a:t>
            </a:r>
            <a:r>
              <a:rPr lang="cs-CZ" b="1" dirty="0" smtClean="0"/>
              <a:t>USA</a:t>
            </a:r>
            <a:r>
              <a:rPr lang="cs-CZ" dirty="0" smtClean="0"/>
              <a:t> v 60. letech.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Hlavními teoretiky byli </a:t>
            </a:r>
            <a:r>
              <a:rPr lang="cs-CZ" b="1" dirty="0" smtClean="0"/>
              <a:t>Robert </a:t>
            </a:r>
            <a:r>
              <a:rPr lang="cs-CZ" b="1" dirty="0" err="1" smtClean="0"/>
              <a:t>Venturi</a:t>
            </a:r>
            <a:r>
              <a:rPr lang="cs-CZ" b="1" dirty="0" smtClean="0"/>
              <a:t> a Charles </a:t>
            </a:r>
            <a:r>
              <a:rPr lang="cs-CZ" b="1" dirty="0" err="1" smtClean="0"/>
              <a:t>Jencks</a:t>
            </a:r>
            <a:endParaRPr lang="cs-CZ" b="1" dirty="0" smtClean="0"/>
          </a:p>
          <a:p>
            <a:pPr algn="r">
              <a:lnSpc>
                <a:spcPct val="150000"/>
              </a:lnSpc>
            </a:pPr>
            <a:r>
              <a:rPr lang="cs-CZ" i="1" dirty="0" smtClean="0">
                <a:solidFill>
                  <a:srgbClr val="C00000"/>
                </a:solidFill>
              </a:rPr>
              <a:t>V 70. letech rozšíření do </a:t>
            </a:r>
            <a:r>
              <a:rPr lang="cs-CZ" b="1" i="1" dirty="0" smtClean="0">
                <a:solidFill>
                  <a:srgbClr val="C00000"/>
                </a:solidFill>
              </a:rPr>
              <a:t>Evropy a Asie</a:t>
            </a:r>
            <a:endParaRPr lang="cs-CZ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Charles </a:t>
            </a:r>
            <a:r>
              <a:rPr lang="cs-CZ" sz="2800" b="1" dirty="0" err="1" smtClean="0"/>
              <a:t>Moore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pic>
        <p:nvPicPr>
          <p:cNvPr id="7" name="Zástupný symbol pro obrázek 6" descr="Piazza d'Italia New Orleans - Charles Moore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5843" r="15843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New Orleans, </a:t>
            </a:r>
            <a:r>
              <a:rPr lang="cs-CZ" sz="2400" dirty="0" err="1" smtClean="0"/>
              <a:t>Piazza</a:t>
            </a:r>
            <a:r>
              <a:rPr lang="cs-CZ" sz="2400" dirty="0" smtClean="0"/>
              <a:t> d'</a:t>
            </a:r>
            <a:r>
              <a:rPr lang="cs-CZ" sz="2400" dirty="0" err="1" smtClean="0"/>
              <a:t>Italia</a:t>
            </a:r>
            <a:r>
              <a:rPr lang="cs-CZ" sz="2400" dirty="0" smtClean="0"/>
              <a:t>/ (obr. 1)</a:t>
            </a:r>
            <a:endParaRPr lang="cs-CZ" sz="24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Teoretická východiska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Botanika Lite CE" pitchFamily="2" charset="0"/>
              </a:rPr>
              <a:t>Odmítání </a:t>
            </a:r>
            <a:r>
              <a:rPr lang="cs-CZ" sz="3200" b="1" dirty="0" smtClean="0">
                <a:solidFill>
                  <a:srgbClr val="C00000"/>
                </a:solidFill>
                <a:latin typeface="Botanika Lite CE" pitchFamily="2" charset="0"/>
              </a:rPr>
              <a:t>funkcionalismu</a:t>
            </a:r>
            <a:r>
              <a:rPr lang="cs-CZ" sz="2400" dirty="0" smtClean="0">
                <a:latin typeface="Botanika Lite CE" pitchFamily="2" charset="0"/>
              </a:rPr>
              <a:t>. </a:t>
            </a:r>
          </a:p>
          <a:p>
            <a:pPr>
              <a:lnSpc>
                <a:spcPct val="150000"/>
              </a:lnSpc>
            </a:pPr>
            <a:endParaRPr lang="cs-CZ" sz="2400" dirty="0" smtClean="0">
              <a:latin typeface="Botanika Lite CE" pitchFamily="2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Botanika Lite CE" pitchFamily="2" charset="0"/>
              </a:rPr>
              <a:t>Je to </a:t>
            </a:r>
            <a:r>
              <a:rPr lang="cs-CZ" sz="2400" dirty="0" smtClean="0">
                <a:solidFill>
                  <a:srgbClr val="C00000"/>
                </a:solidFill>
                <a:latin typeface="Botanika Lite CE" pitchFamily="2" charset="0"/>
              </a:rPr>
              <a:t>chladná, arogantní a do sebe uzavřená architektura</a:t>
            </a:r>
            <a:r>
              <a:rPr lang="cs-CZ" sz="2400" dirty="0" smtClean="0">
                <a:latin typeface="Botanika Lite CE" pitchFamily="2" charset="0"/>
              </a:rPr>
              <a:t>. Podobě postmoderního města už nevyhovuje.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600" b="1" dirty="0" smtClean="0">
                <a:latin typeface="Botanika Lite CE" pitchFamily="2" charset="0"/>
              </a:rPr>
              <a:t>Postmoderní architektura obnovuje komunikaci s člověkem. Základem je princip  </a:t>
            </a:r>
            <a:r>
              <a:rPr lang="cs-CZ" sz="3600" b="1" dirty="0" smtClean="0">
                <a:solidFill>
                  <a:srgbClr val="C00000"/>
                </a:solidFill>
                <a:latin typeface="Botanika Lite CE" pitchFamily="2" charset="0"/>
              </a:rPr>
              <a:t>„dvojího kódování“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Moderna kontra postmoderna (obr. 2 a 3)</a:t>
            </a:r>
            <a:endParaRPr lang="cs-CZ" sz="3600" dirty="0"/>
          </a:p>
        </p:txBody>
      </p:sp>
      <p:pic>
        <p:nvPicPr>
          <p:cNvPr id="4" name="Zástupný symbol pro obsah 3" descr="Mrakodrap Seagram - New York - Ludwig Mies van der Roh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3" y="2636913"/>
            <a:ext cx="4223024" cy="2808311"/>
          </a:xfrm>
        </p:spPr>
      </p:pic>
      <p:pic>
        <p:nvPicPr>
          <p:cNvPr id="8" name="Zástupný symbol pro obsah 7" descr="Vanna Venturi house - Robert Venturi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740073"/>
            <a:ext cx="4038600" cy="2690717"/>
          </a:xfr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Dvojí kódování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Na stavbě má být užito zároveň </a:t>
            </a:r>
            <a:r>
              <a:rPr lang="cs-CZ" b="1" dirty="0" smtClean="0">
                <a:solidFill>
                  <a:srgbClr val="C00000"/>
                </a:solidFill>
              </a:rPr>
              <a:t>několika architektonických jazyků</a:t>
            </a:r>
            <a:r>
              <a:rPr lang="cs-CZ" sz="2400" dirty="0" smtClean="0"/>
              <a:t>, </a:t>
            </a:r>
            <a:r>
              <a:rPr lang="cs-CZ" sz="2000" dirty="0" smtClean="0"/>
              <a:t>které jsou si svým významem rovny.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Divákům je dána vstřícná možnost </a:t>
            </a:r>
            <a:r>
              <a:rPr lang="cs-CZ" b="1" dirty="0" smtClean="0">
                <a:solidFill>
                  <a:srgbClr val="C00000"/>
                </a:solidFill>
              </a:rPr>
              <a:t>komunikace</a:t>
            </a:r>
            <a:r>
              <a:rPr lang="cs-CZ" sz="2400" dirty="0" smtClean="0"/>
              <a:t>. </a:t>
            </a:r>
            <a:r>
              <a:rPr lang="cs-CZ" sz="2000" dirty="0" smtClean="0"/>
              <a:t>Každý si zde něco najde.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sz="3200" dirty="0" smtClean="0"/>
          </a:p>
          <a:p>
            <a:pPr>
              <a:lnSpc>
                <a:spcPct val="160000"/>
              </a:lnSpc>
            </a:pPr>
            <a:r>
              <a:rPr lang="cs-CZ" sz="3200" dirty="0" smtClean="0"/>
              <a:t>Je využito principu </a:t>
            </a:r>
            <a:r>
              <a:rPr lang="cs-CZ" sz="4000" b="1" dirty="0" smtClean="0">
                <a:solidFill>
                  <a:srgbClr val="C00000"/>
                </a:solidFill>
              </a:rPr>
              <a:t>demokratické plurality </a:t>
            </a:r>
            <a:r>
              <a:rPr lang="cs-CZ" sz="3200" dirty="0" smtClean="0"/>
              <a:t>(přirozené mnohosti odlišností), </a:t>
            </a:r>
            <a:r>
              <a:rPr lang="cs-CZ" sz="4000" b="1" dirty="0" smtClean="0">
                <a:solidFill>
                  <a:srgbClr val="FFC000"/>
                </a:solidFill>
              </a:rPr>
              <a:t>hry a vtipu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Mario </a:t>
            </a:r>
            <a:r>
              <a:rPr lang="cs-CZ" sz="3600" b="1" dirty="0" err="1" smtClean="0"/>
              <a:t>Bofill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pic>
        <p:nvPicPr>
          <p:cNvPr id="7" name="Zástupný symbol pro obrázek 6" descr="Montpellier Antigone - Mario Bofill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3227" r="13227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dirty="0" smtClean="0"/>
              <a:t>Obytný komplex </a:t>
            </a:r>
            <a:r>
              <a:rPr lang="cs-CZ" sz="2400" dirty="0" err="1" smtClean="0"/>
              <a:t>Abraxas</a:t>
            </a:r>
            <a:r>
              <a:rPr lang="cs-CZ" sz="2400" dirty="0" smtClean="0"/>
              <a:t> - </a:t>
            </a:r>
            <a:r>
              <a:rPr lang="cs-CZ" sz="2400" dirty="0" err="1" smtClean="0"/>
              <a:t>Marne</a:t>
            </a:r>
            <a:r>
              <a:rPr lang="cs-CZ" sz="2400" dirty="0" smtClean="0"/>
              <a:t>-la-</a:t>
            </a:r>
            <a:r>
              <a:rPr lang="cs-CZ" sz="2400" dirty="0" err="1" smtClean="0"/>
              <a:t>Vallée</a:t>
            </a:r>
            <a:r>
              <a:rPr lang="cs-CZ" sz="2400" dirty="0" smtClean="0"/>
              <a:t> (obr. 4) </a:t>
            </a:r>
          </a:p>
          <a:p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Charakteristické znaky </a:t>
            </a:r>
            <a:endParaRPr lang="cs-CZ" sz="4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3600" i="1" dirty="0" smtClean="0">
                <a:latin typeface="Arial Black" pitchFamily="34" charset="0"/>
              </a:rPr>
              <a:t>Tvarová rozmanitost a barevná </a:t>
            </a:r>
            <a:r>
              <a:rPr lang="cs-CZ" sz="3600" b="1" i="1" dirty="0" smtClean="0">
                <a:solidFill>
                  <a:srgbClr val="C00000"/>
                </a:solidFill>
                <a:latin typeface="Arial Black" pitchFamily="34" charset="0"/>
              </a:rPr>
              <a:t>pestrost</a:t>
            </a:r>
          </a:p>
          <a:p>
            <a:pPr>
              <a:lnSpc>
                <a:spcPct val="150000"/>
              </a:lnSpc>
            </a:pPr>
            <a:endParaRPr lang="cs-CZ" sz="3200" i="1" dirty="0" smtClean="0">
              <a:solidFill>
                <a:srgbClr val="FFC000"/>
              </a:solidFill>
            </a:endParaRPr>
          </a:p>
          <a:p>
            <a:pPr algn="r">
              <a:lnSpc>
                <a:spcPct val="150000"/>
              </a:lnSpc>
            </a:pPr>
            <a:r>
              <a:rPr lang="cs-CZ" sz="3200" i="1" dirty="0" smtClean="0">
                <a:latin typeface="Algerian" pitchFamily="82" charset="0"/>
              </a:rPr>
              <a:t>Rehabilitace </a:t>
            </a:r>
            <a:r>
              <a:rPr lang="cs-CZ" sz="3200" b="1" i="1" dirty="0" smtClean="0">
                <a:solidFill>
                  <a:schemeClr val="accent4">
                    <a:lumMod val="50000"/>
                  </a:schemeClr>
                </a:solidFill>
                <a:latin typeface="Algerian" pitchFamily="82" charset="0"/>
              </a:rPr>
              <a:t>ornamentu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4800" b="1" i="1" dirty="0" smtClean="0"/>
              <a:t>Důraz na </a:t>
            </a:r>
            <a:r>
              <a:rPr lang="cs-CZ" sz="4800" b="1" i="1" dirty="0" smtClean="0">
                <a:solidFill>
                  <a:srgbClr val="C00000"/>
                </a:solidFill>
              </a:rPr>
              <a:t>lokální specifika a kontext </a:t>
            </a:r>
            <a:r>
              <a:rPr lang="cs-CZ" sz="4800" b="1" i="1" dirty="0" smtClean="0"/>
              <a:t>stavby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Historismus - eklekticismus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C00000"/>
                </a:solidFill>
                <a:latin typeface="Bahnhof Regular CE" pitchFamily="2" charset="0"/>
              </a:rPr>
              <a:t>Vědomý historismus </a:t>
            </a:r>
            <a:r>
              <a:rPr lang="cs-CZ" sz="2400" dirty="0" smtClean="0">
                <a:latin typeface="Bahnhof Regular CE" pitchFamily="2" charset="0"/>
              </a:rPr>
              <a:t>– znamená to obnovení klasického architektonického jazyka (věž, brána, průčelí…), který funkcionalismus a mezinárodní styl odmítli. Dochází k </a:t>
            </a:r>
            <a:r>
              <a:rPr lang="cs-CZ" sz="3200" b="1" dirty="0" smtClean="0">
                <a:solidFill>
                  <a:srgbClr val="C00000"/>
                </a:solidFill>
                <a:latin typeface="Bahnhof Regular CE" pitchFamily="2" charset="0"/>
              </a:rPr>
              <a:t>citacím</a:t>
            </a:r>
            <a:r>
              <a:rPr lang="cs-CZ" sz="3200" dirty="0" smtClean="0">
                <a:latin typeface="Bahnhof Regular CE" pitchFamily="2" charset="0"/>
              </a:rPr>
              <a:t> </a:t>
            </a:r>
            <a:r>
              <a:rPr lang="cs-CZ" sz="2400" dirty="0" smtClean="0">
                <a:latin typeface="Bahnhof Regular CE" pitchFamily="2" charset="0"/>
              </a:rPr>
              <a:t>historické architektury. Ty nejsou doslovné, vsazeny do</a:t>
            </a:r>
            <a:r>
              <a:rPr lang="cs-CZ" sz="3200" dirty="0" smtClean="0">
                <a:latin typeface="Bahnhof Regular CE" pitchFamily="2" charset="0"/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latin typeface="Bahnhof Regular CE" pitchFamily="2" charset="0"/>
              </a:rPr>
              <a:t>nového kontextu </a:t>
            </a:r>
            <a:r>
              <a:rPr lang="cs-CZ" sz="2400" dirty="0" smtClean="0">
                <a:latin typeface="Bahnhof Regular CE" pitchFamily="2" charset="0"/>
              </a:rPr>
              <a:t>získávají nový aktuální význam.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b="1" dirty="0" smtClean="0"/>
              <a:t>Edouard François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pic>
        <p:nvPicPr>
          <p:cNvPr id="7" name="Zástupný symbol pro obrázek 6" descr="Edouard François - Hôtel Fouquet s Barrière detail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2903805" y="1828630"/>
            <a:ext cx="6247397" cy="4685547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Paříž, </a:t>
            </a:r>
            <a:r>
              <a:rPr lang="fr-FR" sz="2400" dirty="0" smtClean="0"/>
              <a:t>Hôtel Fouquet s Barrière</a:t>
            </a:r>
            <a:endParaRPr lang="cs-CZ" sz="2400" dirty="0" smtClean="0"/>
          </a:p>
          <a:p>
            <a:pPr algn="ctr"/>
            <a:r>
              <a:rPr lang="cs-CZ" sz="2400" dirty="0" smtClean="0"/>
              <a:t>(obr. 5)</a:t>
            </a:r>
            <a:r>
              <a:rPr lang="fr-FR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Test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i="1" dirty="0" smtClean="0"/>
              <a:t>1/ Datujte vznik postmoderny:</a:t>
            </a:r>
          </a:p>
          <a:p>
            <a:pPr>
              <a:lnSpc>
                <a:spcPct val="150000"/>
              </a:lnSpc>
              <a:buNone/>
            </a:pPr>
            <a:r>
              <a:rPr lang="cs-CZ" i="1" dirty="0" smtClean="0"/>
              <a:t>2/ Proti komu se postmoderna v architektuře vymezuje?</a:t>
            </a:r>
          </a:p>
          <a:p>
            <a:pPr>
              <a:lnSpc>
                <a:spcPct val="150000"/>
              </a:lnSpc>
              <a:buNone/>
            </a:pPr>
            <a:r>
              <a:rPr lang="cs-CZ" i="1" dirty="0" smtClean="0"/>
              <a:t>3/ Co znamená pojem „dvojí kódování“</a:t>
            </a:r>
          </a:p>
          <a:p>
            <a:pPr>
              <a:lnSpc>
                <a:spcPct val="150000"/>
              </a:lnSpc>
              <a:buNone/>
            </a:pPr>
            <a:r>
              <a:rPr lang="cs-CZ" i="1" dirty="0" smtClean="0"/>
              <a:t>4/ </a:t>
            </a:r>
            <a:r>
              <a:rPr lang="cs-CZ" i="1" dirty="0" smtClean="0"/>
              <a:t>Vysvětlete, </a:t>
            </a:r>
            <a:r>
              <a:rPr lang="cs-CZ" i="1" dirty="0" smtClean="0"/>
              <a:t>jak pracuje postmoderní architekt s historií: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Obrazová dokumentace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dirty="0" smtClean="0"/>
              <a:t>2. 5. 2014</a:t>
            </a:r>
          </a:p>
          <a:p>
            <a:r>
              <a:rPr lang="cs-CZ" sz="2800" dirty="0" smtClean="0"/>
              <a:t>Obrázek č. 1</a:t>
            </a:r>
          </a:p>
          <a:p>
            <a:r>
              <a:rPr lang="cs-CZ" sz="2800" dirty="0" smtClean="0"/>
              <a:t>Dostupný pod licencí </a:t>
            </a:r>
            <a:r>
              <a:rPr lang="cs-CZ" sz="2800" dirty="0" err="1" smtClean="0"/>
              <a:t>Creative</a:t>
            </a:r>
            <a:r>
              <a:rPr lang="cs-CZ" sz="2800" dirty="0" smtClean="0"/>
              <a:t> </a:t>
            </a:r>
            <a:r>
              <a:rPr lang="cs-CZ" sz="2800" dirty="0" err="1" smtClean="0"/>
              <a:t>Commons</a:t>
            </a:r>
            <a:r>
              <a:rPr lang="cs-CZ" sz="2800" dirty="0" smtClean="0"/>
              <a:t> na WWW:</a:t>
            </a:r>
            <a:r>
              <a:rPr lang="cs-CZ" sz="2800" dirty="0" smtClean="0">
                <a:hlinkClick r:id="rId2"/>
              </a:rPr>
              <a:t>http://</a:t>
            </a:r>
            <a:r>
              <a:rPr lang="cs-CZ" sz="2800" dirty="0" err="1" smtClean="0">
                <a:hlinkClick r:id="rId2"/>
              </a:rPr>
              <a:t>commons.wikimedia.org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wiki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File</a:t>
            </a:r>
            <a:r>
              <a:rPr lang="cs-CZ" sz="2800" dirty="0" smtClean="0">
                <a:hlinkClick r:id="rId2"/>
              </a:rPr>
              <a:t>:PiazzaDItalia1990.jpg?</a:t>
            </a:r>
            <a:r>
              <a:rPr lang="cs-CZ" sz="2800" dirty="0" err="1" smtClean="0">
                <a:hlinkClick r:id="rId2"/>
              </a:rPr>
              <a:t>uselang</a:t>
            </a:r>
            <a:r>
              <a:rPr lang="cs-CZ" sz="2800" dirty="0" smtClean="0">
                <a:hlinkClick r:id="rId2"/>
              </a:rPr>
              <a:t>=</a:t>
            </a:r>
            <a:r>
              <a:rPr lang="cs-CZ" sz="2800" dirty="0" err="1" smtClean="0">
                <a:hlinkClick r:id="rId2"/>
              </a:rPr>
              <a:t>cs</a:t>
            </a:r>
            <a:endParaRPr lang="cs-CZ" sz="2800" dirty="0" smtClean="0">
              <a:hlinkClick r:id="rId2"/>
            </a:endParaRPr>
          </a:p>
          <a:p>
            <a:endParaRPr lang="cs-CZ" sz="2800" dirty="0" smtClean="0">
              <a:hlinkClick r:id="rId2"/>
            </a:endParaRPr>
          </a:p>
          <a:p>
            <a:r>
              <a:rPr lang="cs-CZ" sz="2800" dirty="0" smtClean="0"/>
              <a:t>Obrázek č. 2</a:t>
            </a:r>
          </a:p>
          <a:p>
            <a:r>
              <a:rPr lang="cs-CZ" sz="2800" dirty="0" smtClean="0"/>
              <a:t>Dostupný pod licencí </a:t>
            </a:r>
            <a:r>
              <a:rPr lang="cs-CZ" sz="2800" dirty="0" err="1" smtClean="0"/>
              <a:t>Creative</a:t>
            </a:r>
            <a:r>
              <a:rPr lang="cs-CZ" sz="2800" dirty="0" smtClean="0"/>
              <a:t> </a:t>
            </a:r>
            <a:r>
              <a:rPr lang="cs-CZ" sz="2800" dirty="0" err="1" smtClean="0"/>
              <a:t>Commons</a:t>
            </a:r>
            <a:r>
              <a:rPr lang="cs-CZ" sz="2800" dirty="0" smtClean="0"/>
              <a:t> na WWW:</a:t>
            </a:r>
            <a:r>
              <a:rPr lang="cs-CZ" sz="2800" dirty="0" smtClean="0">
                <a:hlinkClick r:id="rId2"/>
              </a:rPr>
              <a:t>http://</a:t>
            </a:r>
            <a:r>
              <a:rPr lang="cs-CZ" sz="2800" dirty="0" err="1" smtClean="0">
                <a:hlinkClick r:id="rId2"/>
              </a:rPr>
              <a:t>commons.wikimedia.org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wiki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File</a:t>
            </a:r>
            <a:r>
              <a:rPr lang="cs-CZ" sz="2800" dirty="0" smtClean="0">
                <a:hlinkClick r:id="rId2"/>
              </a:rPr>
              <a:t>:</a:t>
            </a:r>
            <a:r>
              <a:rPr lang="cs-CZ" sz="2800" dirty="0" err="1" smtClean="0">
                <a:hlinkClick r:id="rId2"/>
              </a:rPr>
              <a:t>Seagram</a:t>
            </a:r>
            <a:r>
              <a:rPr lang="cs-CZ" sz="2800" dirty="0" smtClean="0">
                <a:hlinkClick r:id="rId2"/>
              </a:rPr>
              <a:t>_</a:t>
            </a:r>
            <a:r>
              <a:rPr lang="cs-CZ" sz="2800" dirty="0" err="1" smtClean="0">
                <a:hlinkClick r:id="rId2"/>
              </a:rPr>
              <a:t>Building.jpg</a:t>
            </a:r>
            <a:r>
              <a:rPr lang="cs-CZ" sz="2800" dirty="0" smtClean="0">
                <a:hlinkClick r:id="rId2"/>
              </a:rPr>
              <a:t>?</a:t>
            </a:r>
            <a:r>
              <a:rPr lang="cs-CZ" sz="2800" dirty="0" err="1" smtClean="0">
                <a:hlinkClick r:id="rId2"/>
              </a:rPr>
              <a:t>uselang</a:t>
            </a:r>
            <a:r>
              <a:rPr lang="cs-CZ" sz="2800" dirty="0" smtClean="0">
                <a:hlinkClick r:id="rId2"/>
              </a:rPr>
              <a:t>=</a:t>
            </a:r>
            <a:r>
              <a:rPr lang="cs-CZ" sz="2800" dirty="0" err="1" smtClean="0">
                <a:hlinkClick r:id="rId2"/>
              </a:rPr>
              <a:t>cs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Obrázek č. 3</a:t>
            </a:r>
          </a:p>
          <a:p>
            <a:r>
              <a:rPr lang="cs-CZ" sz="2800" dirty="0" smtClean="0"/>
              <a:t>Dostupný pod licencí </a:t>
            </a:r>
            <a:r>
              <a:rPr lang="cs-CZ" sz="2800" dirty="0" err="1" smtClean="0"/>
              <a:t>Creative</a:t>
            </a:r>
            <a:r>
              <a:rPr lang="cs-CZ" sz="2800" dirty="0" smtClean="0"/>
              <a:t> </a:t>
            </a:r>
            <a:r>
              <a:rPr lang="cs-CZ" sz="2800" dirty="0" err="1" smtClean="0"/>
              <a:t>Commons</a:t>
            </a:r>
            <a:r>
              <a:rPr lang="cs-CZ" sz="2800" dirty="0" smtClean="0"/>
              <a:t> na WWW:</a:t>
            </a:r>
          </a:p>
          <a:p>
            <a:r>
              <a:rPr lang="cs-CZ" sz="2800" dirty="0" smtClean="0">
                <a:hlinkClick r:id="rId3"/>
              </a:rPr>
              <a:t>http://commons.wikimedia.org/wiki/File:V_Venturi_H_720am.JPG?uselang=cs</a:t>
            </a:r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Obrazová dokumentace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Obrázek č. 4</a:t>
            </a:r>
          </a:p>
          <a:p>
            <a:r>
              <a:rPr lang="cs-CZ" sz="2400" dirty="0" smtClean="0"/>
              <a:t>Dostupný pod licencí </a:t>
            </a:r>
            <a:r>
              <a:rPr lang="cs-CZ" sz="2400" dirty="0" err="1" smtClean="0"/>
              <a:t>Creative</a:t>
            </a:r>
            <a:r>
              <a:rPr lang="cs-CZ" sz="2400" dirty="0" smtClean="0"/>
              <a:t> </a:t>
            </a:r>
            <a:r>
              <a:rPr lang="cs-CZ" sz="2400" dirty="0" err="1" smtClean="0"/>
              <a:t>Commons</a:t>
            </a:r>
            <a:r>
              <a:rPr lang="cs-CZ" sz="2400" dirty="0" smtClean="0"/>
              <a:t> na WWW:</a:t>
            </a:r>
          </a:p>
          <a:p>
            <a:r>
              <a:rPr lang="cs-CZ" sz="2400" dirty="0" smtClean="0">
                <a:hlinkClick r:id="rId2"/>
              </a:rPr>
              <a:t>http://commons.wikimedia.org/wiki/File:Montpellier_Antigone_(2404900471).jpg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Obrázek č. 5</a:t>
            </a:r>
          </a:p>
          <a:p>
            <a:r>
              <a:rPr lang="cs-CZ" sz="2400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Použitá literatura </a:t>
            </a:r>
            <a:r>
              <a:rPr lang="cs-CZ" sz="4000" smtClean="0"/>
              <a:t>a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Pijoán</a:t>
            </a:r>
            <a:r>
              <a:rPr lang="cs-CZ" sz="2400" dirty="0" smtClean="0"/>
              <a:t>, J., Dějiny umění 12. Praha 2002.</a:t>
            </a:r>
          </a:p>
          <a:p>
            <a:endParaRPr lang="cs-CZ" sz="2400" dirty="0" smtClean="0"/>
          </a:p>
          <a:p>
            <a:r>
              <a:rPr lang="cs-CZ" sz="2400" dirty="0" smtClean="0"/>
              <a:t>Dudák, V. (</a:t>
            </a:r>
            <a:r>
              <a:rPr lang="cs-CZ" sz="2400" dirty="0" err="1" smtClean="0"/>
              <a:t>ed</a:t>
            </a:r>
            <a:r>
              <a:rPr lang="cs-CZ" sz="2400" dirty="0" smtClean="0"/>
              <a:t>.), Encyklopedie světové architektury: od menhiru k dekonstruktivismu, díl 2, L-Ž. Praha 2002. 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Frampton</a:t>
            </a:r>
            <a:r>
              <a:rPr lang="cs-CZ" sz="2400" dirty="0" smtClean="0"/>
              <a:t>, K., Moderní architektura: kritické dějiny. Praha, Academia 2004.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364</TotalTime>
  <Words>419</Words>
  <Application>Microsoft Office PowerPoint</Application>
  <PresentationFormat>Předvádění na obrazovce (4:3)</PresentationFormat>
  <Paragraphs>67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Modul</vt:lpstr>
      <vt:lpstr>Postmodernismus v architektuře</vt:lpstr>
      <vt:lpstr>Základní fakta</vt:lpstr>
      <vt:lpstr>Charles Moore </vt:lpstr>
      <vt:lpstr>Teoretická východiska</vt:lpstr>
      <vt:lpstr>Moderna kontra postmoderna (obr. 2 a 3)</vt:lpstr>
      <vt:lpstr>Dvojí kódování</vt:lpstr>
      <vt:lpstr>Mario Bofill </vt:lpstr>
      <vt:lpstr>Charakteristické znaky </vt:lpstr>
      <vt:lpstr>Historismus - eklekticismus</vt:lpstr>
      <vt:lpstr>Edouard François </vt:lpstr>
      <vt:lpstr>Test </vt:lpstr>
      <vt:lpstr>Obrazová dokumentace</vt:lpstr>
      <vt:lpstr>Obrazová dokumentace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Postmodernismus v architektuře</dc:title>
  <dc:creator>user</dc:creator>
  <cp:lastModifiedBy>Dum</cp:lastModifiedBy>
  <cp:revision>40</cp:revision>
  <dcterms:created xsi:type="dcterms:W3CDTF">2013-03-07T08:40:55Z</dcterms:created>
  <dcterms:modified xsi:type="dcterms:W3CDTF">2014-05-28T20:35:26Z</dcterms:modified>
</cp:coreProperties>
</file>