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8E55-954D-4C67-895F-9BB9508BECA0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28915-C0EA-4D8B-9698-2ECC033C07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8E55-954D-4C67-895F-9BB9508BECA0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28915-C0EA-4D8B-9698-2ECC033C07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8E55-954D-4C67-895F-9BB9508BECA0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28915-C0EA-4D8B-9698-2ECC033C07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8E55-954D-4C67-895F-9BB9508BECA0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28915-C0EA-4D8B-9698-2ECC033C07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8E55-954D-4C67-895F-9BB9508BECA0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28915-C0EA-4D8B-9698-2ECC033C07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8E55-954D-4C67-895F-9BB9508BECA0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28915-C0EA-4D8B-9698-2ECC033C07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8E55-954D-4C67-895F-9BB9508BECA0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28915-C0EA-4D8B-9698-2ECC033C07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8E55-954D-4C67-895F-9BB9508BECA0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28915-C0EA-4D8B-9698-2ECC033C07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8E55-954D-4C67-895F-9BB9508BECA0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28915-C0EA-4D8B-9698-2ECC033C07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8E55-954D-4C67-895F-9BB9508BECA0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28915-C0EA-4D8B-9698-2ECC033C07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8E55-954D-4C67-895F-9BB9508BECA0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28915-C0EA-4D8B-9698-2ECC033C07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98E55-954D-4C67-895F-9BB9508BECA0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F28915-C0EA-4D8B-9698-2ECC033C07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Volný pád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VY_32_INOVACE_FYZ_1_27</a:t>
            </a:r>
            <a:endParaRPr lang="cs-CZ" smtClean="0">
              <a:solidFill>
                <a:schemeClr val="tx1"/>
              </a:solidFill>
            </a:endParaRPr>
          </a:p>
          <a:p>
            <a:endParaRPr lang="cs-CZ">
              <a:solidFill>
                <a:schemeClr val="tx1"/>
              </a:solidFill>
            </a:endParaRPr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85918" y="714356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Volný pád tělesa je rovnoměrně zrychlený pohyb</a:t>
            </a:r>
          </a:p>
          <a:p>
            <a:r>
              <a:rPr lang="cs-CZ" smtClean="0"/>
              <a:t>Zrychlení volného pádu - </a:t>
            </a:r>
            <a:r>
              <a:rPr lang="cs-CZ" smtClean="0">
                <a:solidFill>
                  <a:srgbClr val="FF0000"/>
                </a:solidFill>
              </a:rPr>
              <a:t>tíhové zrychlení g</a:t>
            </a:r>
          </a:p>
          <a:p>
            <a:r>
              <a:rPr lang="cs-CZ" smtClean="0"/>
              <a:t>Velikost tíhového zrychlení při povrchu Země</a:t>
            </a:r>
            <a:br>
              <a:rPr lang="cs-CZ" smtClean="0"/>
            </a:br>
            <a:r>
              <a:rPr lang="cs-CZ" smtClean="0"/>
              <a:t>v naší zeměpisné šířce: g = 9,81 m/s</a:t>
            </a:r>
            <a:r>
              <a:rPr lang="cs-CZ" baseline="30000" smtClean="0"/>
              <a:t>2</a:t>
            </a:r>
            <a:endParaRPr lang="cs-CZ" smtClean="0"/>
          </a:p>
          <a:p>
            <a:r>
              <a:rPr lang="cs-CZ" smtClean="0"/>
              <a:t>Pro přibližné výpočty:   g = 10 m/s</a:t>
            </a:r>
            <a:r>
              <a:rPr lang="cs-CZ" baseline="30000" smtClean="0"/>
              <a:t>2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Okamžitá rychlost </a:t>
            </a:r>
            <a:r>
              <a:rPr lang="cs-CZ" smtClean="0"/>
              <a:t>volného pádu:</a:t>
            </a:r>
            <a:br>
              <a:rPr lang="cs-CZ" smtClean="0"/>
            </a:br>
            <a:r>
              <a:rPr lang="cs-CZ" smtClean="0"/>
              <a:t>v = gt</a:t>
            </a:r>
          </a:p>
          <a:p>
            <a:endParaRPr lang="cs-CZ"/>
          </a:p>
          <a:p>
            <a:r>
              <a:rPr lang="cs-CZ" smtClean="0">
                <a:solidFill>
                  <a:srgbClr val="FF0000"/>
                </a:solidFill>
              </a:rPr>
              <a:t>Dráha</a:t>
            </a:r>
            <a:r>
              <a:rPr lang="cs-CZ" smtClean="0"/>
              <a:t> volného pádu:</a:t>
            </a:r>
            <a:br>
              <a:rPr lang="cs-CZ" smtClean="0"/>
            </a:br>
            <a:r>
              <a:rPr lang="cs-CZ" smtClean="0"/>
              <a:t>s = 1/2 gt</a:t>
            </a:r>
            <a:r>
              <a:rPr lang="cs-CZ" baseline="30000" smtClean="0"/>
              <a:t>2</a:t>
            </a:r>
            <a:endParaRPr 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Příklady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Jakou dobu padá kámen volným pádem, jestliže dopadne na zem rychlostí 72 km/h ? </a:t>
            </a:r>
            <a:br>
              <a:rPr lang="cs-CZ" smtClean="0"/>
            </a:br>
            <a:r>
              <a:rPr lang="cs-CZ" smtClean="0"/>
              <a:t>Z jaké výšky padá?</a:t>
            </a:r>
          </a:p>
          <a:p>
            <a:r>
              <a:rPr lang="cs-CZ" smtClean="0"/>
              <a:t>2. Jak je hluboká propast, jestliže volně puštěný kámen do ní dopadne za 4 s ?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v = 72 km/h = 20 m/s</a:t>
            </a:r>
            <a:br>
              <a:rPr lang="cs-CZ" smtClean="0"/>
            </a:br>
            <a:r>
              <a:rPr lang="cs-CZ" smtClean="0"/>
              <a:t>     t = ?</a:t>
            </a:r>
            <a:br>
              <a:rPr lang="cs-CZ" smtClean="0"/>
            </a:br>
            <a:r>
              <a:rPr lang="cs-CZ" smtClean="0"/>
              <a:t>     s = ?                            </a:t>
            </a:r>
            <a:br>
              <a:rPr lang="cs-CZ" smtClean="0"/>
            </a:br>
            <a:r>
              <a:rPr lang="cs-CZ" smtClean="0"/>
              <a:t>                                                         </a:t>
            </a:r>
          </a:p>
          <a:p>
            <a:r>
              <a:rPr lang="cs-CZ" smtClean="0"/>
              <a:t>                                           s = 1/2 gt</a:t>
            </a:r>
            <a:r>
              <a:rPr lang="cs-CZ" baseline="30000" smtClean="0"/>
              <a:t>2</a:t>
            </a:r>
            <a:endParaRPr lang="cs-CZ" smtClean="0"/>
          </a:p>
          <a:p>
            <a:endParaRPr lang="cs-CZ"/>
          </a:p>
          <a:p>
            <a:r>
              <a:rPr lang="cs-CZ" smtClean="0"/>
              <a:t>    t = 2 s                             s =  20 m</a:t>
            </a:r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142976" y="3214686"/>
          <a:ext cx="1004462" cy="1143008"/>
        </p:xfrm>
        <a:graphic>
          <a:graphicData uri="http://schemas.openxmlformats.org/presentationml/2006/ole">
            <p:oleObj spid="_x0000_s1026" name="Rovnice" r:id="rId3" imgW="368280" imgH="419040" progId="Equation.3">
              <p:embed/>
            </p:oleObj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2. t = 4 s</a:t>
            </a:r>
            <a:br>
              <a:rPr lang="cs-CZ" smtClean="0"/>
            </a:br>
            <a:r>
              <a:rPr lang="cs-CZ" smtClean="0"/>
              <a:t>     s = ?</a:t>
            </a:r>
          </a:p>
          <a:p>
            <a:endParaRPr lang="cs-CZ"/>
          </a:p>
          <a:p>
            <a:r>
              <a:rPr lang="cs-CZ" smtClean="0"/>
              <a:t>     s = 1/2 gt</a:t>
            </a:r>
            <a:r>
              <a:rPr lang="cs-CZ" baseline="30000" smtClean="0"/>
              <a:t>2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    s = 80 m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Lepil, Bednařík, Hýblová, </a:t>
            </a:r>
            <a:r>
              <a:rPr lang="cs-CZ" i="1" smtClean="0"/>
              <a:t>Fyzika pro střední školy</a:t>
            </a:r>
            <a:r>
              <a:rPr lang="cs-CZ" smtClean="0"/>
              <a:t>, Prometheus Praha 1993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77</Words>
  <Application>Microsoft Office PowerPoint</Application>
  <PresentationFormat>Předvádění na obrazovce (4:3)</PresentationFormat>
  <Paragraphs>22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Volný pád</vt:lpstr>
      <vt:lpstr>Snímek 2</vt:lpstr>
      <vt:lpstr>Snímek 3</vt:lpstr>
      <vt:lpstr>Příklady</vt:lpstr>
      <vt:lpstr>Řešení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Volný pád</dc:title>
  <dc:creator>Vichovi</dc:creator>
  <cp:lastModifiedBy>Vichovi</cp:lastModifiedBy>
  <cp:revision>6</cp:revision>
  <dcterms:created xsi:type="dcterms:W3CDTF">2013-02-24T14:37:46Z</dcterms:created>
  <dcterms:modified xsi:type="dcterms:W3CDTF">2014-05-26T15:47:30Z</dcterms:modified>
</cp:coreProperties>
</file>