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36FF7-432D-400C-8AE9-0CD112BE2296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0AC98-E125-477C-AD3E-364FFAC91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Zákon akce a reakce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VY_32_INOVACE_FYZ_1_30</a:t>
            </a:r>
          </a:p>
          <a:p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642918"/>
            <a:ext cx="5760720" cy="12588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Zákon akce a reakce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- </a:t>
            </a:r>
            <a:r>
              <a:rPr lang="cs-CZ" smtClean="0">
                <a:solidFill>
                  <a:srgbClr val="FF0000"/>
                </a:solidFill>
              </a:rPr>
              <a:t>zákon vzájemného působení dvou těles</a:t>
            </a:r>
          </a:p>
          <a:p>
            <a:r>
              <a:rPr lang="cs-CZ" smtClean="0"/>
              <a:t>Síly, kterými na sebe vzájemně působí dvě tělesa, jsou stejně velké, navzájem opačného směru, současně vznikají a zanikají.</a:t>
            </a:r>
          </a:p>
          <a:p>
            <a:r>
              <a:rPr lang="cs-CZ" smtClean="0"/>
              <a:t>Každá akce vyvolává stejně velkou reakci opačného směru.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Síly akce a reakce působí každá na jiné těleso.</a:t>
            </a:r>
          </a:p>
          <a:p>
            <a:r>
              <a:rPr lang="cs-CZ" smtClean="0"/>
              <a:t>Proto se ve svých účincích navzájem neruší.</a:t>
            </a:r>
          </a:p>
          <a:p>
            <a:endParaRPr lang="cs-CZ"/>
          </a:p>
          <a:p>
            <a:r>
              <a:rPr lang="cs-CZ" smtClean="0"/>
              <a:t>Např. ruka působí na míč, míč působí na ruku,</a:t>
            </a:r>
            <a:br>
              <a:rPr lang="cs-CZ" smtClean="0"/>
            </a:br>
            <a:r>
              <a:rPr lang="cs-CZ" smtClean="0"/>
              <a:t>ruka působí na pružinu, pružina působí na ruku</a:t>
            </a:r>
          </a:p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Otázky a úkoly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Ve kterém případě udělují síly akce a reakce oběma tělesům stejně velké zrychlení?</a:t>
            </a:r>
          </a:p>
          <a:p>
            <a:r>
              <a:rPr lang="cs-CZ" smtClean="0"/>
              <a:t>2. Dva chlapci o hmotnostech 40 kg a 50 kg stojí na kolečkových bruslích a přitahují se</a:t>
            </a:r>
            <a:br>
              <a:rPr lang="cs-CZ" smtClean="0"/>
            </a:br>
            <a:r>
              <a:rPr lang="cs-CZ" smtClean="0"/>
              <a:t> k sobě pomocí provazu. Jeden chlapec táhne za provaz silou 20 N. Jakou silou táhne za provaz druhý chlapec? S jakým zrychlením se budou oba chlapci pohybovat? 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Pokud mají obě tělesa stejnou hmotnost.</a:t>
            </a:r>
          </a:p>
          <a:p>
            <a:r>
              <a:rPr lang="cs-CZ" smtClean="0"/>
              <a:t>2. F</a:t>
            </a:r>
            <a:r>
              <a:rPr lang="cs-CZ" baseline="-25000" smtClean="0"/>
              <a:t>1</a:t>
            </a:r>
            <a:r>
              <a:rPr lang="cs-CZ" smtClean="0"/>
              <a:t> = 20 N</a:t>
            </a:r>
            <a:br>
              <a:rPr lang="cs-CZ" smtClean="0"/>
            </a:br>
            <a:r>
              <a:rPr lang="cs-CZ" smtClean="0"/>
              <a:t>    F</a:t>
            </a:r>
            <a:r>
              <a:rPr lang="cs-CZ" baseline="-25000" smtClean="0"/>
              <a:t>2</a:t>
            </a:r>
            <a:r>
              <a:rPr lang="cs-CZ" smtClean="0"/>
              <a:t> = 20 N</a:t>
            </a:r>
          </a:p>
          <a:p>
            <a:endParaRPr lang="cs-CZ"/>
          </a:p>
          <a:p>
            <a:r>
              <a:rPr lang="cs-CZ" smtClean="0"/>
              <a:t>m</a:t>
            </a:r>
            <a:r>
              <a:rPr lang="cs-CZ" baseline="-25000" smtClean="0"/>
              <a:t>1</a:t>
            </a:r>
            <a:r>
              <a:rPr lang="cs-CZ" smtClean="0"/>
              <a:t> = 40 kg                                  a</a:t>
            </a:r>
            <a:r>
              <a:rPr lang="cs-CZ" baseline="-25000" smtClean="0"/>
              <a:t>1</a:t>
            </a:r>
            <a:r>
              <a:rPr lang="cs-CZ" smtClean="0"/>
              <a:t> = 0,5 m/s</a:t>
            </a:r>
            <a:r>
              <a:rPr lang="cs-CZ" baseline="30000" smtClean="0"/>
              <a:t>2</a:t>
            </a:r>
            <a:r>
              <a:rPr lang="cs-CZ" smtClean="0"/>
              <a:t>               </a:t>
            </a:r>
            <a:br>
              <a:rPr lang="cs-CZ" smtClean="0"/>
            </a:br>
            <a:endParaRPr lang="cs-CZ" smtClean="0"/>
          </a:p>
          <a:p>
            <a:r>
              <a:rPr lang="cs-CZ" smtClean="0"/>
              <a:t>m</a:t>
            </a:r>
            <a:r>
              <a:rPr lang="cs-CZ" baseline="-25000" smtClean="0"/>
              <a:t>2</a:t>
            </a:r>
            <a:r>
              <a:rPr lang="cs-CZ" smtClean="0"/>
              <a:t> = 50 kg                                   a</a:t>
            </a:r>
            <a:r>
              <a:rPr lang="cs-CZ" baseline="-25000" smtClean="0"/>
              <a:t>2</a:t>
            </a:r>
            <a:r>
              <a:rPr lang="cs-CZ" smtClean="0"/>
              <a:t> = 0,4 m/s</a:t>
            </a:r>
            <a:r>
              <a:rPr lang="cs-CZ" baseline="30000" smtClean="0"/>
              <a:t>2</a:t>
            </a:r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500430" y="3786190"/>
          <a:ext cx="1366851" cy="2278084"/>
        </p:xfrm>
        <a:graphic>
          <a:graphicData uri="http://schemas.openxmlformats.org/presentationml/2006/ole">
            <p:oleObj spid="_x0000_s1026" name="Rovnice" r:id="rId3" imgW="533160" imgH="88884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Lepil, Bednařík, Hýblová, </a:t>
            </a:r>
            <a:r>
              <a:rPr lang="cs-CZ" i="1" smtClean="0"/>
              <a:t>Fyzika pro střední školy</a:t>
            </a:r>
            <a:r>
              <a:rPr lang="cs-CZ" smtClean="0"/>
              <a:t>, Prometheus Praha 1993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162</Words>
  <Application>Microsoft Office PowerPoint</Application>
  <PresentationFormat>Předvádění na obrazovce (4:3)</PresentationFormat>
  <Paragraphs>22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Rovnice</vt:lpstr>
      <vt:lpstr>Zákon akce a reakce</vt:lpstr>
      <vt:lpstr>Zákon akce a reakce</vt:lpstr>
      <vt:lpstr>Snímek 3</vt:lpstr>
      <vt:lpstr>Otázky a úkoly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Zákon akce a reakce</dc:title>
  <dc:creator>Vichovi</dc:creator>
  <cp:lastModifiedBy>spravce2</cp:lastModifiedBy>
  <cp:revision>9</cp:revision>
  <dcterms:created xsi:type="dcterms:W3CDTF">2013-02-24T18:19:01Z</dcterms:created>
  <dcterms:modified xsi:type="dcterms:W3CDTF">2014-05-28T20:51:42Z</dcterms:modified>
</cp:coreProperties>
</file>