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DB6FC2-37C0-4602-A0F7-B1D34E20B037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BFD959-43B7-4BA9-A3A4-3EB4200BA5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DB6FC2-37C0-4602-A0F7-B1D34E20B037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BFD959-43B7-4BA9-A3A4-3EB4200BA5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DB6FC2-37C0-4602-A0F7-B1D34E20B037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BFD959-43B7-4BA9-A3A4-3EB4200BA5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DB6FC2-37C0-4602-A0F7-B1D34E20B037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BFD959-43B7-4BA9-A3A4-3EB4200BA5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DB6FC2-37C0-4602-A0F7-B1D34E20B037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BFD959-43B7-4BA9-A3A4-3EB4200BA5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DB6FC2-37C0-4602-A0F7-B1D34E20B037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BFD959-43B7-4BA9-A3A4-3EB4200BA5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DB6FC2-37C0-4602-A0F7-B1D34E20B037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BFD959-43B7-4BA9-A3A4-3EB4200BA5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DB6FC2-37C0-4602-A0F7-B1D34E20B037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BFD959-43B7-4BA9-A3A4-3EB4200BA5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DB6FC2-37C0-4602-A0F7-B1D34E20B037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BFD959-43B7-4BA9-A3A4-3EB4200BA5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DB6FC2-37C0-4602-A0F7-B1D34E20B037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BFD959-43B7-4BA9-A3A4-3EB4200BA5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DB6FC2-37C0-4602-A0F7-B1D34E20B037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BFD959-43B7-4BA9-A3A4-3EB4200BA5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DB6FC2-37C0-4602-A0F7-B1D34E20B037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1BFD959-43B7-4BA9-A3A4-3EB4200BA54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Účinnost stroje</a:t>
            </a:r>
            <a:endParaRPr lang="cs-CZ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mtClean="0">
                <a:solidFill>
                  <a:schemeClr val="tx1"/>
                </a:solidFill>
              </a:rPr>
              <a:t>VY_32_INOVACE_FYZ_1_33</a:t>
            </a:r>
          </a:p>
          <a:p>
            <a:endParaRPr lang="cs-CZ">
              <a:solidFill>
                <a:schemeClr val="tx1"/>
              </a:solidFill>
            </a:endParaRPr>
          </a:p>
        </p:txBody>
      </p:sp>
      <p:pic>
        <p:nvPicPr>
          <p:cNvPr id="4" name="Obrázek 3" descr="OPVK_hor_zakladni_logolink_RGB_cz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785918" y="785794"/>
            <a:ext cx="5760720" cy="1258824"/>
          </a:xfrm>
          <a:prstGeom prst="rect">
            <a:avLst/>
          </a:prstGeom>
        </p:spPr>
      </p:pic>
      <p:sp>
        <p:nvSpPr>
          <p:cNvPr id="5" name="Obdélník 4"/>
          <p:cNvSpPr/>
          <p:nvPr/>
        </p:nvSpPr>
        <p:spPr>
          <a:xfrm>
            <a:off x="-214378" y="6357958"/>
            <a:ext cx="9358378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1000" dirty="0" smtClean="0">
                <a:effectLst>
                  <a:outerShdw blurRad="50800" dist="38100" algn="tr" rotWithShape="0">
                    <a:prstClr val="black">
                      <a:alpha val="40000"/>
                    </a:prstClr>
                  </a:outerShdw>
                </a:effectLst>
              </a:rPr>
              <a:t>Číslo projektu: CZ.1.07./1.5.00/34.0938   </a:t>
            </a:r>
            <a:r>
              <a:rPr lang="cs-CZ" sz="1000" b="1" dirty="0" smtClean="0"/>
              <a:t>Název projektu: Zlepšení podmínek pro vzdělávání na SUŠ, Ostrava</a:t>
            </a:r>
            <a:endParaRPr lang="cs-CZ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Účinnost</a:t>
            </a:r>
            <a:r>
              <a:rPr lang="cs-CZ" smtClean="0"/>
              <a:t> je veličina potřebná k posouzení hospodárnosti strojů - vyjadřuje, jaká poměrná část energie dodávaná stroji se využije k vykonání užitečné práce, tj. práce, kterou od stroje očekáváme.</a:t>
            </a:r>
          </a:p>
          <a:p>
            <a:r>
              <a:rPr lang="cs-CZ" smtClean="0"/>
              <a:t>Celková energie dodaná stroji musí být větší než užitečná práce</a:t>
            </a:r>
            <a:endParaRPr lang="cs-CZ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mtClean="0"/>
              <a:t>Účinnost stroje je podíl práce vykonané strojem a celkové energie stroji dodané</a:t>
            </a:r>
          </a:p>
          <a:p>
            <a:r>
              <a:rPr lang="cs-CZ" smtClean="0">
                <a:solidFill>
                  <a:srgbClr val="FF0000"/>
                </a:solidFill>
              </a:rPr>
              <a:t>Účinnost stroje </a:t>
            </a:r>
            <a:r>
              <a:rPr lang="cs-CZ" smtClean="0"/>
              <a:t>je podíl výkonu a příkonu:</a:t>
            </a:r>
          </a:p>
          <a:p>
            <a:endParaRPr lang="cs-CZ"/>
          </a:p>
          <a:p>
            <a:endParaRPr lang="cs-CZ" smtClean="0"/>
          </a:p>
          <a:p>
            <a:pPr>
              <a:buNone/>
            </a:pPr>
            <a:endParaRPr lang="cs-CZ" smtClean="0"/>
          </a:p>
          <a:p>
            <a:pPr>
              <a:buNone/>
            </a:pPr>
            <a:r>
              <a:rPr lang="cs-CZ" smtClean="0"/>
              <a:t>    P - výkon                          </a:t>
            </a:r>
            <a:r>
              <a:rPr lang="el-GR" smtClean="0"/>
              <a:t>η</a:t>
            </a:r>
            <a:r>
              <a:rPr lang="cs-CZ" smtClean="0"/>
              <a:t> </a:t>
            </a:r>
            <a:r>
              <a:rPr lang="el-GR" smtClean="0"/>
              <a:t>˂</a:t>
            </a:r>
            <a:r>
              <a:rPr lang="cs-CZ" smtClean="0"/>
              <a:t> 1</a:t>
            </a:r>
          </a:p>
          <a:p>
            <a:pPr>
              <a:buNone/>
            </a:pPr>
            <a:r>
              <a:rPr lang="cs-CZ"/>
              <a:t> </a:t>
            </a:r>
            <a:r>
              <a:rPr lang="cs-CZ" smtClean="0"/>
              <a:t>   P</a:t>
            </a:r>
            <a:r>
              <a:rPr lang="cs-CZ" baseline="-25000" smtClean="0"/>
              <a:t>0</a:t>
            </a:r>
            <a:r>
              <a:rPr lang="cs-CZ" smtClean="0"/>
              <a:t> - příkon                        </a:t>
            </a:r>
            <a:r>
              <a:rPr lang="el-GR" smtClean="0"/>
              <a:t>η</a:t>
            </a:r>
            <a:r>
              <a:rPr lang="cs-CZ" smtClean="0"/>
              <a:t> </a:t>
            </a:r>
            <a:r>
              <a:rPr lang="el-GR" smtClean="0"/>
              <a:t>˂</a:t>
            </a:r>
            <a:r>
              <a:rPr lang="cs-CZ" smtClean="0"/>
              <a:t> 100 %</a:t>
            </a:r>
            <a:endParaRPr lang="cs-CZ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3143240" y="3286124"/>
          <a:ext cx="1587281" cy="1541930"/>
        </p:xfrm>
        <a:graphic>
          <a:graphicData uri="http://schemas.openxmlformats.org/presentationml/2006/ole">
            <p:oleObj spid="_x0000_s1026" name="Rovnice" r:id="rId3" imgW="444240" imgH="431640" progId="Equation.3">
              <p:embed/>
            </p:oleObj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Příklady</a:t>
            </a:r>
            <a:endParaRPr lang="cs-CZ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1. Kolik procent činí ztráty u stroje s účinností 60 </a:t>
            </a:r>
            <a:r>
              <a:rPr lang="en-US" smtClean="0"/>
              <a:t>% </a:t>
            </a:r>
            <a:r>
              <a:rPr lang="cs-CZ" smtClean="0"/>
              <a:t>?</a:t>
            </a:r>
          </a:p>
          <a:p>
            <a:r>
              <a:rPr lang="cs-CZ" smtClean="0"/>
              <a:t>2. Bruska je poháněna elektromotorem. Určete příkon motoru, je-li výkon brusky 3 kW  a  účinnost 75</a:t>
            </a:r>
            <a:r>
              <a:rPr lang="en-US" smtClean="0"/>
              <a:t> %</a:t>
            </a:r>
            <a:r>
              <a:rPr lang="cs-CZ" smtClean="0"/>
              <a:t>.</a:t>
            </a:r>
          </a:p>
          <a:p>
            <a:r>
              <a:rPr lang="cs-CZ" smtClean="0"/>
              <a:t>3. Čerpadlo má příkon 6 kW a účinnost 70 </a:t>
            </a:r>
            <a:r>
              <a:rPr lang="en-US" smtClean="0"/>
              <a:t>%. Jak</a:t>
            </a:r>
            <a:r>
              <a:rPr lang="cs-CZ" smtClean="0"/>
              <a:t>ý je výkon čerpadla?</a:t>
            </a:r>
            <a:r>
              <a:rPr lang="en-US" smtClean="0"/>
              <a:t> </a:t>
            </a:r>
            <a:r>
              <a:rPr lang="cs-CZ" smtClean="0"/>
              <a:t> </a:t>
            </a:r>
            <a:endParaRPr lang="cs-CZ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Řešení</a:t>
            </a:r>
            <a:endParaRPr lang="cs-CZ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1. Ztráty činí 40 </a:t>
            </a:r>
            <a:r>
              <a:rPr lang="en-US" smtClean="0"/>
              <a:t>%.</a:t>
            </a:r>
            <a:endParaRPr lang="cs-CZ" smtClean="0"/>
          </a:p>
          <a:p>
            <a:r>
              <a:rPr lang="cs-CZ" smtClean="0"/>
              <a:t>2. P = 3 kW</a:t>
            </a:r>
            <a:br>
              <a:rPr lang="cs-CZ" smtClean="0"/>
            </a:br>
            <a:r>
              <a:rPr lang="cs-CZ" smtClean="0"/>
              <a:t>     </a:t>
            </a:r>
            <a:r>
              <a:rPr lang="el-GR" smtClean="0"/>
              <a:t>η</a:t>
            </a:r>
            <a:r>
              <a:rPr lang="cs-CZ" smtClean="0"/>
              <a:t> = 75 </a:t>
            </a:r>
            <a:r>
              <a:rPr lang="en-US" smtClean="0"/>
              <a:t>%</a:t>
            </a:r>
            <a:r>
              <a:rPr lang="cs-CZ" smtClean="0"/>
              <a:t> = 0,75</a:t>
            </a:r>
            <a:r>
              <a:rPr lang="en-US" smtClean="0"/>
              <a:t/>
            </a:r>
            <a:br>
              <a:rPr lang="en-US" smtClean="0"/>
            </a:br>
            <a:r>
              <a:rPr lang="en-US" smtClean="0"/>
              <a:t>     P</a:t>
            </a:r>
            <a:r>
              <a:rPr lang="cs-CZ" baseline="-25000" smtClean="0"/>
              <a:t>0</a:t>
            </a:r>
            <a:r>
              <a:rPr lang="cs-CZ" smtClean="0"/>
              <a:t> = ?                                      P</a:t>
            </a:r>
            <a:r>
              <a:rPr lang="cs-CZ" baseline="-25000" smtClean="0"/>
              <a:t>0</a:t>
            </a:r>
            <a:r>
              <a:rPr lang="cs-CZ" smtClean="0"/>
              <a:t> = 4 kW</a:t>
            </a:r>
          </a:p>
          <a:p>
            <a:endParaRPr lang="cs-CZ" smtClean="0"/>
          </a:p>
          <a:p>
            <a:r>
              <a:rPr lang="cs-CZ" smtClean="0"/>
              <a:t>3. P</a:t>
            </a:r>
            <a:r>
              <a:rPr lang="cs-CZ" baseline="-25000" smtClean="0"/>
              <a:t>0</a:t>
            </a:r>
            <a:r>
              <a:rPr lang="cs-CZ" smtClean="0"/>
              <a:t> = 6 kW                                P = </a:t>
            </a:r>
            <a:r>
              <a:rPr lang="el-GR" smtClean="0"/>
              <a:t>η</a:t>
            </a:r>
            <a:r>
              <a:rPr lang="cs-CZ" smtClean="0"/>
              <a:t> P</a:t>
            </a:r>
            <a:r>
              <a:rPr lang="cs-CZ" baseline="-25000" smtClean="0"/>
              <a:t>0</a:t>
            </a: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>     </a:t>
            </a:r>
            <a:r>
              <a:rPr lang="el-GR" smtClean="0"/>
              <a:t>η</a:t>
            </a:r>
            <a:r>
              <a:rPr lang="cs-CZ" smtClean="0"/>
              <a:t> = 70 % = 0,7                        P = 4,2 kW</a:t>
            </a:r>
            <a:br>
              <a:rPr lang="cs-CZ" smtClean="0"/>
            </a:br>
            <a:r>
              <a:rPr lang="cs-CZ" smtClean="0"/>
              <a:t>     P = ?</a:t>
            </a:r>
            <a:endParaRPr lang="cs-CZ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5715008" y="1928802"/>
          <a:ext cx="1348522" cy="1202736"/>
        </p:xfrm>
        <a:graphic>
          <a:graphicData uri="http://schemas.openxmlformats.org/presentationml/2006/ole">
            <p:oleObj spid="_x0000_s2050" name="Rovnice" r:id="rId3" imgW="469800" imgH="419040" progId="Equation.3">
              <p:embed/>
            </p:oleObj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Lepil, Bednařík, Hýblová, </a:t>
            </a:r>
            <a:r>
              <a:rPr lang="cs-CZ" i="1" smtClean="0"/>
              <a:t>Fyzika pro střední školy</a:t>
            </a:r>
            <a:r>
              <a:rPr lang="cs-CZ" smtClean="0"/>
              <a:t>, Prometheus Praha 1993</a:t>
            </a:r>
          </a:p>
          <a:p>
            <a:endParaRPr lang="cs-CZ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37</TotalTime>
  <Words>178</Words>
  <Application>Microsoft Office PowerPoint</Application>
  <PresentationFormat>Předvádění na obrazovce (4:3)</PresentationFormat>
  <Paragraphs>23</Paragraphs>
  <Slides>6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8" baseType="lpstr">
      <vt:lpstr>Motiv sady Office</vt:lpstr>
      <vt:lpstr>Rovnice</vt:lpstr>
      <vt:lpstr>Účinnost stroje</vt:lpstr>
      <vt:lpstr>Snímek 2</vt:lpstr>
      <vt:lpstr>Snímek 3</vt:lpstr>
      <vt:lpstr>Příklady</vt:lpstr>
      <vt:lpstr>Řešení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Účinnost stroje</dc:title>
  <dc:creator>Vichovi</dc:creator>
  <cp:lastModifiedBy>spravce2</cp:lastModifiedBy>
  <cp:revision>10</cp:revision>
  <dcterms:created xsi:type="dcterms:W3CDTF">2013-03-03T16:12:19Z</dcterms:created>
  <dcterms:modified xsi:type="dcterms:W3CDTF">2014-05-28T20:51:52Z</dcterms:modified>
</cp:coreProperties>
</file>