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17019-780B-49E3-A3A9-91617C624BD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847EA-9F29-47C2-91A7-1B5AD525E8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CD482-D201-4B4A-AF3D-119B512E886C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2375B-9DC3-48BF-8315-F575FBC6FA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Archimedův</a:t>
            </a: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zákon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3857628"/>
            <a:ext cx="6400800" cy="1752600"/>
          </a:xfrm>
        </p:spPr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VY_32_INOVACE_FYZ_1_39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1026" name="Picture 2" descr="C:\Users\Vichovi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642918"/>
            <a:ext cx="5761037" cy="1258887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Vztlaková síla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 každé těleso ponořené v kapalině působí směrem svisle vzhůru vztlaková síla, která ho nadlehčuje</a:t>
            </a:r>
          </a:p>
          <a:p>
            <a:r>
              <a:rPr lang="cs-CZ" smtClean="0"/>
              <a:t>Vztlaková síla je přímo úměrná objemu ponořené části tělesa a hustotě kapaliny:</a:t>
            </a:r>
          </a:p>
          <a:p>
            <a:r>
              <a:rPr lang="cs-CZ" smtClean="0">
                <a:solidFill>
                  <a:srgbClr val="FF0000"/>
                </a:solidFill>
              </a:rPr>
              <a:t>F</a:t>
            </a:r>
            <a:r>
              <a:rPr lang="cs-CZ" baseline="-25000" smtClean="0">
                <a:solidFill>
                  <a:srgbClr val="FF0000"/>
                </a:solidFill>
              </a:rPr>
              <a:t>vz</a:t>
            </a:r>
            <a:r>
              <a:rPr lang="cs-CZ" smtClean="0">
                <a:solidFill>
                  <a:srgbClr val="FF0000"/>
                </a:solidFill>
              </a:rPr>
              <a:t> = V </a:t>
            </a:r>
            <a:r>
              <a:rPr lang="el-GR" smtClean="0">
                <a:solidFill>
                  <a:srgbClr val="FF0000"/>
                </a:solidFill>
              </a:rPr>
              <a:t>ϱ</a:t>
            </a:r>
            <a:r>
              <a:rPr lang="cs-CZ" smtClean="0">
                <a:solidFill>
                  <a:srgbClr val="FF0000"/>
                </a:solidFill>
              </a:rPr>
              <a:t> g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g - tíhové zrychlení, g = 10 m/s</a:t>
            </a:r>
            <a:r>
              <a:rPr lang="cs-CZ" baseline="30000" smtClean="0"/>
              <a:t>2</a:t>
            </a:r>
            <a:r>
              <a:rPr lang="cs-CZ" smtClean="0"/>
              <a:t> 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Pokus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Vztlakovou sílu můžeme určit pokusem:</a:t>
            </a:r>
            <a:br>
              <a:rPr lang="cs-CZ" smtClean="0"/>
            </a:br>
            <a:r>
              <a:rPr lang="cs-CZ" smtClean="0"/>
              <a:t>- na siloměr zavěsíme menší těleso a určíme jeho tíhu G</a:t>
            </a:r>
            <a:br>
              <a:rPr lang="cs-CZ" smtClean="0"/>
            </a:br>
            <a:r>
              <a:rPr lang="cs-CZ" smtClean="0"/>
              <a:t>- těleso na siloměru ponoříme do vody a určíme sílu F</a:t>
            </a:r>
            <a:br>
              <a:rPr lang="cs-CZ" smtClean="0"/>
            </a:br>
            <a:r>
              <a:rPr lang="cs-CZ" smtClean="0"/>
              <a:t>- určíme vztlakovou sílu: </a:t>
            </a:r>
            <a:r>
              <a:rPr lang="cs-CZ" smtClean="0">
                <a:solidFill>
                  <a:srgbClr val="FF0000"/>
                </a:solidFill>
              </a:rPr>
              <a:t>F</a:t>
            </a:r>
            <a:r>
              <a:rPr lang="cs-CZ" baseline="-25000" smtClean="0">
                <a:solidFill>
                  <a:srgbClr val="FF0000"/>
                </a:solidFill>
              </a:rPr>
              <a:t>vz </a:t>
            </a:r>
            <a:r>
              <a:rPr lang="cs-CZ">
                <a:solidFill>
                  <a:srgbClr val="FF0000"/>
                </a:solidFill>
              </a:rPr>
              <a:t> </a:t>
            </a:r>
            <a:r>
              <a:rPr lang="cs-CZ" smtClean="0">
                <a:solidFill>
                  <a:srgbClr val="FF0000"/>
                </a:solidFill>
              </a:rPr>
              <a:t>= G - F</a:t>
            </a:r>
            <a:endParaRPr lang="cs-CZ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Archimedův zákon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Těleso zcela ponořené do kapaliny je nadlehčováno vztlakovou silou, která se rovná tíze kapaliny tělesem vytlačené.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Příklady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Jak velkou vztlakovou silou je ve vodě nadlehčováno těleso o objemu 20 dm</a:t>
            </a:r>
            <a:r>
              <a:rPr lang="cs-CZ" baseline="30000" smtClean="0"/>
              <a:t>3</a:t>
            </a:r>
            <a:r>
              <a:rPr lang="cs-CZ" smtClean="0"/>
              <a:t> ?</a:t>
            </a:r>
          </a:p>
          <a:p>
            <a:r>
              <a:rPr lang="cs-CZ" smtClean="0"/>
              <a:t>2. Jak velkou silou zvedneme ve vodě kámen</a:t>
            </a:r>
            <a:br>
              <a:rPr lang="cs-CZ" smtClean="0"/>
            </a:br>
            <a:r>
              <a:rPr lang="cs-CZ" smtClean="0"/>
              <a:t> o objemu 5 dm</a:t>
            </a:r>
            <a:r>
              <a:rPr lang="cs-CZ" baseline="30000" smtClean="0"/>
              <a:t>3</a:t>
            </a:r>
            <a:r>
              <a:rPr lang="cs-CZ" smtClean="0"/>
              <a:t>, jestliže je jeho tíha na vzduchu 150 N ? 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mtClean="0"/>
              <a:t>1. V = 20 dm</a:t>
            </a:r>
            <a:r>
              <a:rPr lang="cs-CZ" baseline="30000" smtClean="0"/>
              <a:t>3</a:t>
            </a:r>
            <a:r>
              <a:rPr lang="cs-CZ" smtClean="0"/>
              <a:t> = 0,02 m</a:t>
            </a:r>
            <a:r>
              <a:rPr lang="cs-CZ" baseline="30000" smtClean="0"/>
              <a:t>3</a:t>
            </a:r>
            <a:br>
              <a:rPr lang="cs-CZ" baseline="30000" smtClean="0"/>
            </a:br>
            <a:r>
              <a:rPr lang="cs-CZ" baseline="30000" smtClean="0"/>
              <a:t>        </a:t>
            </a:r>
            <a:r>
              <a:rPr lang="el-GR" smtClean="0"/>
              <a:t>ϱ</a:t>
            </a:r>
            <a:r>
              <a:rPr lang="cs-CZ" smtClean="0"/>
              <a:t> = 1 000 kg/m</a:t>
            </a:r>
            <a:r>
              <a:rPr lang="cs-CZ" baseline="30000" smtClean="0"/>
              <a:t>3</a:t>
            </a:r>
            <a:br>
              <a:rPr lang="cs-CZ" baseline="30000" smtClean="0"/>
            </a:br>
            <a:r>
              <a:rPr lang="cs-CZ" baseline="30000" smtClean="0"/>
              <a:t>       </a:t>
            </a:r>
            <a:r>
              <a:rPr lang="cs-CZ" smtClean="0"/>
              <a:t>F</a:t>
            </a:r>
            <a:r>
              <a:rPr lang="cs-CZ" baseline="-25000" smtClean="0"/>
              <a:t>vz</a:t>
            </a:r>
            <a:r>
              <a:rPr lang="cs-CZ" smtClean="0"/>
              <a:t> = ?</a:t>
            </a:r>
            <a:br>
              <a:rPr lang="cs-CZ" smtClean="0"/>
            </a:br>
            <a:r>
              <a:rPr lang="cs-CZ" smtClean="0"/>
              <a:t>     F</a:t>
            </a:r>
            <a:r>
              <a:rPr lang="cs-CZ" baseline="-25000" smtClean="0"/>
              <a:t>vz</a:t>
            </a:r>
            <a:r>
              <a:rPr lang="cs-CZ" smtClean="0"/>
              <a:t> = V </a:t>
            </a:r>
            <a:r>
              <a:rPr lang="el-GR" smtClean="0"/>
              <a:t>ϱ</a:t>
            </a:r>
            <a:r>
              <a:rPr lang="cs-CZ" smtClean="0"/>
              <a:t> g</a:t>
            </a:r>
            <a:br>
              <a:rPr lang="cs-CZ" smtClean="0"/>
            </a:br>
            <a:r>
              <a:rPr lang="cs-CZ" smtClean="0"/>
              <a:t>     F</a:t>
            </a:r>
            <a:r>
              <a:rPr lang="cs-CZ" baseline="-25000" smtClean="0"/>
              <a:t>vz  </a:t>
            </a:r>
            <a:r>
              <a:rPr lang="cs-CZ" smtClean="0"/>
              <a:t> = 200 N</a:t>
            </a:r>
          </a:p>
          <a:p>
            <a:r>
              <a:rPr lang="cs-CZ" smtClean="0"/>
              <a:t>2.  V = 5 dm</a:t>
            </a:r>
            <a:r>
              <a:rPr lang="cs-CZ" baseline="30000" smtClean="0"/>
              <a:t>3  </a:t>
            </a:r>
            <a:r>
              <a:rPr lang="cs-CZ" smtClean="0"/>
              <a:t>= 0,005 m</a:t>
            </a:r>
            <a:r>
              <a:rPr lang="cs-CZ" baseline="30000" smtClean="0"/>
              <a:t>3     </a:t>
            </a:r>
            <a:r>
              <a:rPr lang="cs-CZ" smtClean="0"/>
              <a:t> F</a:t>
            </a:r>
            <a:r>
              <a:rPr lang="cs-CZ" baseline="-25000" smtClean="0"/>
              <a:t>vz</a:t>
            </a:r>
            <a:r>
              <a:rPr lang="cs-CZ" smtClean="0"/>
              <a:t> = V </a:t>
            </a:r>
            <a:r>
              <a:rPr lang="el-GR" smtClean="0"/>
              <a:t>ϱ</a:t>
            </a:r>
            <a:r>
              <a:rPr lang="cs-CZ" smtClean="0"/>
              <a:t> g</a:t>
            </a:r>
            <a:r>
              <a:rPr lang="cs-CZ" baseline="30000" smtClean="0"/>
              <a:t/>
            </a:r>
            <a:br>
              <a:rPr lang="cs-CZ" baseline="30000" smtClean="0"/>
            </a:br>
            <a:r>
              <a:rPr lang="cs-CZ" baseline="30000" smtClean="0"/>
              <a:t>        </a:t>
            </a:r>
            <a:r>
              <a:rPr lang="cs-CZ" smtClean="0"/>
              <a:t>G = 150 N                         F</a:t>
            </a:r>
            <a:r>
              <a:rPr lang="cs-CZ" baseline="-25000" smtClean="0"/>
              <a:t>vz </a:t>
            </a:r>
            <a:r>
              <a:rPr lang="cs-CZ" smtClean="0"/>
              <a:t> = 50 N</a:t>
            </a:r>
            <a:br>
              <a:rPr lang="cs-CZ" smtClean="0"/>
            </a:br>
            <a:r>
              <a:rPr lang="cs-CZ" smtClean="0"/>
              <a:t>     F = ?                                   F = G - F</a:t>
            </a:r>
            <a:r>
              <a:rPr lang="cs-CZ" baseline="-25000" smtClean="0"/>
              <a:t>vz 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                                     F = 100 N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134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Archimedův zákon</vt:lpstr>
      <vt:lpstr>Vztlaková síla</vt:lpstr>
      <vt:lpstr>Pokus</vt:lpstr>
      <vt:lpstr>Archimedův zákon</vt:lpstr>
      <vt:lpstr>Příklady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Archimedův zákon</dc:title>
  <dc:creator>Vichovi</dc:creator>
  <cp:lastModifiedBy>spravce2</cp:lastModifiedBy>
  <cp:revision>8</cp:revision>
  <dcterms:created xsi:type="dcterms:W3CDTF">2013-03-11T16:26:28Z</dcterms:created>
  <dcterms:modified xsi:type="dcterms:W3CDTF">2014-05-28T20:50:01Z</dcterms:modified>
</cp:coreProperties>
</file>