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89" r:id="rId3"/>
    <p:sldId id="256" r:id="rId4"/>
    <p:sldId id="25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  <p:sldId id="313" r:id="rId29"/>
    <p:sldId id="314" r:id="rId30"/>
    <p:sldId id="315" r:id="rId31"/>
    <p:sldId id="316" r:id="rId32"/>
    <p:sldId id="317" r:id="rId33"/>
    <p:sldId id="318" r:id="rId34"/>
    <p:sldId id="319" r:id="rId35"/>
    <p:sldId id="320" r:id="rId36"/>
    <p:sldId id="321" r:id="rId37"/>
    <p:sldId id="322" r:id="rId38"/>
    <p:sldId id="323" r:id="rId39"/>
    <p:sldId id="324" r:id="rId40"/>
    <p:sldId id="325" r:id="rId41"/>
    <p:sldId id="326" r:id="rId42"/>
    <p:sldId id="327" r:id="rId43"/>
    <p:sldId id="328" r:id="rId44"/>
    <p:sldId id="329" r:id="rId45"/>
    <p:sldId id="330" r:id="rId46"/>
    <p:sldId id="331" r:id="rId47"/>
    <p:sldId id="332" r:id="rId48"/>
    <p:sldId id="333" r:id="rId49"/>
    <p:sldId id="334" r:id="rId50"/>
    <p:sldId id="335" r:id="rId51"/>
    <p:sldId id="336" r:id="rId52"/>
    <p:sldId id="337" r:id="rId53"/>
    <p:sldId id="338" r:id="rId54"/>
    <p:sldId id="339" r:id="rId55"/>
    <p:sldId id="340" r:id="rId56"/>
    <p:sldId id="341" r:id="rId57"/>
    <p:sldId id="342" r:id="rId58"/>
    <p:sldId id="343" r:id="rId59"/>
    <p:sldId id="344" r:id="rId60"/>
    <p:sldId id="345" r:id="rId61"/>
    <p:sldId id="346" r:id="rId62"/>
    <p:sldId id="347" r:id="rId63"/>
    <p:sldId id="348" r:id="rId64"/>
    <p:sldId id="349" r:id="rId65"/>
    <p:sldId id="350" r:id="rId66"/>
    <p:sldId id="288" r:id="rId6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87" autoAdjust="0"/>
    <p:restoredTop sz="94660"/>
  </p:normalViewPr>
  <p:slideViewPr>
    <p:cSldViewPr>
      <p:cViewPr>
        <p:scale>
          <a:sx n="76" d="100"/>
          <a:sy n="76" d="100"/>
        </p:scale>
        <p:origin x="-120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presProps" Target="presProps.xml"/><Relationship Id="rId7" Type="http://schemas.openxmlformats.org/officeDocument/2006/relationships/slide" Target="slides/slide6.xml"/><Relationship Id="rId71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1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3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0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4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4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3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4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7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8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59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0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6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2E9321-800A-40FF-8407-5EF1D1155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1DC9B-B645-43FE-B14A-592A58A7F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" Target="slide13.xml"/><Relationship Id="rId7" Type="http://schemas.openxmlformats.org/officeDocument/2006/relationships/image" Target="../media/image2.png"/><Relationship Id="rId12" Type="http://schemas.openxmlformats.org/officeDocument/2006/relationships/slide" Target="slide54.xml"/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Relationship Id="rId6" Type="http://schemas.openxmlformats.org/officeDocument/2006/relationships/slide" Target="slide66.xml"/><Relationship Id="rId11" Type="http://schemas.openxmlformats.org/officeDocument/2006/relationships/image" Target="../media/image6.png"/><Relationship Id="rId5" Type="http://schemas.openxmlformats.org/officeDocument/2006/relationships/slide" Target="slide46.xml"/><Relationship Id="rId10" Type="http://schemas.openxmlformats.org/officeDocument/2006/relationships/image" Target="../media/image5.png"/><Relationship Id="rId4" Type="http://schemas.openxmlformats.org/officeDocument/2006/relationships/slide" Target="slide24.xml"/><Relationship Id="rId9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.doc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oleObject" Target="../embeddings/oleObject2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.doc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oleObject" Target="../embeddings/oleObject3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.doc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oleObject" Target="../embeddings/oleObject4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.doc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5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.doc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6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6.doc"/><Relationship Id="rId9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7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14.png"/><Relationship Id="rId4" Type="http://schemas.openxmlformats.org/officeDocument/2006/relationships/oleObject" Target="../embeddings/Dokument_aplikace_Microsoft_Word_97_20037.doc"/><Relationship Id="rId9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8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15.png"/><Relationship Id="rId4" Type="http://schemas.openxmlformats.org/officeDocument/2006/relationships/oleObject" Target="../embeddings/Dokument_aplikace_Microsoft_Word_97_20038.doc"/><Relationship Id="rId9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oleObject" Target="../embeddings/oleObject9.bin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16.png"/><Relationship Id="rId4" Type="http://schemas.openxmlformats.org/officeDocument/2006/relationships/oleObject" Target="../embeddings/Dokument_aplikace_Microsoft_Word_97_20039.doc"/><Relationship Id="rId9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0.doc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oleObject" Target="../embeddings/oleObject11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1.doc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oleObject" Target="../embeddings/oleObject12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2.doc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3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3.doc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4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4.doc"/><Relationship Id="rId9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5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5.doc"/><Relationship Id="rId9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6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16.doc"/><Relationship Id="rId9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7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24.png"/><Relationship Id="rId4" Type="http://schemas.openxmlformats.org/officeDocument/2006/relationships/oleObject" Target="../embeddings/Dokument_aplikace_Microsoft_Word_97_200317.doc"/><Relationship Id="rId9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8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25.png"/><Relationship Id="rId4" Type="http://schemas.openxmlformats.org/officeDocument/2006/relationships/oleObject" Target="../embeddings/Dokument_aplikace_Microsoft_Word_97_200318.doc"/><Relationship Id="rId9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19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26.png"/><Relationship Id="rId4" Type="http://schemas.openxmlformats.org/officeDocument/2006/relationships/oleObject" Target="../embeddings/Dokument_aplikace_Microsoft_Word_97_200319.doc"/><Relationship Id="rId9" Type="http://schemas.openxmlformats.org/officeDocument/2006/relationships/image" Target="../media/image23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oleObject" Target="../embeddings/oleObject20.bin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26.png"/><Relationship Id="rId4" Type="http://schemas.openxmlformats.org/officeDocument/2006/relationships/oleObject" Target="../embeddings/Dokument_aplikace_Microsoft_Word_97_200320.doc"/><Relationship Id="rId9" Type="http://schemas.openxmlformats.org/officeDocument/2006/relationships/image" Target="../media/image2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1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1.doc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2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2.doc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3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3.doc"/><Relationship Id="rId9" Type="http://schemas.openxmlformats.org/officeDocument/2006/relationships/image" Target="../media/image29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4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4.doc"/><Relationship Id="rId9" Type="http://schemas.openxmlformats.org/officeDocument/2006/relationships/image" Target="../media/image30.pn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5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5.doc"/><Relationship Id="rId9" Type="http://schemas.openxmlformats.org/officeDocument/2006/relationships/image" Target="../media/image31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6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6.doc"/><Relationship Id="rId9" Type="http://schemas.openxmlformats.org/officeDocument/2006/relationships/image" Target="../media/image31.png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oleObject" Target="../embeddings/oleObject27.bin"/><Relationship Id="rId7" Type="http://schemas.openxmlformats.org/officeDocument/2006/relationships/image" Target="../media/image2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32.png"/><Relationship Id="rId4" Type="http://schemas.openxmlformats.org/officeDocument/2006/relationships/oleObject" Target="../embeddings/Dokument_aplikace_Microsoft_Word_97_200327.doc"/><Relationship Id="rId9" Type="http://schemas.openxmlformats.org/officeDocument/2006/relationships/image" Target="../media/image3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8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8.doc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slide" Target="slide37.xml"/><Relationship Id="rId3" Type="http://schemas.openxmlformats.org/officeDocument/2006/relationships/oleObject" Target="../embeddings/oleObject29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29.doc"/><Relationship Id="rId9" Type="http://schemas.openxmlformats.org/officeDocument/2006/relationships/slide" Target="slide4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0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0.doc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oleObject" Target="../embeddings/oleObject31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1.doc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oleObject" Target="../embeddings/oleObject32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2.doc"/><Relationship Id="rId9" Type="http://schemas.openxmlformats.org/officeDocument/2006/relationships/image" Target="../media/image35.png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oleObject" Target="../embeddings/oleObject33.bin"/><Relationship Id="rId7" Type="http://schemas.openxmlformats.org/officeDocument/2006/relationships/image" Target="../media/image33.png"/><Relationship Id="rId12" Type="http://schemas.openxmlformats.org/officeDocument/2006/relationships/image" Target="../media/image3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3.vml"/><Relationship Id="rId6" Type="http://schemas.openxmlformats.org/officeDocument/2006/relationships/slide" Target="slide3.xml"/><Relationship Id="rId11" Type="http://schemas.openxmlformats.org/officeDocument/2006/relationships/image" Target="../media/image37.png"/><Relationship Id="rId5" Type="http://schemas.openxmlformats.org/officeDocument/2006/relationships/image" Target="../media/image2.emf"/><Relationship Id="rId10" Type="http://schemas.openxmlformats.org/officeDocument/2006/relationships/image" Target="../media/image36.png"/><Relationship Id="rId4" Type="http://schemas.openxmlformats.org/officeDocument/2006/relationships/oleObject" Target="../embeddings/Dokument_aplikace_Microsoft_Word_97_200333.doc"/><Relationship Id="rId9" Type="http://schemas.openxmlformats.org/officeDocument/2006/relationships/image" Target="../media/image35.pn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4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4.doc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oleObject" Target="../embeddings/oleObject35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5.doc"/><Relationship Id="rId9" Type="http://schemas.openxmlformats.org/officeDocument/2006/relationships/image" Target="../media/image40.png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oleObject" Target="../embeddings/oleObject36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6.doc"/><Relationship Id="rId9" Type="http://schemas.openxmlformats.org/officeDocument/2006/relationships/image" Target="../media/image40.png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png"/><Relationship Id="rId3" Type="http://schemas.openxmlformats.org/officeDocument/2006/relationships/oleObject" Target="../embeddings/oleObject37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7.vml"/><Relationship Id="rId6" Type="http://schemas.openxmlformats.org/officeDocument/2006/relationships/slide" Target="slide3.xml"/><Relationship Id="rId11" Type="http://schemas.openxmlformats.org/officeDocument/2006/relationships/image" Target="../media/image42.png"/><Relationship Id="rId5" Type="http://schemas.openxmlformats.org/officeDocument/2006/relationships/image" Target="../media/image2.emf"/><Relationship Id="rId10" Type="http://schemas.openxmlformats.org/officeDocument/2006/relationships/image" Target="../media/image41.png"/><Relationship Id="rId4" Type="http://schemas.openxmlformats.org/officeDocument/2006/relationships/oleObject" Target="../embeddings/Dokument_aplikace_Microsoft_Word_97_200337.doc"/><Relationship Id="rId9" Type="http://schemas.openxmlformats.org/officeDocument/2006/relationships/image" Target="../media/image40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8.bin"/><Relationship Id="rId7" Type="http://schemas.openxmlformats.org/officeDocument/2006/relationships/image" Target="../media/image3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8.doc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9.bin"/><Relationship Id="rId7" Type="http://schemas.openxmlformats.org/officeDocument/2006/relationships/image" Target="../media/image4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39.doc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0.bin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0.vml"/><Relationship Id="rId6" Type="http://schemas.openxmlformats.org/officeDocument/2006/relationships/slide" Target="slide3.xml"/><Relationship Id="rId5" Type="http://schemas.openxmlformats.org/officeDocument/2006/relationships/image" Target="../media/image3.emf"/><Relationship Id="rId4" Type="http://schemas.openxmlformats.org/officeDocument/2006/relationships/oleObject" Target="../embeddings/Dokument_aplikace_Microsoft_Word_97_200340.doc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1.bin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1.doc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oleObject" Target="../embeddings/oleObject42.bin"/><Relationship Id="rId7" Type="http://schemas.openxmlformats.org/officeDocument/2006/relationships/image" Target="../media/image4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2.doc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3.bin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3.doc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oleObject" Target="../embeddings/oleObject44.bin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4.doc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oleObject" Target="../embeddings/oleObject45.bin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5.doc"/><Relationship Id="rId9" Type="http://schemas.openxmlformats.org/officeDocument/2006/relationships/image" Target="../media/image49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png"/><Relationship Id="rId3" Type="http://schemas.openxmlformats.org/officeDocument/2006/relationships/oleObject" Target="../embeddings/oleObject46.bin"/><Relationship Id="rId7" Type="http://schemas.openxmlformats.org/officeDocument/2006/relationships/image" Target="../media/image4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50.png"/><Relationship Id="rId4" Type="http://schemas.openxmlformats.org/officeDocument/2006/relationships/oleObject" Target="../embeddings/Dokument_aplikace_Microsoft_Word_97_200346.doc"/><Relationship Id="rId9" Type="http://schemas.openxmlformats.org/officeDocument/2006/relationships/image" Target="../media/image4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7.bin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7.doc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8.bin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8.doc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oleObject" Target="../embeddings/oleObject49.bin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49.doc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oleObject" Target="../embeddings/oleObject50.bin"/><Relationship Id="rId7" Type="http://schemas.openxmlformats.org/officeDocument/2006/relationships/image" Target="../media/image5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0.doc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1.bin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1.doc"/></Relationships>
</file>

<file path=ppt/slides/_rels/slide5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oleObject" Target="../embeddings/oleObject52.bin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2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2.doc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oleObject" Target="../embeddings/oleObject53.bin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3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3.doc"/><Relationship Id="rId9" Type="http://schemas.openxmlformats.org/officeDocument/2006/relationships/image" Target="../media/image55.png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oleObject" Target="../embeddings/oleObject54.bin"/><Relationship Id="rId7" Type="http://schemas.openxmlformats.org/officeDocument/2006/relationships/image" Target="../media/image53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4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56.png"/><Relationship Id="rId4" Type="http://schemas.openxmlformats.org/officeDocument/2006/relationships/oleObject" Target="../embeddings/Dokument_aplikace_Microsoft_Word_97_200354.doc"/><Relationship Id="rId9" Type="http://schemas.openxmlformats.org/officeDocument/2006/relationships/image" Target="../media/image55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5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5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5.doc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6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6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6.doc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57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7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7.doc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58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8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8.doc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59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9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59.doc"/><Relationship Id="rId9" Type="http://schemas.openxmlformats.org/officeDocument/2006/relationships/image" Target="../media/image59.png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60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0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4" Type="http://schemas.openxmlformats.org/officeDocument/2006/relationships/oleObject" Target="../embeddings/Dokument_aplikace_Microsoft_Word_97_200360.doc"/><Relationship Id="rId9" Type="http://schemas.openxmlformats.org/officeDocument/2006/relationships/image" Target="../media/image59.png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61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1.vml"/><Relationship Id="rId6" Type="http://schemas.openxmlformats.org/officeDocument/2006/relationships/slide" Target="slide3.xml"/><Relationship Id="rId5" Type="http://schemas.openxmlformats.org/officeDocument/2006/relationships/image" Target="../media/image2.emf"/><Relationship Id="rId10" Type="http://schemas.openxmlformats.org/officeDocument/2006/relationships/image" Target="../media/image60.png"/><Relationship Id="rId4" Type="http://schemas.openxmlformats.org/officeDocument/2006/relationships/oleObject" Target="../embeddings/Dokument_aplikace_Microsoft_Word_97_200361.doc"/><Relationship Id="rId9" Type="http://schemas.openxmlformats.org/officeDocument/2006/relationships/image" Target="../media/image59.png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oleObject" Target="../embeddings/oleObject62.bin"/><Relationship Id="rId7" Type="http://schemas.openxmlformats.org/officeDocument/2006/relationships/image" Target="../media/image57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2.vml"/><Relationship Id="rId6" Type="http://schemas.openxmlformats.org/officeDocument/2006/relationships/slide" Target="slide3.xml"/><Relationship Id="rId11" Type="http://schemas.openxmlformats.org/officeDocument/2006/relationships/image" Target="../media/image61.png"/><Relationship Id="rId5" Type="http://schemas.openxmlformats.org/officeDocument/2006/relationships/image" Target="../media/image2.emf"/><Relationship Id="rId10" Type="http://schemas.openxmlformats.org/officeDocument/2006/relationships/image" Target="../media/image60.png"/><Relationship Id="rId4" Type="http://schemas.openxmlformats.org/officeDocument/2006/relationships/oleObject" Target="../embeddings/Dokument_aplikace_Microsoft_Word_97_200362.doc"/><Relationship Id="rId9" Type="http://schemas.openxmlformats.org/officeDocument/2006/relationships/image" Target="../media/image59.pn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2132856"/>
            <a:ext cx="849694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ŠKOLA:			Městská střední odborná škola, Klobouky u Brna,    </a:t>
            </a:r>
          </a:p>
          <a:p>
            <a:r>
              <a:rPr lang="cs-CZ" dirty="0" smtClean="0"/>
              <a:t>			nám. Míru 6, příspěvková organizace</a:t>
            </a:r>
          </a:p>
          <a:p>
            <a:r>
              <a:rPr lang="cs-CZ" dirty="0" smtClean="0"/>
              <a:t>ČÍSLO PROJEKTU:		CZ.1.07/1.5.00/34.1020</a:t>
            </a:r>
          </a:p>
          <a:p>
            <a:r>
              <a:rPr lang="cs-CZ" dirty="0" smtClean="0"/>
              <a:t>NÁZEV PROJEKTU:		Peníze do škol</a:t>
            </a:r>
          </a:p>
          <a:p>
            <a:r>
              <a:rPr lang="cs-CZ" dirty="0" smtClean="0"/>
              <a:t>ČÍSLO ŠABLONY:		III/2 Inovace a zkvalitnění výuky prostřednictvím ICT</a:t>
            </a:r>
          </a:p>
          <a:p>
            <a:r>
              <a:rPr lang="cs-CZ" dirty="0" smtClean="0"/>
              <a:t>AUTOR:			Mgr. Vítězslav Kurz	</a:t>
            </a:r>
          </a:p>
          <a:p>
            <a:r>
              <a:rPr lang="cs-CZ" dirty="0" smtClean="0"/>
              <a:t>TEMATICKÁ OBLAST: 	</a:t>
            </a:r>
            <a:r>
              <a:rPr lang="cs-CZ" b="1" dirty="0" smtClean="0"/>
              <a:t>Vzdálenost bodů</a:t>
            </a:r>
          </a:p>
          <a:p>
            <a:r>
              <a:rPr lang="cs-CZ" dirty="0" smtClean="0"/>
              <a:t>POŘADOVÉ ČÍSLO </a:t>
            </a:r>
            <a:r>
              <a:rPr lang="cs-CZ" dirty="0" err="1" smtClean="0"/>
              <a:t>DUMu</a:t>
            </a:r>
            <a:r>
              <a:rPr lang="cs-CZ" dirty="0" smtClean="0"/>
              <a:t>:	02</a:t>
            </a:r>
          </a:p>
          <a:p>
            <a:r>
              <a:rPr lang="cs-CZ" dirty="0" smtClean="0"/>
              <a:t>KÓD </a:t>
            </a:r>
            <a:r>
              <a:rPr lang="cs-CZ" dirty="0" err="1" smtClean="0"/>
              <a:t>DUMu</a:t>
            </a:r>
            <a:r>
              <a:rPr lang="cs-CZ" dirty="0" smtClean="0"/>
              <a:t>:	</a:t>
            </a:r>
            <a:r>
              <a:rPr lang="cs-CZ" smtClean="0"/>
              <a:t>	</a:t>
            </a:r>
            <a:r>
              <a:rPr lang="cs-CZ" smtClean="0"/>
              <a:t>VY_32_INOVACE_2_2_02_KUR</a:t>
            </a:r>
            <a:endParaRPr lang="cs-CZ" dirty="0" smtClean="0"/>
          </a:p>
          <a:p>
            <a:r>
              <a:rPr lang="cs-CZ" dirty="0" smtClean="0"/>
              <a:t>DATUM TVORBY:		23.6. 2013</a:t>
            </a:r>
          </a:p>
          <a:p>
            <a:r>
              <a:rPr lang="cs-CZ" dirty="0" smtClean="0"/>
              <a:t>ANOTACE (ROČNÍK):	Prezentace je určena pro použití v předmětu Seminář 				z matematiky, který je vyučován ve 3. a 4. ročníku.  Je 				vytvořena k použití ve vyučovací hodině, je možno ji však 				použít i k samostudiu při přípravě k maturitě.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692696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Doporučené vzorce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sz="2400" u="sng" dirty="0" smtClean="0"/>
                  <a:t>V rovině: </a:t>
                </a:r>
                <a:r>
                  <a:rPr lang="cs-CZ" sz="2400" dirty="0" smtClean="0"/>
                  <a:t>Jsou-li dány body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</a:rPr>
                      <m:t>𝐴</m:t>
                    </m:r>
                    <m:r>
                      <a:rPr lang="cs-CZ" sz="24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0" i="1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/>
                  <a:t>, </a:t>
                </a:r>
                <a14:m>
                  <m:oMath xmlns:m="http://schemas.openxmlformats.org/officeDocument/2006/math">
                    <m:r>
                      <a:rPr lang="cs-CZ" sz="2400" b="0" i="1" dirty="0" smtClean="0">
                        <a:latin typeface="Cambria Math"/>
                      </a:rPr>
                      <m:t>𝐵</m:t>
                    </m:r>
                    <m:r>
                      <a:rPr lang="cs-CZ" sz="2400" b="0" i="1" dirty="0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b="0" i="1" dirty="0" smtClean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b="0" i="1" dirty="0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b="0" i="1" dirty="0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dirty="0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dirty="0" smtClean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 smtClean="0"/>
                  <a:t>,pak velikost úsečky AB je dána vzorcem: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4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4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400" dirty="0" smtClean="0"/>
              </a:p>
              <a:p>
                <a:pPr marL="0" indent="0">
                  <a:buNone/>
                </a:pPr>
                <a:endParaRPr lang="cs-CZ" sz="2400" dirty="0"/>
              </a:p>
              <a:p>
                <a:pPr marL="0" indent="0">
                  <a:buNone/>
                </a:pPr>
                <a:r>
                  <a:rPr lang="cs-CZ" sz="2400" u="sng" dirty="0"/>
                  <a:t>V </a:t>
                </a:r>
                <a:r>
                  <a:rPr lang="cs-CZ" sz="2400" u="sng" dirty="0" smtClean="0"/>
                  <a:t>prostoru: </a:t>
                </a:r>
                <a:r>
                  <a:rPr lang="cs-CZ" sz="2400" dirty="0"/>
                  <a:t>Jsou-li dány body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</a:rPr>
                      <m:t>𝐴</m:t>
                    </m:r>
                    <m:r>
                      <a:rPr lang="cs-CZ" sz="24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i="1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i="1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>
                                <a:latin typeface="Cambria Math"/>
                              </a:rPr>
                              <m:t>𝑎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/>
                  <a:t>, </a:t>
                </a:r>
                <a:endParaRPr lang="cs-CZ" sz="2400" dirty="0" smtClean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cs-CZ" sz="2400" i="1" dirty="0">
                        <a:latin typeface="Cambria Math"/>
                      </a:rPr>
                      <m:t>𝐵</m:t>
                    </m:r>
                    <m:r>
                      <a:rPr lang="cs-CZ" sz="2400" i="1" dirty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400" i="1" dirty="0">
                            <a:latin typeface="Cambria Math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i="1" dirty="0">
                                <a:latin typeface="Cambria Math"/>
                              </a:rPr>
                              <m:t>1</m:t>
                            </m:r>
                          </m:sub>
                        </m:sSub>
                        <m:r>
                          <a:rPr lang="cs-CZ" sz="2400" i="1" dirty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 dirty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i="1" dirty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i="1" dirty="0">
                                <a:latin typeface="Cambria Math"/>
                              </a:rPr>
                              <m:t>2</m:t>
                            </m:r>
                          </m:sub>
                        </m:sSub>
                        <m:r>
                          <a:rPr lang="cs-CZ" sz="2400" b="0" i="1" dirty="0" smtClean="0">
                            <a:latin typeface="Cambria Math"/>
                          </a:rPr>
                          <m:t>;</m:t>
                        </m:r>
                        <m:sSub>
                          <m:sSubPr>
                            <m:ctrlPr>
                              <a:rPr lang="cs-CZ" sz="2400" i="1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0" i="1" smtClean="0">
                                <a:latin typeface="Cambria Math"/>
                              </a:rPr>
                              <m:t>𝑏</m:t>
                            </m:r>
                          </m:e>
                          <m:sub>
                            <m:r>
                              <a:rPr lang="cs-CZ" sz="2400" b="0" i="1" smtClean="0">
                                <a:latin typeface="Cambria Math"/>
                              </a:rPr>
                              <m:t>3</m:t>
                            </m:r>
                          </m:sub>
                        </m:sSub>
                      </m:e>
                    </m:d>
                  </m:oMath>
                </a14:m>
                <a:r>
                  <a:rPr lang="cs-CZ" sz="2400" dirty="0"/>
                  <a:t>,</a:t>
                </a:r>
                <a:r>
                  <a:rPr lang="cs-CZ" sz="2400" dirty="0" smtClean="0"/>
                  <a:t>pak velikost úsečky AB je dána vzorcem: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4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4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4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4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4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4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4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4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4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4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400" b="0" i="1" smtClean="0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4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4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400" dirty="0"/>
              </a:p>
              <a:p>
                <a:pPr marL="0" indent="0">
                  <a:buNone/>
                </a:pPr>
                <a:endParaRPr lang="cs-CZ" sz="24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4525963"/>
              </a:xfrm>
              <a:blipFill rotWithShape="1">
                <a:blip r:embed="rId2"/>
                <a:stretch>
                  <a:fillRect l="-1185" t="-1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625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6" name="Rectangle 22"/>
          <p:cNvSpPr>
            <a:spLocks noChangeArrowheads="1"/>
          </p:cNvSpPr>
          <p:nvPr/>
        </p:nvSpPr>
        <p:spPr bwMode="auto">
          <a:xfrm>
            <a:off x="457200" y="3286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48" name="Rectangle 2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 dirty="0"/>
          </a:p>
        </p:txBody>
      </p:sp>
      <p:sp>
        <p:nvSpPr>
          <p:cNvPr id="1049" name="Rectangle 25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51" name="Rectangle 27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52" name="Rectangle 28"/>
          <p:cNvSpPr>
            <a:spLocks noChangeArrowheads="1"/>
          </p:cNvSpPr>
          <p:nvPr/>
        </p:nvSpPr>
        <p:spPr bwMode="auto">
          <a:xfrm>
            <a:off x="457200" y="1038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Šipka doprava 45">
            <a:hlinkClick r:id="rId2" action="ppaction://hlinksldjump"/>
          </p:cNvPr>
          <p:cNvSpPr/>
          <p:nvPr/>
        </p:nvSpPr>
        <p:spPr>
          <a:xfrm>
            <a:off x="8460432" y="119675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47" name="Šipka doprava 46">
            <a:hlinkClick r:id="rId3" action="ppaction://hlinksldjump"/>
          </p:cNvPr>
          <p:cNvSpPr/>
          <p:nvPr/>
        </p:nvSpPr>
        <p:spPr>
          <a:xfrm>
            <a:off x="8460432" y="256490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Šipka doprava 47">
            <a:hlinkClick r:id="rId4" action="ppaction://hlinksldjump"/>
          </p:cNvPr>
          <p:cNvSpPr/>
          <p:nvPr/>
        </p:nvSpPr>
        <p:spPr>
          <a:xfrm>
            <a:off x="8460432" y="3460048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Šipka doprava 48">
            <a:hlinkClick r:id="rId5" action="ppaction://hlinksldjump"/>
          </p:cNvPr>
          <p:cNvSpPr/>
          <p:nvPr/>
        </p:nvSpPr>
        <p:spPr>
          <a:xfrm>
            <a:off x="8479829" y="4395011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Šipka doprava 50">
            <a:hlinkClick r:id="rId6" action="ppaction://hlinksldjump"/>
          </p:cNvPr>
          <p:cNvSpPr/>
          <p:nvPr/>
        </p:nvSpPr>
        <p:spPr>
          <a:xfrm rot="5400000">
            <a:off x="143508" y="6057292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2127420" y="457199"/>
            <a:ext cx="4889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tx2"/>
                </a:solidFill>
              </a:rPr>
              <a:t>Vzdálenost bodů v rovině a v prostoru</a:t>
            </a:r>
            <a:endParaRPr lang="cs-CZ" sz="2400" dirty="0">
              <a:solidFill>
                <a:schemeClr val="tx2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1038225"/>
                <a:ext cx="6532622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Př.1: Vypočítejte velikost úsečky AB, je-li dáno:</a:t>
                </a:r>
              </a:p>
              <a:p>
                <a:r>
                  <a:rPr lang="cs-CZ" sz="2000" dirty="0" smtClean="0"/>
                  <a:t>a)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r>
                  <a:rPr lang="cs-CZ" sz="2000" dirty="0" smtClean="0"/>
                  <a:t>, b) C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3;−4;0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𝐷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1;−2;−1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1038225"/>
                <a:ext cx="6532622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933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021837" y="2204865"/>
                <a:ext cx="7344816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Př.2: Vypočítejte, který z bodů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𝐶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 smtClean="0"/>
                  <a:t> má největší vzdálenost od bodu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𝑀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1837" y="2204865"/>
                <a:ext cx="7344816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914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043608" y="3286125"/>
                <a:ext cx="6439263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Př.3: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určete bod X tak, aby jeho vzdálenost od bodu</a:t>
                </a:r>
              </a:p>
              <a:p>
                <a:r>
                  <a:rPr lang="cs-CZ" sz="2000" dirty="0" smtClean="0"/>
                  <a:t>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𝑀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byla 10.</a:t>
                </a:r>
                <a:endParaRPr lang="cs-CZ" sz="20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3286125"/>
                <a:ext cx="6439263" cy="707886"/>
              </a:xfrm>
              <a:prstGeom prst="rect">
                <a:avLst/>
              </a:prstGeom>
              <a:blipFill rotWithShape="1">
                <a:blip r:embed="rId9"/>
                <a:stretch>
                  <a:fillRect l="-946" t="-4310" r="-95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074923" y="4221088"/>
                <a:ext cx="6295247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Př.4: Zjistěte, jestli je trojúhelník ABC pravoúhlý je-li: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𝐴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 </m:t>
                      </m:r>
                      <m:r>
                        <a:rPr lang="cs-CZ" sz="2000" b="0" i="1" smtClean="0">
                          <a:latin typeface="Cambria Math"/>
                        </a:rPr>
                        <m:t>𝐵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3;1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,</m:t>
                      </m:r>
                      <m:r>
                        <a:rPr lang="cs-CZ" sz="2000" b="0" i="1" smtClean="0">
                          <a:latin typeface="Cambria Math"/>
                        </a:rPr>
                        <m:t>𝐶</m:t>
                      </m:r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−1;4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4923" y="4221088"/>
                <a:ext cx="6295247" cy="707886"/>
              </a:xfrm>
              <a:prstGeom prst="rect">
                <a:avLst/>
              </a:prstGeom>
              <a:blipFill rotWithShape="1">
                <a:blip r:embed="rId10"/>
                <a:stretch>
                  <a:fillRect l="-968" t="-42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74923" y="5196703"/>
                <a:ext cx="650440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Př.5: Na ose </a:t>
                </a:r>
                <a:r>
                  <a:rPr lang="cs-CZ" sz="2000" i="1" dirty="0" smtClean="0"/>
                  <a:t>y</a:t>
                </a:r>
                <a:r>
                  <a:rPr lang="cs-CZ" sz="2000" dirty="0" smtClean="0"/>
                  <a:t> najděte bod X tak, aby vzdálenost od bodu</a:t>
                </a:r>
              </a:p>
              <a:p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𝐴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0;−5;8</m:t>
                        </m:r>
                      </m:e>
                    </m:d>
                  </m:oMath>
                </a14:m>
                <a:r>
                  <a:rPr lang="cs-CZ" sz="2000" dirty="0" smtClean="0"/>
                  <a:t> byla dvakrát větší než od bodu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𝐵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3;−3;0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4923" y="5196703"/>
                <a:ext cx="6504409" cy="707886"/>
              </a:xfrm>
              <a:prstGeom prst="rect">
                <a:avLst/>
              </a:prstGeom>
              <a:blipFill rotWithShape="1">
                <a:blip r:embed="rId11"/>
                <a:stretch>
                  <a:fillRect l="-937" t="-4274" b="-136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Šipka doprava 19">
            <a:hlinkClick r:id="rId12" action="ppaction://hlinksldjump"/>
          </p:cNvPr>
          <p:cNvSpPr/>
          <p:nvPr/>
        </p:nvSpPr>
        <p:spPr>
          <a:xfrm>
            <a:off x="8460432" y="5370626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52192566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42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8106269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1" y="1468276"/>
                <a:ext cx="4464496" cy="4650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1" y="1468276"/>
                <a:ext cx="4464496" cy="465064"/>
              </a:xfrm>
              <a:prstGeom prst="rect">
                <a:avLst/>
              </a:prstGeom>
              <a:blipFill rotWithShape="1">
                <a:blip r:embed="rId8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84790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0351815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844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4650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465064"/>
              </a:xfrm>
              <a:prstGeom prst="rect">
                <a:avLst/>
              </a:prstGeom>
              <a:blipFill rotWithShape="1">
                <a:blip r:embed="rId8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71810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44928882"/>
              </p:ext>
            </p:extLst>
          </p:nvPr>
        </p:nvGraphicFramePr>
        <p:xfrm>
          <a:off x="0" y="188640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88640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796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97286993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9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0225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09423411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151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b) Nyní určíme vzdálenost bodů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C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3;−4;0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𝐷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blipFill rotWithShape="1">
                <a:blip r:embed="rId9"/>
                <a:stretch>
                  <a:fillRect l="-979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7405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9398234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254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b) Nyní určíme vzdálenost bodů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C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3;−4;0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𝐷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blipFill rotWithShape="1">
                <a:blip r:embed="rId9"/>
                <a:stretch>
                  <a:fillRect l="-979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71776" y="3437494"/>
                <a:ext cx="5194371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776" y="3437494"/>
                <a:ext cx="5194371" cy="465064"/>
              </a:xfrm>
              <a:prstGeom prst="rect">
                <a:avLst/>
              </a:prstGeom>
              <a:blipFill rotWithShape="1">
                <a:blip r:embed="rId10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351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0562725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356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b) Nyní určíme vzdálenost bodů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C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3;−4;0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𝐷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blipFill rotWithShape="1">
                <a:blip r:embed="rId9"/>
                <a:stretch>
                  <a:fillRect l="-979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71776" y="3437494"/>
                <a:ext cx="5342809" cy="14533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1−3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−2−(−4)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−1−0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i="1">
                        <a:latin typeface="Cambria Math"/>
                      </a:rPr>
                      <m:t>=</m:t>
                    </m:r>
                  </m:oMath>
                </a14:m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776" y="3437494"/>
                <a:ext cx="5342809" cy="1453347"/>
              </a:xfrm>
              <a:prstGeom prst="rect">
                <a:avLst/>
              </a:prstGeom>
              <a:blipFill rotWithShape="1">
                <a:blip r:embed="rId10"/>
                <a:stretch>
                  <a:fillRect l="-11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383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03477627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1: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a) Nejprve určíme vzdálenost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1;7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764704"/>
                <a:ext cx="6312562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0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(−2)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7−3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06570" y="1468276"/>
                <a:ext cx="7209845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931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b) Nyní určíme vzdálenost bodů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C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3;−4;0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latin typeface="Cambria Math"/>
                      </a:rPr>
                      <m:t>𝐷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1;−2;−1</m:t>
                        </m:r>
                      </m:e>
                    </m: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013" y="2782619"/>
                <a:ext cx="6856429" cy="400110"/>
              </a:xfrm>
              <a:prstGeom prst="rect">
                <a:avLst/>
              </a:prstGeom>
              <a:blipFill rotWithShape="1">
                <a:blip r:embed="rId9"/>
                <a:stretch>
                  <a:fillRect l="-979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971776" y="3437494"/>
                <a:ext cx="5356403" cy="24416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𝐶𝐷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3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1−3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−2−(−4)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−1−0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i="1">
                        <a:latin typeface="Cambria Math"/>
                      </a:rPr>
                      <m:t>=</m:t>
                    </m:r>
                  </m:oMath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−2</m:t>
                            </m:r>
                            <m:r>
                              <a:rPr lang="cs-CZ" sz="2000" i="1" smtClean="0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i="1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i="1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i="1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−1</m:t>
                            </m:r>
                            <m:r>
                              <a:rPr lang="cs-CZ" sz="2000" i="1">
                                <a:latin typeface="Cambria Math"/>
                              </a:rPr>
                              <m:t>)</m:t>
                            </m:r>
                          </m:e>
                          <m:sup>
                            <m:r>
                              <a:rPr lang="cs-CZ" sz="2000" i="1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i="1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4+4+1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smtClean="0">
                            <a:latin typeface="Cambria Math"/>
                          </a:rPr>
                          <m:t>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</m:oMath>
                </a14:m>
                <a:endParaRPr lang="cs-CZ" sz="2000" dirty="0"/>
              </a:p>
              <a:p>
                <a:endParaRPr lang="cs-CZ" sz="2000" dirty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776" y="3437494"/>
                <a:ext cx="5356403" cy="2441630"/>
              </a:xfrm>
              <a:prstGeom prst="rect">
                <a:avLst/>
              </a:prstGeom>
              <a:blipFill rotWithShape="1">
                <a:blip r:embed="rId10"/>
                <a:stretch>
                  <a:fillRect l="-11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706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80639977"/>
              </p:ext>
            </p:extLst>
          </p:nvPr>
        </p:nvGraphicFramePr>
        <p:xfrm>
          <a:off x="0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663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46140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7310477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766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3726854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3726854" cy="427746"/>
              </a:xfrm>
              <a:prstGeom prst="rect">
                <a:avLst/>
              </a:prstGeom>
              <a:blipFill rotWithShape="1">
                <a:blip r:embed="rId8"/>
                <a:stretch>
                  <a:fillRect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2825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435093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868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145593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145593" cy="427746"/>
              </a:xfrm>
              <a:prstGeom prst="rect">
                <a:avLst/>
              </a:prstGeom>
              <a:blipFill rotWithShape="1">
                <a:blip r:embed="rId8"/>
                <a:stretch>
                  <a:fillRect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1121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73558815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970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5182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9272788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3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3816621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3816621" cy="427746"/>
              </a:xfrm>
              <a:prstGeom prst="rect">
                <a:avLst/>
              </a:prstGeom>
              <a:blipFill rotWithShape="1">
                <a:blip r:embed="rId9"/>
                <a:stretch>
                  <a:fillRect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586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40902332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5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496458" cy="42774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496458" cy="427746"/>
              </a:xfrm>
              <a:prstGeom prst="rect">
                <a:avLst/>
              </a:prstGeom>
              <a:blipFill rotWithShape="1">
                <a:blip r:embed="rId9"/>
                <a:stretch>
                  <a:fillRect b="-1142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0475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66134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278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blipFill rotWithShape="1">
                <a:blip r:embed="rId9"/>
                <a:stretch>
                  <a:fillRect l="-831" b="-8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5149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69774832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380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blipFill rotWithShape="1">
                <a:blip r:embed="rId9"/>
                <a:stretch>
                  <a:fillRect l="-831" b="-8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03132" y="4495347"/>
                <a:ext cx="3795116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i="1">
                              <a:latin typeface="Cambria Math"/>
                            </a:rPr>
                            <m:t>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132" y="4495347"/>
                <a:ext cx="3795116" cy="427746"/>
              </a:xfrm>
              <a:prstGeom prst="rect">
                <a:avLst/>
              </a:prstGeom>
              <a:blipFill rotWithShape="1">
                <a:blip r:embed="rId10"/>
                <a:stretch>
                  <a:fillRect b="-9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7038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9914792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blipFill rotWithShape="1">
                <a:blip r:embed="rId9"/>
                <a:stretch>
                  <a:fillRect l="-831" b="-8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03132" y="4495347"/>
                <a:ext cx="7009228" cy="4277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i="1">
                              <a:latin typeface="Cambria Math"/>
                            </a:rPr>
                            <m:t>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(1−(−1)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132" y="4495347"/>
                <a:ext cx="7009228" cy="427746"/>
              </a:xfrm>
              <a:prstGeom prst="rect">
                <a:avLst/>
              </a:prstGeom>
              <a:blipFill rotWithShape="1">
                <a:blip r:embed="rId10"/>
                <a:stretch>
                  <a:fillRect b="-98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27623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9722965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5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blipFill rotWithShape="1">
                <a:blip r:embed="rId9"/>
                <a:stretch>
                  <a:fillRect l="-831" b="-8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03132" y="4495347"/>
                <a:ext cx="7009228" cy="1020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i="1">
                              <a:latin typeface="Cambria Math"/>
                            </a:rPr>
                            <m:t>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(1−(−1)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4+25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29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132" y="4495347"/>
                <a:ext cx="7009228" cy="1020664"/>
              </a:xfrm>
              <a:prstGeom prst="rect">
                <a:avLst/>
              </a:prstGeom>
              <a:blipFill rotWithShape="1">
                <a:blip r:embed="rId10"/>
                <a:stretch>
                  <a:fillRect l="-783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70283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999620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687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2: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Budeme postupně počítat vzdálenosti bodů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𝐴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0;3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𝐵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−2;2</m:t>
                        </m:r>
                      </m:e>
                    </m:d>
                    <m:r>
                      <a:rPr lang="cs-CZ" sz="2000" i="1">
                        <a:latin typeface="Cambria Math"/>
                      </a:rPr>
                      <m:t>,</m:t>
                    </m:r>
                    <m:r>
                      <a:rPr lang="cs-CZ" sz="2000" i="1">
                        <a:latin typeface="Cambria Math"/>
                      </a:rPr>
                      <m:t>𝐶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−1;3</m:t>
                        </m:r>
                      </m:e>
                    </m:d>
                  </m:oMath>
                </a14:m>
                <a:r>
                  <a:rPr lang="cs-CZ" sz="2000" dirty="0"/>
                  <a:t> </a:t>
                </a:r>
                <a:endParaRPr lang="cs-CZ" sz="2000" dirty="0" smtClean="0"/>
              </a:p>
              <a:p>
                <a:r>
                  <a:rPr lang="cs-CZ" sz="2000" dirty="0" smtClean="0"/>
                  <a:t>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1;−2</m:t>
                        </m:r>
                      </m:e>
                    </m:d>
                  </m:oMath>
                </a14:m>
                <a:r>
                  <a:rPr lang="cs-CZ" sz="2000" dirty="0" smtClean="0"/>
                  <a:t>. </a:t>
                </a:r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2559" y="1052736"/>
                <a:ext cx="86296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777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𝐴𝑀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(1−0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i="1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1+25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26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563" y="2060848"/>
                <a:ext cx="6256521" cy="1020664"/>
              </a:xfrm>
              <a:prstGeom prst="rect">
                <a:avLst/>
              </a:prstGeom>
              <a:blipFill rotWithShape="1">
                <a:blip r:embed="rId8"/>
                <a:stretch>
                  <a:fillRect l="-779" b="-7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𝐵𝑀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(1−(−2)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(−2−2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9+16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b="0" i="1" smtClean="0">
                        <a:solidFill>
                          <a:srgbClr val="FF0000"/>
                        </a:solidFill>
                        <a:latin typeface="Cambria Math"/>
                      </a:rPr>
                      <m:t>=5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6141" y="3284984"/>
                <a:ext cx="6605078" cy="1020664"/>
              </a:xfrm>
              <a:prstGeom prst="rect">
                <a:avLst/>
              </a:prstGeom>
              <a:blipFill rotWithShape="1">
                <a:blip r:embed="rId9"/>
                <a:stretch>
                  <a:fillRect l="-831" b="-838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803132" y="4495347"/>
                <a:ext cx="7009228" cy="10206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i="1">
                              <a:latin typeface="Cambria Math"/>
                            </a:rPr>
                            <m:t>𝑀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i="1">
                                      <a:latin typeface="Cambria Math"/>
                                    </a:rPr>
                                    <m:t>(</m:t>
                                  </m:r>
                                  <m:r>
                                    <a:rPr lang="cs-CZ" i="1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(1−(−1)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(−2−3</m:t>
                              </m:r>
                              <m:r>
                                <a:rPr lang="cs-CZ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 smtClean="0"/>
              </a:p>
              <a:p>
                <a:r>
                  <a:rPr lang="cs-CZ" dirty="0" smtClean="0"/>
                  <a:t>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4+25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29</m:t>
                        </m:r>
                      </m:e>
                    </m:rad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03132" y="4495347"/>
                <a:ext cx="7009228" cy="1020664"/>
              </a:xfrm>
              <a:prstGeom prst="rect">
                <a:avLst/>
              </a:prstGeom>
              <a:blipFill rotWithShape="1">
                <a:blip r:embed="rId10"/>
                <a:stretch>
                  <a:fillRect l="-783" b="-7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778480" y="5941188"/>
            <a:ext cx="50686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Vidíme, že nejvíce vzdálen od </a:t>
            </a:r>
            <a:r>
              <a:rPr lang="cs-CZ" sz="2000" smtClean="0">
                <a:solidFill>
                  <a:srgbClr val="FF0000"/>
                </a:solidFill>
              </a:rPr>
              <a:t>bodu M je bod C.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628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815699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790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92638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45080682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8922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24885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5619133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994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1189" y="2204864"/>
                <a:ext cx="3736664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𝑀𝑋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189" y="2204864"/>
                <a:ext cx="3736664" cy="465064"/>
              </a:xfrm>
              <a:prstGeom prst="rect">
                <a:avLst/>
              </a:prstGeom>
              <a:blipFill rotWithShape="1">
                <a:blip r:embed="rId9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46265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43042813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097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1189" y="2204864"/>
                <a:ext cx="6826677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𝑀𝑋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</m:e>
                      </m:rad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−(−2))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0−8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189" y="2204864"/>
                <a:ext cx="6826677" cy="465064"/>
              </a:xfrm>
              <a:prstGeom prst="rect">
                <a:avLst/>
              </a:prstGeom>
              <a:blipFill rotWithShape="1">
                <a:blip r:embed="rId9"/>
                <a:stretch>
                  <a:fillRect b="-131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759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1834807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99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𝑀𝑋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</m:e>
                      </m:rad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−(−2))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0−8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+4+64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+68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blipFill rotWithShape="1">
                <a:blip r:embed="rId9"/>
                <a:stretch>
                  <a:fillRect l="-982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1282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6858676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301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𝑀𝑋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</m:e>
                      </m:rad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−(−2))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0−8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+4+64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+68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blipFill rotWithShape="1">
                <a:blip r:embed="rId9"/>
                <a:stretch>
                  <a:fillRect l="-982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60733" y="3717032"/>
            <a:ext cx="74119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Toto je vyjádření pro vzdálenost bodů MX. Po dosazení a lehké úpravě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ostáváme následující kvadratickou rovnici: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74501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8102073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404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Všechny body ležící na ose </a:t>
                </a:r>
                <a:r>
                  <a:rPr lang="cs-CZ" sz="2000" i="1" dirty="0" smtClean="0"/>
                  <a:t>x</a:t>
                </a:r>
                <a:r>
                  <a:rPr lang="cs-CZ" sz="2000" dirty="0" smtClean="0"/>
                  <a:t> mají </a:t>
                </a:r>
                <a:r>
                  <a:rPr lang="cs-CZ" sz="2000" i="1" dirty="0" smtClean="0"/>
                  <a:t>y-</a:t>
                </a:r>
                <a:r>
                  <a:rPr lang="cs-CZ" sz="2000" dirty="0" err="1" smtClean="0"/>
                  <a:t>ovou</a:t>
                </a:r>
                <a:r>
                  <a:rPr lang="cs-CZ" sz="2000" dirty="0" smtClean="0"/>
                  <a:t> souřadnici 0. Bod X musí mít</a:t>
                </a:r>
              </a:p>
              <a:p>
                <a:r>
                  <a:rPr lang="cs-CZ" sz="2000" dirty="0"/>
                  <a:t> </a:t>
                </a:r>
                <a:r>
                  <a:rPr lang="cs-CZ" sz="2000" dirty="0" smtClean="0"/>
                  <a:t>tedy souřadnice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;0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.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626785"/>
                <a:ext cx="7374070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826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Víme dále, že bod X má od bodu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𝑀</m:t>
                    </m:r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−2;8</m:t>
                        </m:r>
                      </m:e>
                    </m:d>
                  </m:oMath>
                </a14:m>
                <a:r>
                  <a:rPr lang="cs-CZ" sz="2000" dirty="0" smtClean="0"/>
                  <a:t> vzdálenost 10. Dosadíme tedy</a:t>
                </a:r>
              </a:p>
              <a:p>
                <a:r>
                  <a:rPr lang="cs-CZ" sz="2000" dirty="0" smtClean="0"/>
                  <a:t>vše do rovnice pro vzdálenost bodu M a X:</a:t>
                </a:r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274" y="1363288"/>
                <a:ext cx="8085419" cy="707886"/>
              </a:xfrm>
              <a:prstGeom prst="rect">
                <a:avLst/>
              </a:prstGeom>
              <a:blipFill rotWithShape="1">
                <a:blip r:embed="rId8"/>
                <a:stretch>
                  <a:fillRect l="-830" t="-4310" b="-1465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𝑀𝑋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𝑚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=</m:t>
                          </m:r>
                        </m:e>
                      </m:rad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−(−2))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0−8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(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+2)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+4+64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+4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+68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61189" y="2204864"/>
                <a:ext cx="6826677" cy="1145570"/>
              </a:xfrm>
              <a:prstGeom prst="rect">
                <a:avLst/>
              </a:prstGeom>
              <a:blipFill rotWithShape="1">
                <a:blip r:embed="rId9"/>
                <a:stretch>
                  <a:fillRect l="-982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60733" y="3717032"/>
            <a:ext cx="74119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Toto je vyjádření pro vzdálenost bodů MX. Po dosazení a lehké úpravě</a:t>
            </a:r>
          </a:p>
          <a:p>
            <a:r>
              <a:rPr lang="cs-CZ" sz="2000" dirty="0"/>
              <a:t>d</a:t>
            </a:r>
            <a:r>
              <a:rPr lang="cs-CZ" sz="2000" dirty="0" smtClean="0"/>
              <a:t>ostáváme následující kvadratickou rovnici: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212216" y="4653136"/>
                <a:ext cx="2507738" cy="17046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𝑥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+4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+68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=10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+68=100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2216" y="4653136"/>
                <a:ext cx="2507738" cy="170469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485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637756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506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4443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Dořešíme nyní tuto kvadratickou rovnici: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4205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9395836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609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4443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Dořešíme nyní tuto kvadratickou rovnici: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4761" y="1683912"/>
            <a:ext cx="6891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si zopakujeme základní metody řešení kvadratických rovnic.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2204864"/>
            <a:ext cx="46285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000" dirty="0" smtClean="0">
                <a:hlinkClick r:id="" action="ppaction://hlinkshowjump?jump=nextslide"/>
              </a:rPr>
              <a:t>Výpočtem diskriminantu</a:t>
            </a: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>
                <a:hlinkClick r:id="rId8" action="ppaction://hlinksldjump"/>
              </a:rPr>
              <a:t>Pomocí vztahů mezi kořenovými činiteli</a:t>
            </a: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>
                <a:hlinkClick r:id="rId9" action="ppaction://hlinksldjump"/>
              </a:rPr>
              <a:t>Metodou doplnění na čtverec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82148" y="3501008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Vyberte jednu z těchto metod kliknutím.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95923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06454560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711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444313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Dořešíme nyní tuto kvadratickou rovnici: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34761" y="1683912"/>
            <a:ext cx="68913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si zopakujeme základní metody řešení kvadratických rovnic.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2204864"/>
            <a:ext cx="462851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000" dirty="0" smtClean="0">
                <a:hlinkClick r:id="" action="ppaction://hlinkshowjump?jump=nextslide"/>
              </a:rPr>
              <a:t>Výpočtem diskriminantu</a:t>
            </a:r>
            <a:endParaRPr lang="cs-CZ" sz="2000" dirty="0" smtClean="0"/>
          </a:p>
          <a:p>
            <a:pPr marL="342900" indent="-342900">
              <a:buAutoNum type="alphaLcParenR"/>
            </a:pPr>
            <a:r>
              <a:rPr lang="cs-CZ" sz="2000" dirty="0" smtClean="0"/>
              <a:t>Pomocí vztahů mezi kořenovými činiteli</a:t>
            </a:r>
          </a:p>
          <a:p>
            <a:pPr marL="342900" indent="-342900">
              <a:buAutoNum type="alphaLcParenR"/>
            </a:pPr>
            <a:r>
              <a:rPr lang="cs-CZ" sz="2000" dirty="0" smtClean="0"/>
              <a:t>Metodou doplnění na čtverec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82148" y="3501008"/>
            <a:ext cx="49685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Vyberte jednu z těchto metod kliknutím.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26135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18492317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813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2576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diskriminantu: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=16+128=144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0436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5557459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916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2576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diskriminantu: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=16+128=144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26278" y="2564904"/>
                <a:ext cx="4079515" cy="6759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144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i="1">
                              <a:latin typeface="Cambria Math"/>
                            </a:rPr>
                            <m:t>±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6278" y="2564904"/>
                <a:ext cx="4079515" cy="67595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04210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9237658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018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547664" y="636657"/>
            <a:ext cx="25768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diskriminantu: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</a:rPr>
                        <m:t>𝑎𝑐</m:t>
                      </m:r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−4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−32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=16+128=144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844824"/>
                <a:ext cx="550625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26278" y="2564904"/>
                <a:ext cx="4079515" cy="67595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b="0" i="1" smtClean="0">
                              <a:latin typeface="Cambria Math"/>
                            </a:rPr>
                            <m:t>1,2</m:t>
                          </m:r>
                        </m:sub>
                      </m:sSub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i="1" smtClean="0">
                              <a:latin typeface="Cambria Math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𝐷</m:t>
                              </m:r>
                            </m:e>
                          </m:rad>
                        </m:num>
                        <m:den>
                          <m:r>
                            <a:rPr lang="cs-CZ" i="1" smtClean="0">
                              <a:latin typeface="Cambria Math"/>
                            </a:rPr>
                            <m:t>2</m:t>
                          </m:r>
                          <m:r>
                            <a:rPr lang="cs-CZ" i="1" smtClean="0">
                              <a:latin typeface="Cambria Math"/>
                            </a:rPr>
                            <m:t>𝑎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−4±</m:t>
                          </m:r>
                          <m:rad>
                            <m:radPr>
                              <m:degHide m:val="on"/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144</m:t>
                              </m:r>
                            </m:e>
                          </m:rad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−4</m:t>
                          </m:r>
                          <m:r>
                            <a:rPr lang="cs-CZ" i="1">
                              <a:latin typeface="Cambria Math"/>
                            </a:rPr>
                            <m:t>±</m:t>
                          </m:r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26278" y="2564904"/>
                <a:ext cx="4079515" cy="67595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835696" y="3645024"/>
                <a:ext cx="2706382" cy="6685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−4+12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4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35696" y="3645024"/>
                <a:ext cx="2706382" cy="66851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4766716" y="3672064"/>
                <a:ext cx="2533514" cy="5275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−4−12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−16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000" b="0" i="1" smtClean="0">
                        <a:latin typeface="Cambria Math"/>
                      </a:rPr>
                      <m:t>=</m:t>
                    </m:r>
                  </m:oMath>
                </a14:m>
                <a:r>
                  <a:rPr lang="cs-CZ" sz="2000" dirty="0" smtClean="0">
                    <a:solidFill>
                      <a:srgbClr val="FF0000"/>
                    </a:solidFill>
                  </a:rPr>
                  <a:t>-8</a:t>
                </a:r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6716" y="3672064"/>
                <a:ext cx="2533514" cy="527580"/>
              </a:xfrm>
              <a:prstGeom prst="rect">
                <a:avLst/>
              </a:prstGeom>
              <a:blipFill rotWithShape="1">
                <a:blip r:embed="rId11"/>
                <a:stretch>
                  <a:fillRect r="-1442" b="-80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547664" y="5229200"/>
                <a:ext cx="523765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Řešením jsou tedy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4;0</m:t>
                        </m:r>
                      </m:e>
                    </m:d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´=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−8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;0</m:t>
                        </m:r>
                      </m:e>
                    </m:d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5229200"/>
                <a:ext cx="5237652" cy="400110"/>
              </a:xfrm>
              <a:prstGeom prst="rect">
                <a:avLst/>
              </a:prstGeom>
              <a:blipFill rotWithShape="1">
                <a:blip r:embed="rId12"/>
                <a:stretch>
                  <a:fillRect l="-1281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77592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703374281"/>
              </p:ext>
            </p:extLst>
          </p:nvPr>
        </p:nvGraphicFramePr>
        <p:xfrm>
          <a:off x="-36512" y="159023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1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36512" y="159023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115616" y="643570"/>
            <a:ext cx="4408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vztahů mezi kořenovými činiteli: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63364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120092395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223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4408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vztahů mezi kořenovými činiteli: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</m:t>
                      </m:r>
                      <m:r>
                        <a:rPr lang="cs-CZ" sz="2000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blipFill rotWithShape="1">
                <a:blip r:embed="rId8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=−32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1645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02420701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325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4408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vztahů mezi kořenovými činiteli: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</m:t>
                      </m:r>
                      <m:r>
                        <a:rPr lang="cs-CZ" sz="2000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blipFill rotWithShape="1">
                <a:blip r:embed="rId8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=−32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39370" y="2924944"/>
            <a:ext cx="79251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tento okamžik se musí z výše uvedených dvou vztahů řešení „uhodnout“.</a:t>
            </a:r>
          </a:p>
          <a:p>
            <a:r>
              <a:rPr lang="cs-CZ" sz="2000" dirty="0" smtClean="0"/>
              <a:t>Doporučuji si pomoci tvarem součinu, kde víme, že pokud řešení existuje,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ude celočíselné (jelikož </a:t>
            </a:r>
            <a:r>
              <a:rPr lang="cs-CZ" sz="2000" i="1" dirty="0" err="1" smtClean="0"/>
              <a:t>p,q</a:t>
            </a:r>
            <a:r>
              <a:rPr lang="cs-CZ" sz="2000" dirty="0" smtClean="0"/>
              <a:t> jsou celá čísla) a možností, kdy součin dvou</a:t>
            </a:r>
          </a:p>
          <a:p>
            <a:r>
              <a:rPr lang="cs-CZ" sz="2000" dirty="0"/>
              <a:t>c</a:t>
            </a:r>
            <a:r>
              <a:rPr lang="cs-CZ" sz="2000" dirty="0" smtClean="0"/>
              <a:t>elých čísel dává -32 je méně než hledat součet -4.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71958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16248887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4284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44088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Pomocí vztahů mezi kořenovými činiteli: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</m:t>
                      </m:r>
                      <m:r>
                        <a:rPr lang="cs-CZ" sz="2000" b="0" i="1" smtClean="0">
                          <a:latin typeface="Cambria Math"/>
                        </a:rPr>
                        <m:t>𝑝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𝑞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81611" y="1844824"/>
                <a:ext cx="1722587" cy="707886"/>
              </a:xfrm>
              <a:prstGeom prst="rect">
                <a:avLst/>
              </a:prstGeom>
              <a:blipFill rotWithShape="1">
                <a:blip r:embed="rId8"/>
                <a:stretch>
                  <a:fillRect b="-344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</a:rPr>
                        <m:t>=−4</m:t>
                      </m:r>
                    </m:oMath>
                  </m:oMathPara>
                </a14:m>
                <a:endParaRPr lang="cs-CZ" sz="2000" b="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i="1" smtClean="0">
                          <a:latin typeface="Cambria Math"/>
                          <a:ea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200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=−32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000" y="1884546"/>
                <a:ext cx="1719445" cy="70788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039370" y="2924944"/>
            <a:ext cx="792511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 tento okamžik se musí z výše uvedených dvou vztahů řešení „uhodnout“.</a:t>
            </a:r>
          </a:p>
          <a:p>
            <a:r>
              <a:rPr lang="cs-CZ" sz="2000" dirty="0" smtClean="0"/>
              <a:t>Doporučuji si pomoci tvarem součinu, kde víme, že pokud řešení existuje,</a:t>
            </a:r>
          </a:p>
          <a:p>
            <a:r>
              <a:rPr lang="cs-CZ" sz="2000" dirty="0"/>
              <a:t>b</a:t>
            </a:r>
            <a:r>
              <a:rPr lang="cs-CZ" sz="2000" dirty="0" smtClean="0"/>
              <a:t>ude celočíselné (jelikož </a:t>
            </a:r>
            <a:r>
              <a:rPr lang="cs-CZ" sz="2000" i="1" dirty="0" err="1" smtClean="0"/>
              <a:t>p,q</a:t>
            </a:r>
            <a:r>
              <a:rPr lang="cs-CZ" sz="2000" dirty="0" smtClean="0"/>
              <a:t> jsou celá čísla) a možností, kdy součin dvou</a:t>
            </a:r>
          </a:p>
          <a:p>
            <a:r>
              <a:rPr lang="cs-CZ" sz="2000" dirty="0"/>
              <a:t>c</a:t>
            </a:r>
            <a:r>
              <a:rPr lang="cs-CZ" sz="2000" dirty="0" smtClean="0"/>
              <a:t>elých čísel dává -32 je méně než hledat součet -4.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039370" y="4653136"/>
                <a:ext cx="417209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Vyhovují čísla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00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=4</m:t>
                    </m:r>
                    <m:r>
                      <a:rPr lang="cs-CZ" sz="2000" b="0" i="1" smtClean="0">
                        <a:latin typeface="Cambria Math"/>
                      </a:rPr>
                      <m:t>  </m:t>
                    </m:r>
                    <m:r>
                      <a:rPr lang="cs-CZ" sz="2000" b="0" i="1" smtClean="0">
                        <a:latin typeface="Cambria Math"/>
                      </a:rPr>
                      <m:t>𝑎</m:t>
                    </m:r>
                    <m:r>
                      <a:rPr lang="cs-CZ" sz="2000" b="0" i="1" smtClean="0">
                        <a:latin typeface="Cambria Math"/>
                      </a:rPr>
                      <m:t> </m:t>
                    </m:r>
                    <m:sSub>
                      <m:sSubPr>
                        <m:ctrlP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𝑥</m:t>
                        </m:r>
                      </m:e>
                      <m:sub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=−8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370" y="4653136"/>
                <a:ext cx="4172090" cy="400110"/>
              </a:xfrm>
              <a:prstGeom prst="rect">
                <a:avLst/>
              </a:prstGeom>
              <a:blipFill rotWithShape="1">
                <a:blip r:embed="rId10"/>
                <a:stretch>
                  <a:fillRect l="-1316" t="-1515" b="-2121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1027110" y="5549170"/>
                <a:ext cx="523765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Řešením jsou tedy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4;0</m:t>
                        </m:r>
                      </m:e>
                    </m:d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´=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−8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;0</m:t>
                        </m:r>
                      </m:e>
                    </m:d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110" y="5549170"/>
                <a:ext cx="5237652" cy="400110"/>
              </a:xfrm>
              <a:prstGeom prst="rect">
                <a:avLst/>
              </a:prstGeom>
              <a:blipFill rotWithShape="1">
                <a:blip r:embed="rId11"/>
                <a:stretch>
                  <a:fillRect l="-11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26269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83818272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530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174570" cy="40011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3246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Metoda doplnění na čtverec: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75714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4945123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633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652970" cy="132343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−4−32=0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652970" cy="132343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3246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Metoda doplnění na čtverec: 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6196" y="2348880"/>
            <a:ext cx="72298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Převedeme čísla -4 a -32 na pravou stranu a poté obě strany rovnice</a:t>
            </a:r>
          </a:p>
          <a:p>
            <a:r>
              <a:rPr lang="cs-CZ" sz="2000" dirty="0" smtClean="0"/>
              <a:t>Odmocníme.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1776162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12775564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7355" name="Document" r:id="rId4" imgW="9401626" imgH="6439622" progId="Word.Document.8">
                  <p:embed/>
                </p:oleObj>
              </mc:Choice>
              <mc:Fallback>
                <p:oleObj name="Document" r:id="rId4" imgW="9401626" imgH="6439622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652970" cy="255454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−4−32=0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652970" cy="25545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3246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Metoda doplnění na čtverec: 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54368" y="3664459"/>
            <a:ext cx="58576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Existují dvě řešení rovnice s absolutní hodnotou: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79232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91516783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8378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652970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−4−32=0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=4, </m:t>
                      </m:r>
                      <m:sSub>
                        <m:sSubPr>
                          <m:ctrlP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=−8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652970" cy="286232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3246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Metoda doplnění na čtverec: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7646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92292004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940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3: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594663" y="1109914"/>
                <a:ext cx="2652970" cy="286232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+4</m:t>
                      </m:r>
                      <m:r>
                        <a:rPr lang="cs-CZ" sz="2000" b="0" i="1" smtClean="0">
                          <a:latin typeface="Cambria Math"/>
                        </a:rPr>
                        <m:t>𝑥</m:t>
                      </m:r>
                      <m:r>
                        <a:rPr lang="cs-CZ" sz="2000" b="0" i="1" smtClean="0">
                          <a:latin typeface="Cambria Math"/>
                        </a:rPr>
                        <m:t>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−4−32=0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(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+2)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=36</m:t>
                      </m:r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𝑥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+2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=6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00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=4, </m:t>
                      </m:r>
                      <m:sSub>
                        <m:sSubPr>
                          <m:ctrlP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b>
                          <m:r>
                            <a:rPr lang="cs-CZ" sz="2000" b="0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0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=−8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94663" y="1109914"/>
                <a:ext cx="2652970" cy="286232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046196" y="636657"/>
            <a:ext cx="32462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Metoda doplnění na čtverec: 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27110" y="5549170"/>
                <a:ext cx="5237652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Řešením jsou tedy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4;0</m:t>
                        </m:r>
                      </m:e>
                    </m:d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´=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−8</m:t>
                        </m:r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;0</m:t>
                        </m:r>
                      </m:e>
                    </m:d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27110" y="5549170"/>
                <a:ext cx="5237652" cy="400110"/>
              </a:xfrm>
              <a:prstGeom prst="rect">
                <a:avLst/>
              </a:prstGeom>
              <a:blipFill rotWithShape="1">
                <a:blip r:embed="rId8"/>
                <a:stretch>
                  <a:fillRect l="-1163" t="-7576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72119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831106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042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vypočítáme délky stran trojúhelníku ABC: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𝐴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 </m:t>
                      </m:r>
                      <m:r>
                        <a:rPr lang="cs-CZ" sz="2000" i="1">
                          <a:latin typeface="Cambria Math"/>
                        </a:rPr>
                        <m:t>𝐵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</m:t>
                      </m:r>
                      <m:r>
                        <a:rPr lang="cs-CZ" sz="2000" i="1">
                          <a:latin typeface="Cambria Math"/>
                        </a:rPr>
                        <m:t>𝐶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1139" t="-4310" r="-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4886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23851011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4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vypočítáme délky stran trojúhelníku ABC: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𝐴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 </m:t>
                      </m:r>
                      <m:r>
                        <a:rPr lang="cs-CZ" sz="2000" i="1">
                          <a:latin typeface="Cambria Math"/>
                        </a:rPr>
                        <m:t>𝐵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</m:t>
                      </m:r>
                      <m:r>
                        <a:rPr lang="cs-CZ" sz="2000" i="1">
                          <a:latin typeface="Cambria Math"/>
                        </a:rPr>
                        <m:t>𝐶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1139" t="-4310" r="-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840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67144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93895810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247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vypočítáme délky stran trojúhelníku ABC: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𝐴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 </m:t>
                      </m:r>
                      <m:r>
                        <a:rPr lang="cs-CZ" sz="2000" i="1">
                          <a:latin typeface="Cambria Math"/>
                        </a:rPr>
                        <m:t>𝐵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</m:t>
                      </m:r>
                      <m:r>
                        <a:rPr lang="cs-CZ" sz="2000" i="1">
                          <a:latin typeface="Cambria Math"/>
                        </a:rPr>
                        <m:t>𝐶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1139" t="-4310" r="-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840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133872" y="2865954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𝐴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𝐶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4−1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2865954"/>
                <a:ext cx="7254552" cy="1118255"/>
              </a:xfrm>
              <a:prstGeom prst="rect">
                <a:avLst/>
              </a:prstGeom>
              <a:blipFill rotWithShape="1">
                <a:blip r:embed="rId9"/>
                <a:stretch>
                  <a:fillRect l="-840"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25136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41965261"/>
              </p:ext>
            </p:extLst>
          </p:nvPr>
        </p:nvGraphicFramePr>
        <p:xfrm>
          <a:off x="0" y="4938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349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938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Nejprve vypočítáme délky stran trojúhelníku ABC:</a:t>
                </a:r>
              </a:p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000" i="1">
                          <a:latin typeface="Cambria Math"/>
                        </a:rPr>
                        <m:t>𝐴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 </m:t>
                      </m:r>
                      <m:r>
                        <a:rPr lang="cs-CZ" sz="2000" i="1">
                          <a:latin typeface="Cambria Math"/>
                        </a:rPr>
                        <m:t>𝐵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3;1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,</m:t>
                      </m:r>
                      <m:r>
                        <a:rPr lang="cs-CZ" sz="2000" i="1">
                          <a:latin typeface="Cambria Math"/>
                        </a:rPr>
                        <m:t>𝐶</m:t>
                      </m:r>
                      <m:r>
                        <a:rPr lang="cs-CZ" sz="2000" i="1">
                          <a:latin typeface="Cambria Math"/>
                        </a:rPr>
                        <m:t>=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2000" i="1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−1;4</m:t>
                          </m:r>
                        </m:e>
                      </m:d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8" y="655668"/>
                <a:ext cx="5348259" cy="707886"/>
              </a:xfrm>
              <a:prstGeom prst="rect">
                <a:avLst/>
              </a:prstGeom>
              <a:blipFill rotWithShape="1">
                <a:blip r:embed="rId7"/>
                <a:stretch>
                  <a:fillRect l="-1139" t="-4310" r="-22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𝐴𝐵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4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1595300"/>
                <a:ext cx="7254552" cy="1118255"/>
              </a:xfrm>
              <a:prstGeom prst="rect">
                <a:avLst/>
              </a:prstGeom>
              <a:blipFill rotWithShape="1">
                <a:blip r:embed="rId8"/>
                <a:stretch>
                  <a:fillRect l="-840" b="-92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1133872" y="2865954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i="1">
                              <a:latin typeface="Cambria Math"/>
                            </a:rPr>
                            <m:t>𝐴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𝐶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𝑎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4−1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3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2865954"/>
                <a:ext cx="7254552" cy="1118255"/>
              </a:xfrm>
              <a:prstGeom prst="rect">
                <a:avLst/>
              </a:prstGeom>
              <a:blipFill rotWithShape="1">
                <a:blip r:embed="rId9"/>
                <a:stretch>
                  <a:fillRect l="-840"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1133872" y="4365104"/>
                <a:ext cx="7254552" cy="111825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𝐶</m:t>
                          </m:r>
                          <m:r>
                            <a:rPr lang="cs-CZ" sz="2000" i="1">
                              <a:latin typeface="Cambria Math"/>
                            </a:rPr>
                            <m:t>𝐵</m:t>
                          </m:r>
                        </m:e>
                      </m:d>
                      <m:r>
                        <a:rPr lang="cs-CZ" sz="2000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1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i="1">
                                      <a:latin typeface="Cambria Math"/>
                                    </a:rPr>
                                    <m:t>𝑏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sSub>
                                <m:sSubPr>
                                  <m:ctrlPr>
                                    <a:rPr lang="cs-CZ" sz="2000" i="1">
                                      <a:latin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cs-CZ" sz="2000" b="0" i="1" smtClean="0">
                                      <a:latin typeface="Cambria Math"/>
                                    </a:rPr>
                                    <m:t>𝑐</m:t>
                                  </m:r>
                                </m:e>
                                <m:sub>
                                  <m:r>
                                    <a:rPr lang="cs-CZ" sz="2000" i="1">
                                      <a:latin typeface="Cambria Math"/>
                                    </a:rPr>
                                    <m:t>2</m:t>
                                  </m:r>
                                </m:sub>
                              </m:sSub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i="1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(−1)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i="1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i="1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1−4</m:t>
                              </m:r>
                              <m:r>
                                <a:rPr lang="cs-CZ" sz="2000" i="1"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000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</m:t>
                        </m:r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3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i="1" dirty="0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sz="2000" b="0" i="1" dirty="0" smtClean="0">
                            <a:latin typeface="Cambria Math"/>
                          </a:rPr>
                          <m:t>25</m:t>
                        </m:r>
                      </m:e>
                    </m:rad>
                    <m:r>
                      <a:rPr lang="cs-CZ" sz="2000" b="0" i="1" dirty="0" smtClean="0">
                        <a:latin typeface="Cambria Math"/>
                      </a:rPr>
                      <m:t>=</m:t>
                    </m:r>
                    <m:r>
                      <a:rPr lang="cs-CZ" sz="2000" b="0" i="1" dirty="0" smtClean="0">
                        <a:solidFill>
                          <a:srgbClr val="FF0000"/>
                        </a:solidFill>
                        <a:latin typeface="Cambria Math"/>
                      </a:rPr>
                      <m:t>5</m:t>
                    </m:r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872" y="4365104"/>
                <a:ext cx="7254552" cy="1118255"/>
              </a:xfrm>
              <a:prstGeom prst="rect">
                <a:avLst/>
              </a:prstGeom>
              <a:blipFill rotWithShape="1">
                <a:blip r:embed="rId10"/>
                <a:stretch>
                  <a:fillRect l="-840" b="-8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9847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59239190"/>
              </p:ext>
            </p:extLst>
          </p:nvPr>
        </p:nvGraphicFramePr>
        <p:xfrm>
          <a:off x="0" y="212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452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12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Nyní stačí ověřit, zda trojúhelník s délkami stran 3,4,5 je pravoúhlý.</a:t>
                </a:r>
              </a:p>
              <a:p>
                <a:r>
                  <a:rPr lang="cs-CZ" sz="2000" dirty="0" smtClean="0"/>
                  <a:t>K tomu využijeme Pythagorovu větu, jelikož víme, že platí ekvivalence:</a:t>
                </a:r>
              </a:p>
              <a:p>
                <a:r>
                  <a:rPr lang="cs-CZ" sz="2000" dirty="0" smtClean="0"/>
                  <a:t>Trojúhelník je pravoúhlý </a:t>
                </a:r>
                <a14:m>
                  <m:oMath xmlns:m="http://schemas.openxmlformats.org/officeDocument/2006/math">
                    <m:groupChr>
                      <m:groupChrPr>
                        <m:chr m:val="⇔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</m:oMath>
                </a14:m>
                <a:r>
                  <a:rPr lang="cs-CZ" sz="2000" dirty="0" smtClean="0"/>
                  <a:t>Platí Pythagorova věta.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blipFill rotWithShape="1">
                <a:blip r:embed="rId7"/>
                <a:stretch>
                  <a:fillRect l="-815" t="-2747" b="-20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98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49199527"/>
              </p:ext>
            </p:extLst>
          </p:nvPr>
        </p:nvGraphicFramePr>
        <p:xfrm>
          <a:off x="0" y="212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554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12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Nyní stačí ověřit, zda trojúhelník s délkami stran 3,4,5 je pravoúhlý.</a:t>
                </a:r>
              </a:p>
              <a:p>
                <a:r>
                  <a:rPr lang="cs-CZ" sz="2000" dirty="0" smtClean="0"/>
                  <a:t>K tomu využijeme Pythagorovu větu, jelikož víme, že platí ekvivalence:</a:t>
                </a:r>
              </a:p>
              <a:p>
                <a:r>
                  <a:rPr lang="cs-CZ" sz="2000" dirty="0" smtClean="0"/>
                  <a:t>Trojúhelník je pravoúhlý </a:t>
                </a:r>
                <a14:m>
                  <m:oMath xmlns:m="http://schemas.openxmlformats.org/officeDocument/2006/math">
                    <m:groupChr>
                      <m:groupChrPr>
                        <m:chr m:val="⇔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</m:oMath>
                </a14:m>
                <a:r>
                  <a:rPr lang="cs-CZ" sz="2000" dirty="0" smtClean="0"/>
                  <a:t>Platí Pythagorova věta.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blipFill rotWithShape="1">
                <a:blip r:embed="rId7"/>
                <a:stretch>
                  <a:fillRect l="-815" t="-2747" b="-20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983129" y="2132856"/>
            <a:ext cx="8110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Uvědomíme si, že jediným adeptem na přeponu je nejdelší z těchto tří stran,</a:t>
            </a:r>
          </a:p>
          <a:p>
            <a:r>
              <a:rPr lang="cs-CZ" sz="2000" dirty="0" smtClean="0"/>
              <a:t>Tedy strana délky 5. Dosadíme tedy do Pythagorovy věty:</a:t>
            </a:r>
            <a:endParaRPr lang="cs-CZ" sz="2000" dirty="0"/>
          </a:p>
        </p:txBody>
      </p:sp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6778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63577728"/>
              </p:ext>
            </p:extLst>
          </p:nvPr>
        </p:nvGraphicFramePr>
        <p:xfrm>
          <a:off x="0" y="212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6570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12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Nyní stačí ověřit, zda trojúhelník s délkami stran 3,4,5 je pravoúhlý.</a:t>
                </a:r>
              </a:p>
              <a:p>
                <a:r>
                  <a:rPr lang="cs-CZ" sz="2000" dirty="0" smtClean="0"/>
                  <a:t>K tomu využijeme Pythagorovu větu, jelikož víme, že platí ekvivalence:</a:t>
                </a:r>
              </a:p>
              <a:p>
                <a:r>
                  <a:rPr lang="cs-CZ" sz="2000" dirty="0" smtClean="0"/>
                  <a:t>Trojúhelník je pravoúhlý </a:t>
                </a:r>
                <a14:m>
                  <m:oMath xmlns:m="http://schemas.openxmlformats.org/officeDocument/2006/math">
                    <m:groupChr>
                      <m:groupChrPr>
                        <m:chr m:val="⇔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</m:oMath>
                </a14:m>
                <a:r>
                  <a:rPr lang="cs-CZ" sz="2000" dirty="0" smtClean="0"/>
                  <a:t>Platí Pythagorova věta.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blipFill rotWithShape="1">
                <a:blip r:embed="rId7"/>
                <a:stretch>
                  <a:fillRect l="-815" t="-2747" b="-20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983129" y="2132856"/>
            <a:ext cx="8110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Uvědomíme si, že jediným adeptem na přeponu je nejdelší z těchto tří stran,</a:t>
            </a:r>
          </a:p>
          <a:p>
            <a:r>
              <a:rPr lang="cs-CZ" sz="2000" dirty="0" smtClean="0"/>
              <a:t>Tedy strana délky 5. Dosadíme tedy do Pythagorovy věty: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39983" y="3068960"/>
                <a:ext cx="170662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25=9+16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25=25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9983" y="3068960"/>
                <a:ext cx="1706621" cy="163121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1144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07808056"/>
              </p:ext>
            </p:extLst>
          </p:nvPr>
        </p:nvGraphicFramePr>
        <p:xfrm>
          <a:off x="0" y="21232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759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21232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4: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Nyní stačí ověřit, zda trojúhelník s délkami stran 3,4,5 je pravoúhlý.</a:t>
                </a:r>
              </a:p>
              <a:p>
                <a:r>
                  <a:rPr lang="cs-CZ" sz="2000" dirty="0" smtClean="0"/>
                  <a:t>K tomu využijeme Pythagorovu větu, jelikož víme, že platí ekvivalence:</a:t>
                </a:r>
              </a:p>
              <a:p>
                <a:r>
                  <a:rPr lang="cs-CZ" sz="2000" dirty="0" smtClean="0"/>
                  <a:t>Trojúhelník je pravoúhlý </a:t>
                </a:r>
                <a14:m>
                  <m:oMath xmlns:m="http://schemas.openxmlformats.org/officeDocument/2006/math">
                    <m:groupChr>
                      <m:groupChrPr>
                        <m:chr m:val="⇔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</m:oMath>
                </a14:m>
                <a:r>
                  <a:rPr lang="cs-CZ" sz="2000" dirty="0" smtClean="0"/>
                  <a:t>Platí Pythagorova věta.</a:t>
                </a:r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3129" y="630682"/>
                <a:ext cx="7477303" cy="1105944"/>
              </a:xfrm>
              <a:prstGeom prst="rect">
                <a:avLst/>
              </a:prstGeom>
              <a:blipFill rotWithShape="1">
                <a:blip r:embed="rId7"/>
                <a:stretch>
                  <a:fillRect l="-815" t="-2747" b="-208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983129" y="2132856"/>
            <a:ext cx="81106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Uvědomíme si, že jediným adeptem na přeponu je nejdelší z těchto tří stran,</a:t>
            </a:r>
          </a:p>
          <a:p>
            <a:r>
              <a:rPr lang="cs-CZ" sz="2000" dirty="0" smtClean="0"/>
              <a:t>Tedy strana délky 5. Dosadíme tedy do Pythagorovy věty: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239983" y="3068960"/>
                <a:ext cx="1706621" cy="163121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5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4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000" dirty="0" smtClean="0"/>
              </a:p>
              <a:p>
                <a:endParaRPr lang="cs-CZ" sz="2000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25=9+16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</a:rPr>
                        <m:t>25=25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9983" y="3068960"/>
                <a:ext cx="1706621" cy="163121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1115616" y="5661248"/>
            <a:ext cx="705532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Závěr: Jelikož platí Pythagorova věta, trojúhelník ABC je pravoúhlý.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79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7923838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861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Ze zadaní plyne, 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𝐴𝑋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begChr m:val="|"/>
                        <m:endChr m:val="|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𝐵𝑋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75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Šipka doprava 14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6915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61697297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964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Ze zadaní plyne, 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𝐴𝑋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begChr m:val="|"/>
                        <m:endChr m:val="|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𝐵𝑋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75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06146" y="1196752"/>
            <a:ext cx="7606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Podobně jako v předchozím případu si musíme uvědomit, že pokud bod</a:t>
            </a:r>
          </a:p>
          <a:p>
            <a:r>
              <a:rPr lang="cs-CZ" sz="2000" dirty="0" smtClean="0"/>
              <a:t>X má ležet na ose y musí být jeho x-ová a z-</a:t>
            </a:r>
            <a:r>
              <a:rPr lang="cs-CZ" sz="2000" dirty="0" err="1" smtClean="0"/>
              <a:t>ová</a:t>
            </a:r>
            <a:r>
              <a:rPr lang="cs-CZ" sz="2000" dirty="0" smtClean="0"/>
              <a:t> souřadnice 0. Vyjádříme</a:t>
            </a:r>
          </a:p>
          <a:p>
            <a:r>
              <a:rPr lang="cs-CZ" sz="2000" dirty="0" smtClean="0"/>
              <a:t>tedy nejdříve zvlášť levou a pravou stranu rovnice.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</a:rPr>
                      <m:t>𝐴</m:t>
                    </m:r>
                    <m:r>
                      <a:rPr lang="cs-CZ" sz="200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0;−5;8</m:t>
                        </m:r>
                      </m:e>
                    </m:d>
                  </m:oMath>
                </a14:m>
                <a:r>
                  <a:rPr lang="cs-CZ" sz="2000" dirty="0" smtClean="0"/>
                  <a:t>, B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;−</m:t>
                        </m:r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sz="2000" dirty="0" smtClean="0"/>
                  <a:t>, X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16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30325283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0665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Ze zadaní plyne, 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𝐴𝑋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begChr m:val="|"/>
                        <m:endChr m:val="|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𝐵𝑋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75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06146" y="1196752"/>
            <a:ext cx="7606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Podobně jako v předchozím případu si musíme uvědomit, že pokud bod</a:t>
            </a:r>
          </a:p>
          <a:p>
            <a:r>
              <a:rPr lang="cs-CZ" sz="2000" dirty="0" smtClean="0"/>
              <a:t>X má ležet na ose y musí být jeho x-ová a z-</a:t>
            </a:r>
            <a:r>
              <a:rPr lang="cs-CZ" sz="2000" dirty="0" err="1" smtClean="0"/>
              <a:t>ová</a:t>
            </a:r>
            <a:r>
              <a:rPr lang="cs-CZ" sz="2000" dirty="0" smtClean="0"/>
              <a:t> souřadnice 0. Vyjádříme</a:t>
            </a:r>
          </a:p>
          <a:p>
            <a:r>
              <a:rPr lang="cs-CZ" sz="2000" dirty="0" smtClean="0"/>
              <a:t>tedy nejdříve zvlášť levou a pravou stranu rovnice.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</a:rPr>
                      <m:t>𝐴</m:t>
                    </m:r>
                    <m:r>
                      <a:rPr lang="cs-CZ" sz="200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0;−5;8</m:t>
                        </m:r>
                      </m:e>
                    </m:d>
                  </m:oMath>
                </a14:m>
                <a:r>
                  <a:rPr lang="cs-CZ" sz="2000" dirty="0" smtClean="0"/>
                  <a:t>, B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;−</m:t>
                        </m:r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sz="2000" dirty="0" smtClean="0"/>
                  <a:t>, X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14115" y="3068960"/>
                <a:ext cx="740016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(0−0)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−(−5))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(0−8)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0+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+5)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+64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+25+64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4115" y="3068960"/>
                <a:ext cx="7400167" cy="1145570"/>
              </a:xfrm>
              <a:prstGeom prst="rect">
                <a:avLst/>
              </a:prstGeom>
              <a:blipFill rotWithShape="1">
                <a:blip r:embed="rId9"/>
                <a:stretch>
                  <a:fillRect l="-824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235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67844070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68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dirty="0" smtClean="0"/>
                  <a:t>Ze zadaní plyne, že </a:t>
                </a:r>
                <a14:m>
                  <m:oMath xmlns:m="http://schemas.openxmlformats.org/officeDocument/2006/math">
                    <m:d>
                      <m:dPr>
                        <m:begChr m:val="|"/>
                        <m:endChr m:val="|"/>
                        <m:ctrlPr>
                          <a:rPr lang="cs-CZ" sz="200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𝐴𝑋</m:t>
                        </m:r>
                      </m:e>
                    </m: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d>
                      <m:dPr>
                        <m:begChr m:val="|"/>
                        <m:endChr m:val="|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𝐵𝑋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620688"/>
                <a:ext cx="5184576" cy="400110"/>
              </a:xfrm>
              <a:prstGeom prst="rect">
                <a:avLst/>
              </a:prstGeom>
              <a:blipFill rotWithShape="1">
                <a:blip r:embed="rId7"/>
                <a:stretch>
                  <a:fillRect l="-1175"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06146" y="1196752"/>
            <a:ext cx="760631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Podobně jako v předchozím případu si musíme uvědomit, že pokud bod</a:t>
            </a:r>
          </a:p>
          <a:p>
            <a:r>
              <a:rPr lang="cs-CZ" sz="2000" dirty="0" smtClean="0"/>
              <a:t>X má ležet na ose y musí být jeho x-ová a z-</a:t>
            </a:r>
            <a:r>
              <a:rPr lang="cs-CZ" sz="2000" dirty="0" err="1" smtClean="0"/>
              <a:t>ová</a:t>
            </a:r>
            <a:r>
              <a:rPr lang="cs-CZ" sz="2000" dirty="0" smtClean="0"/>
              <a:t> souřadnice 0. Vyjádříme</a:t>
            </a:r>
          </a:p>
          <a:p>
            <a:r>
              <a:rPr lang="cs-CZ" sz="2000" dirty="0" smtClean="0"/>
              <a:t>tedy nejdříve zvlášť levou a pravou stranu rovnice.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000" i="1" smtClean="0">
                        <a:latin typeface="Cambria Math"/>
                      </a:rPr>
                      <m:t>𝐴</m:t>
                    </m:r>
                    <m:r>
                      <a:rPr lang="cs-CZ" sz="2000" i="1" smtClean="0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0;−5;8</m:t>
                        </m:r>
                      </m:e>
                    </m:d>
                  </m:oMath>
                </a14:m>
                <a:r>
                  <a:rPr lang="cs-CZ" sz="2000" dirty="0" smtClean="0"/>
                  <a:t>, B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;−</m:t>
                        </m:r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sz="2000" dirty="0" smtClean="0"/>
                  <a:t>, X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i="1">
                            <a:latin typeface="Cambria Math"/>
                          </a:rPr>
                          <m:t>0;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i="1">
                            <a:latin typeface="Cambria Math"/>
                          </a:rPr>
                          <m:t>;</m:t>
                        </m:r>
                        <m:r>
                          <a:rPr lang="cs-CZ" sz="2000" b="0" i="1" smtClean="0">
                            <a:latin typeface="Cambria Math"/>
                          </a:rPr>
                          <m:t>0</m:t>
                        </m:r>
                      </m:e>
                    </m:d>
                  </m:oMath>
                </a14:m>
                <a:r>
                  <a:rPr lang="cs-CZ" dirty="0" smtClean="0"/>
                  <a:t> </a:t>
                </a:r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4747" y="2412470"/>
                <a:ext cx="6336704" cy="400110"/>
              </a:xfrm>
              <a:prstGeom prst="rect">
                <a:avLst/>
              </a:prstGeom>
              <a:blipFill rotWithShape="1">
                <a:blip r:embed="rId8"/>
                <a:stretch>
                  <a:fillRect t="-7692" b="-2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14115" y="3068960"/>
                <a:ext cx="740016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𝐴𝑋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(0−0)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−(−5))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(0−8)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0+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+5)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+64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+25+64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4115" y="3068960"/>
                <a:ext cx="7400167" cy="1145570"/>
              </a:xfrm>
              <a:prstGeom prst="rect">
                <a:avLst/>
              </a:prstGeom>
              <a:blipFill rotWithShape="1">
                <a:blip r:embed="rId9"/>
                <a:stretch>
                  <a:fillRect l="-824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982833" y="4509120"/>
                <a:ext cx="7400167" cy="1145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𝐵𝑋</m:t>
                          </m:r>
                        </m:e>
                      </m: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(0−3)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−(−3))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(0−0)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9+</m:t>
                          </m:r>
                          <m:sSup>
                            <m:sSupPr>
                              <m:ctrlPr>
                                <a:rPr lang="cs-CZ" sz="2000" b="0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000" b="0" i="1" smtClean="0"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𝑦</m:t>
                              </m:r>
                              <m:r>
                                <a:rPr lang="cs-CZ" sz="2000" b="0" i="1" smtClean="0">
                                  <a:latin typeface="Cambria Math"/>
                                </a:rPr>
                                <m:t>+3)</m:t>
                              </m:r>
                            </m:e>
                            <m:sup>
                              <m:r>
                                <a:rPr lang="cs-CZ" sz="2000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cs-CZ" sz="2000" b="0" i="1" smtClean="0">
                              <a:latin typeface="Cambria Math"/>
                            </a:rPr>
                            <m:t>+0</m:t>
                          </m:r>
                        </m:e>
                      </m:rad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000" b="0" dirty="0" smtClean="0"/>
              </a:p>
              <a:p>
                <a:endParaRPr lang="cs-CZ" sz="2000" dirty="0" smtClean="0"/>
              </a:p>
              <a:p>
                <a:r>
                  <a:rPr lang="cs-CZ" sz="2000" dirty="0" smtClean="0"/>
                  <a:t>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+9+9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2833" y="4509120"/>
                <a:ext cx="7400167" cy="1145570"/>
              </a:xfrm>
              <a:prstGeom prst="rect">
                <a:avLst/>
              </a:prstGeom>
              <a:blipFill rotWithShape="1">
                <a:blip r:embed="rId10"/>
                <a:stretch>
                  <a:fillRect l="-824" b="-79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806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52121310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271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Šipka doprava 12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2307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61898145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373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1331640" y="1556792"/>
            <a:ext cx="38662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umocníme obě strany rovnice.</a:t>
            </a:r>
            <a:endParaRPr lang="cs-CZ" sz="2000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2955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633001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476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1749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58779593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5786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extovéPole 3"/>
          <p:cNvSpPr txBox="1"/>
          <p:nvPr/>
        </p:nvSpPr>
        <p:spPr>
          <a:xfrm>
            <a:off x="1197402" y="2242725"/>
            <a:ext cx="75798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Nyní roznásobíme závorku a všechny členy převedeme na jednu stranu.</a:t>
            </a:r>
            <a:endParaRPr lang="cs-CZ" sz="2000" dirty="0"/>
          </a:p>
        </p:txBody>
      </p:sp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512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577677381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6809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+14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−17=0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prava 8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864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6620104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7833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+14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−17=0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276081" y="3140968"/>
            <a:ext cx="6981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Kvadratickou rovnici dořešíme například výpočtem diskriminantu.</a:t>
            </a:r>
            <a:endParaRPr lang="cs-CZ" sz="2000" dirty="0"/>
          </a:p>
        </p:txBody>
      </p:sp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458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9618597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8857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+14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−17=0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276081" y="3140968"/>
            <a:ext cx="6981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Kvadratickou rovnici dořešíme například výpočtem diskriminantu.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12097" y="3861048"/>
                <a:ext cx="4934492" cy="607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D=400 </a:t>
                </a:r>
                <a14:m>
                  <m:oMath xmlns:m="http://schemas.openxmlformats.org/officeDocument/2006/math">
                    <m:groupChr>
                      <m:groupChrPr>
                        <m:chr m:val="⇒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1,2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−14±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400</m:t>
                            </m:r>
                          </m:e>
                        </m:rad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=1, 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−17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3861048"/>
                <a:ext cx="4934492" cy="607282"/>
              </a:xfrm>
              <a:prstGeom prst="rect">
                <a:avLst/>
              </a:prstGeom>
              <a:blipFill rotWithShape="1">
                <a:blip r:embed="rId10"/>
                <a:stretch>
                  <a:fillRect l="-1360" b="-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Šipka doprava 10">
            <a:hlinkClick r:id="" action="ppaction://hlinkshowjump?jump=nextslide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0070C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3849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6343783"/>
              </p:ext>
            </p:extLst>
          </p:nvPr>
        </p:nvGraphicFramePr>
        <p:xfrm>
          <a:off x="0" y="43286"/>
          <a:ext cx="9144000" cy="6288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9881" name="Document" r:id="rId4" imgW="9401626" imgH="6455425" progId="Word.Document.8">
                  <p:embed/>
                </p:oleObj>
              </mc:Choice>
              <mc:Fallback>
                <p:oleObj name="Document" r:id="rId4" imgW="9401626" imgH="6455425" progId="Word.Documen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43286"/>
                        <a:ext cx="9144000" cy="628808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Šipka doprava 5">
            <a:hlinkClick r:id="rId6" action="ppaction://hlinksldjump"/>
          </p:cNvPr>
          <p:cNvSpPr/>
          <p:nvPr/>
        </p:nvSpPr>
        <p:spPr>
          <a:xfrm>
            <a:off x="8460432" y="5949280"/>
            <a:ext cx="504056" cy="36004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 rot="16200000">
            <a:off x="395536" y="404664"/>
            <a:ext cx="504056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419872" y="159023"/>
            <a:ext cx="13468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</a:rPr>
              <a:t>Příklad 5:</a:t>
            </a:r>
            <a:endParaRPr lang="cs-CZ" sz="2400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Tedy platí: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000" i="1" smtClean="0"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</a:rPr>
                          <m:t>+10</m:t>
                        </m:r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</a:rPr>
                          <m:t>+89</m:t>
                        </m:r>
                      </m:e>
                    </m:rad>
                    <m:r>
                      <a:rPr lang="cs-CZ" sz="2000" b="0" i="1" smtClean="0">
                        <a:latin typeface="Cambria Math"/>
                      </a:rPr>
                      <m:t>=2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∙</m:t>
                    </m:r>
                    <m:rad>
                      <m:radPr>
                        <m:degHide m:val="on"/>
                        <m:ctrlPr>
                          <a:rPr lang="cs-CZ" sz="2000" b="0" i="1" smtClean="0">
                            <a:latin typeface="Cambria Math"/>
                            <a:ea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𝑦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+6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𝑦</m:t>
                        </m:r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+18</m:t>
                        </m:r>
                      </m:e>
                    </m:rad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7624" y="836712"/>
                <a:ext cx="5421356" cy="465064"/>
              </a:xfrm>
              <a:prstGeom prst="rect">
                <a:avLst/>
              </a:prstGeom>
              <a:blipFill rotWithShape="1">
                <a:blip r:embed="rId7"/>
                <a:stretch>
                  <a:fillRect l="-1237" b="-207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+10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+89=4∙(</m:t>
                      </m:r>
                      <m:sSup>
                        <m:sSupPr>
                          <m:ctrlPr>
                            <a:rPr lang="cs-CZ" sz="2000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+6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</a:rPr>
                        <m:t>+18)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1556792"/>
                <a:ext cx="41838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1363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0" i="1" smtClean="0">
                              <a:latin typeface="Cambria Math"/>
                            </a:rPr>
                            <m:t>3</m:t>
                          </m:r>
                          <m:r>
                            <a:rPr lang="cs-CZ" sz="2000" b="0" i="1" smtClean="0"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000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000" b="0" i="1" smtClean="0">
                          <a:latin typeface="Cambria Math"/>
                        </a:rPr>
                        <m:t>+14</m:t>
                      </m:r>
                      <m:r>
                        <a:rPr lang="cs-CZ" sz="2000" b="0" i="1" smtClean="0">
                          <a:latin typeface="Cambria Math"/>
                        </a:rPr>
                        <m:t>𝑦</m:t>
                      </m:r>
                      <m:r>
                        <a:rPr lang="cs-CZ" sz="2000" b="0" i="1" smtClean="0">
                          <a:latin typeface="Cambria Math"/>
                        </a:rPr>
                        <m:t>−17=0</m:t>
                      </m:r>
                    </m:oMath>
                  </m:oMathPara>
                </a14:m>
                <a:endParaRPr lang="cs-CZ" sz="2000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2242725"/>
                <a:ext cx="2470997" cy="400110"/>
              </a:xfrm>
              <a:prstGeom prst="rect">
                <a:avLst/>
              </a:prstGeom>
              <a:blipFill rotWithShape="1">
                <a:blip r:embed="rId9"/>
                <a:stretch>
                  <a:fillRect b="-121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276081" y="3140968"/>
            <a:ext cx="69812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Kvadratickou rovnici dořešíme například výpočtem diskriminantu.</a:t>
            </a:r>
            <a:endParaRPr lang="cs-CZ" sz="2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12097" y="3861048"/>
                <a:ext cx="4934492" cy="6072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/>
                  <a:t>D=400 </a:t>
                </a:r>
                <a14:m>
                  <m:oMath xmlns:m="http://schemas.openxmlformats.org/officeDocument/2006/math">
                    <m:groupChr>
                      <m:groupChrPr>
                        <m:chr m:val="⇒"/>
                        <m:pos m:val="top"/>
                        <m:ctrlPr>
                          <a:rPr lang="cs-CZ" sz="200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sz="200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1,2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−14±</m:t>
                        </m:r>
                        <m:rad>
                          <m:radPr>
                            <m:degHide m:val="on"/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400</m:t>
                            </m:r>
                          </m:e>
                        </m:rad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6</m:t>
                        </m:r>
                      </m:den>
                    </m:f>
                    <m:groupChr>
                      <m:groupChrPr>
                        <m:chr m:val="⇒"/>
                        <m:pos m:val="top"/>
                        <m:ctrlPr>
                          <a:rPr lang="cs-CZ" sz="2000" b="0" i="1" smtClean="0">
                            <a:latin typeface="Cambria Math"/>
                          </a:rPr>
                        </m:ctrlPr>
                      </m:groupChrPr>
                      <m:e/>
                    </m:groupCh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=1, </m:t>
                    </m:r>
                    <m:sSub>
                      <m:sSub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000" b="0" i="1" smtClean="0">
                            <a:latin typeface="Cambria Math"/>
                          </a:rPr>
                          <m:t>𝑦</m:t>
                        </m:r>
                      </m:e>
                      <m:sub>
                        <m:r>
                          <a:rPr lang="cs-CZ" sz="2000" b="0" i="1" smtClean="0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sz="20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latin typeface="Cambria Math"/>
                          </a:rPr>
                          <m:t>−17</m:t>
                        </m:r>
                      </m:num>
                      <m:den>
                        <m:r>
                          <a:rPr lang="cs-CZ" sz="2000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000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12097" y="3861048"/>
                <a:ext cx="4934492" cy="607282"/>
              </a:xfrm>
              <a:prstGeom prst="rect">
                <a:avLst/>
              </a:prstGeom>
              <a:blipFill rotWithShape="1">
                <a:blip r:embed="rId10"/>
                <a:stretch>
                  <a:fillRect l="-1360" b="-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260517" y="5361781"/>
                <a:ext cx="5813002" cy="5507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000" dirty="0" smtClean="0">
                    <a:solidFill>
                      <a:srgbClr val="FF0000"/>
                    </a:solidFill>
                  </a:rPr>
                  <a:t>Řešením jsou tedy body </a:t>
                </a:r>
                <a14:m>
                  <m:oMath xmlns:m="http://schemas.openxmlformats.org/officeDocument/2006/math"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d>
                      <m:dPr>
                        <m:begChr m:val="["/>
                        <m:endChr m:val="]"/>
                        <m:ctrlP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0;1;0</m:t>
                        </m:r>
                      </m:e>
                    </m:d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,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𝑋</m:t>
                    </m:r>
                    <m:r>
                      <a:rPr lang="cs-CZ" sz="2000" b="0" i="1" smtClean="0">
                        <a:solidFill>
                          <a:srgbClr val="FF0000"/>
                        </a:solidFill>
                        <a:latin typeface="Cambria Math"/>
                      </a:rPr>
                      <m:t>´=</m:t>
                    </m:r>
                    <m:d>
                      <m:dPr>
                        <m:begChr m:val="["/>
                        <m:endChr m:val="]"/>
                        <m:ctrlP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0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0;</m:t>
                        </m:r>
                        <m:f>
                          <m:fPr>
                            <m:ctrlPr>
                              <a:rPr lang="cs-CZ" sz="20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0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−17</m:t>
                            </m:r>
                          </m:num>
                          <m:den>
                            <m:r>
                              <a:rPr lang="cs-CZ" sz="2000" b="0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3</m:t>
                            </m:r>
                          </m:den>
                        </m:f>
                        <m:r>
                          <a:rPr lang="cs-CZ" sz="2000" i="1">
                            <a:solidFill>
                              <a:srgbClr val="FF0000"/>
                            </a:solidFill>
                            <a:latin typeface="Cambria Math"/>
                          </a:rPr>
                          <m:t>;0</m:t>
                        </m:r>
                      </m:e>
                    </m:d>
                  </m:oMath>
                </a14:m>
                <a:endParaRPr lang="cs-CZ" sz="20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60517" y="5361781"/>
                <a:ext cx="5813002" cy="550728"/>
              </a:xfrm>
              <a:prstGeom prst="rect">
                <a:avLst/>
              </a:prstGeom>
              <a:blipFill rotWithShape="1">
                <a:blip r:embed="rId11"/>
                <a:stretch>
                  <a:fillRect l="-1154" b="-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7879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Sbírka úloh pro gymnázia – Analytická geometrie, Prometheus</a:t>
            </a:r>
            <a:endParaRPr lang="cs-CZ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1118</TotalTime>
  <Words>5707</Words>
  <Application>Microsoft Office PowerPoint</Application>
  <PresentationFormat>Předvádění na obrazovce (4:3)</PresentationFormat>
  <Paragraphs>582</Paragraphs>
  <Slides>66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66</vt:i4>
      </vt:variant>
    </vt:vector>
  </HeadingPairs>
  <TitlesOfParts>
    <vt:vector size="68" baseType="lpstr">
      <vt:lpstr>Motiv sady Office</vt:lpstr>
      <vt:lpstr>Document</vt:lpstr>
      <vt:lpstr>Prezentace aplikace PowerPoint</vt:lpstr>
      <vt:lpstr>Doporučené vzorce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Petr</dc:creator>
  <cp:lastModifiedBy>Uživatel</cp:lastModifiedBy>
  <cp:revision>91</cp:revision>
  <dcterms:created xsi:type="dcterms:W3CDTF">2013-03-10T17:32:36Z</dcterms:created>
  <dcterms:modified xsi:type="dcterms:W3CDTF">2013-06-27T07:13:35Z</dcterms:modified>
</cp:coreProperties>
</file>