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89" r:id="rId3"/>
    <p:sldId id="256" r:id="rId4"/>
    <p:sldId id="25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28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 autoAdjust="0"/>
    <p:restoredTop sz="94660"/>
  </p:normalViewPr>
  <p:slideViewPr>
    <p:cSldViewPr>
      <p:cViewPr>
        <p:scale>
          <a:sx n="76" d="100"/>
          <a:sy n="76" d="100"/>
        </p:scale>
        <p:origin x="-120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8.xml"/><Relationship Id="rId7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24.xml"/><Relationship Id="rId5" Type="http://schemas.openxmlformats.org/officeDocument/2006/relationships/slide" Target="slide19.xml"/><Relationship Id="rId10" Type="http://schemas.openxmlformats.org/officeDocument/2006/relationships/image" Target="../media/image5.png"/><Relationship Id="rId4" Type="http://schemas.openxmlformats.org/officeDocument/2006/relationships/slide" Target="slide13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2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.doc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3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.doc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4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11.png"/><Relationship Id="rId4" Type="http://schemas.openxmlformats.org/officeDocument/2006/relationships/oleObject" Target="../embeddings/Dokument_aplikace_Microsoft_Word_97_20034.doc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.doc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6.doc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7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7.doc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8.doc"/><Relationship Id="rId9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oleObject" Target="../embeddings/oleObject9.bin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13.png"/><Relationship Id="rId4" Type="http://schemas.openxmlformats.org/officeDocument/2006/relationships/oleObject" Target="../embeddings/Dokument_aplikace_Microsoft_Word_97_20039.doc"/><Relationship Id="rId9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0.doc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oleObject" Target="../embeddings/oleObject11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1.doc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oleObject" Target="../embeddings/oleObject12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2.doc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oleObject" Target="../embeddings/oleObject13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3.doc"/><Relationship Id="rId9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4.bin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21.png"/><Relationship Id="rId4" Type="http://schemas.openxmlformats.org/officeDocument/2006/relationships/oleObject" Target="../embeddings/Dokument_aplikace_Microsoft_Word_97_200314.doc"/><Relationship Id="rId9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oleObject" Target="../embeddings/oleObject15.bin"/><Relationship Id="rId7" Type="http://schemas.openxmlformats.org/officeDocument/2006/relationships/image" Target="../media/image15.png"/><Relationship Id="rId12" Type="http://schemas.openxmlformats.org/officeDocument/2006/relationships/image" Target="../media/image2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slide" Target="slide3.xml"/><Relationship Id="rId11" Type="http://schemas.openxmlformats.org/officeDocument/2006/relationships/image" Target="../media/image26.png"/><Relationship Id="rId5" Type="http://schemas.openxmlformats.org/officeDocument/2006/relationships/image" Target="../media/image3.emf"/><Relationship Id="rId10" Type="http://schemas.openxmlformats.org/officeDocument/2006/relationships/image" Target="../media/image25.png"/><Relationship Id="rId4" Type="http://schemas.openxmlformats.org/officeDocument/2006/relationships/oleObject" Target="../embeddings/Dokument_aplikace_Microsoft_Word_97_200315.doc"/><Relationship Id="rId9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6.doc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oleObject" Target="../embeddings/oleObject17.bin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7.doc"/><Relationship Id="rId9" Type="http://schemas.openxmlformats.org/officeDocument/2006/relationships/image" Target="../media/image24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oleObject" Target="../embeddings/oleObject18.bin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18.doc"/><Relationship Id="rId9" Type="http://schemas.openxmlformats.org/officeDocument/2006/relationships/image" Target="../media/image24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10" Type="http://schemas.openxmlformats.org/officeDocument/2006/relationships/image" Target="../media/image250.png"/><Relationship Id="rId4" Type="http://schemas.openxmlformats.org/officeDocument/2006/relationships/oleObject" Target="../embeddings/Dokument_aplikace_Microsoft_Word_97_200319.doc"/><Relationship Id="rId9" Type="http://schemas.openxmlformats.org/officeDocument/2006/relationships/image" Target="../media/image240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0.png"/><Relationship Id="rId3" Type="http://schemas.openxmlformats.org/officeDocument/2006/relationships/oleObject" Target="../embeddings/oleObject20.bin"/><Relationship Id="rId7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slide" Target="slide3.xml"/><Relationship Id="rId11" Type="http://schemas.openxmlformats.org/officeDocument/2006/relationships/image" Target="../media/image28.png"/><Relationship Id="rId5" Type="http://schemas.openxmlformats.org/officeDocument/2006/relationships/image" Target="../media/image3.emf"/><Relationship Id="rId10" Type="http://schemas.openxmlformats.org/officeDocument/2006/relationships/image" Target="../media/image27.png"/><Relationship Id="rId4" Type="http://schemas.openxmlformats.org/officeDocument/2006/relationships/oleObject" Target="../embeddings/Dokument_aplikace_Microsoft_Word_97_200320.doc"/><Relationship Id="rId9" Type="http://schemas.openxmlformats.org/officeDocument/2006/relationships/image" Target="../media/image26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13285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			Městská střední odborná škola, Klobouky u Brna,    </a:t>
            </a:r>
          </a:p>
          <a:p>
            <a:r>
              <a:rPr lang="cs-CZ" dirty="0" smtClean="0"/>
              <a:t>			nám. Míru 6, příspěvková organizace</a:t>
            </a:r>
          </a:p>
          <a:p>
            <a:r>
              <a:rPr lang="cs-CZ" dirty="0" smtClean="0"/>
              <a:t>ČÍSLO PROJEKTU:		CZ.1.07/1.5.00/34.1020</a:t>
            </a:r>
          </a:p>
          <a:p>
            <a:r>
              <a:rPr lang="cs-CZ" dirty="0" smtClean="0"/>
              <a:t>NÁZEV PROJEKTU:		Peníze do škol</a:t>
            </a:r>
          </a:p>
          <a:p>
            <a:r>
              <a:rPr lang="cs-CZ" dirty="0" smtClean="0"/>
              <a:t>ČÍSLO ŠABLONY:		III/2 Inovace a zkvalitnění výuky prostřednictvím ICT</a:t>
            </a:r>
          </a:p>
          <a:p>
            <a:r>
              <a:rPr lang="cs-CZ" dirty="0" smtClean="0"/>
              <a:t>AUTOR:			Mgr. Vítězslav Kurz	</a:t>
            </a:r>
          </a:p>
          <a:p>
            <a:r>
              <a:rPr lang="cs-CZ" dirty="0" smtClean="0"/>
              <a:t>TEMATICKÁ OBLAST: 	Analytická geometrie</a:t>
            </a:r>
          </a:p>
          <a:p>
            <a:r>
              <a:rPr lang="cs-CZ" dirty="0" smtClean="0"/>
              <a:t>NÁZEV </a:t>
            </a:r>
            <a:r>
              <a:rPr lang="cs-CZ" dirty="0" err="1" smtClean="0"/>
              <a:t>DUMu</a:t>
            </a:r>
            <a:r>
              <a:rPr lang="cs-CZ" dirty="0" smtClean="0"/>
              <a:t>:		</a:t>
            </a:r>
            <a:r>
              <a:rPr lang="cs-CZ" b="1" dirty="0" smtClean="0"/>
              <a:t>Souřadnice středu</a:t>
            </a:r>
          </a:p>
          <a:p>
            <a:r>
              <a:rPr lang="cs-CZ" dirty="0" smtClean="0"/>
              <a:t>POŘADOVÉ ČÍSLO </a:t>
            </a:r>
            <a:r>
              <a:rPr lang="cs-CZ" dirty="0" err="1" smtClean="0"/>
              <a:t>DUMu</a:t>
            </a:r>
            <a:r>
              <a:rPr lang="cs-CZ" dirty="0" smtClean="0"/>
              <a:t>:	03</a:t>
            </a:r>
          </a:p>
          <a:p>
            <a:r>
              <a:rPr lang="cs-CZ" dirty="0" smtClean="0"/>
              <a:t>KÓD </a:t>
            </a:r>
            <a:r>
              <a:rPr lang="cs-CZ" dirty="0" err="1" smtClean="0"/>
              <a:t>DUMu</a:t>
            </a:r>
            <a:r>
              <a:rPr lang="cs-CZ" dirty="0" smtClean="0"/>
              <a:t>:	</a:t>
            </a:r>
            <a:r>
              <a:rPr lang="cs-CZ" smtClean="0"/>
              <a:t>	</a:t>
            </a:r>
            <a:r>
              <a:rPr lang="cs-CZ" smtClean="0"/>
              <a:t>VY_32_INOVACE_2_2_03_KUR</a:t>
            </a:r>
            <a:endParaRPr lang="cs-CZ" dirty="0" smtClean="0"/>
          </a:p>
          <a:p>
            <a:r>
              <a:rPr lang="cs-CZ" dirty="0" smtClean="0"/>
              <a:t>DATUM TVORBY:		23.6. 2013</a:t>
            </a:r>
          </a:p>
          <a:p>
            <a:r>
              <a:rPr lang="cs-CZ" dirty="0" smtClean="0"/>
              <a:t>ANOTACE (ROČNÍK):	Prezentace je určena pro použití v předmětu Seminář 				z matematiky, který je vyučován ve 3. a 4. ročníku.  Je 				vytvořena k použití ve vyučovací hodině, je možno ji však 				použít i k samostudiu při přípravě k maturitě.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Doporučené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V rovině: </a:t>
                </a:r>
                <a:r>
                  <a:rPr lang="cs-CZ" dirty="0" smtClean="0"/>
                  <a:t>Souřadnice středu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 úsečky AB, kde </a:t>
                </a:r>
                <a:r>
                  <a:rPr lang="cs-CZ" dirty="0" smtClean="0">
                    <a:ea typeface="Cambria Math"/>
                  </a:rPr>
                  <a:t>A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, B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je rovna: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eqArr>
                          <m:eqArr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e>
                          <m:e/>
                        </m:eqAr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u="sng" dirty="0" smtClean="0"/>
                  <a:t>V prostoru:</a:t>
                </a:r>
                <a:r>
                  <a:rPr lang="cs-CZ" u="sng" dirty="0"/>
                  <a:t> </a:t>
                </a:r>
                <a:r>
                  <a:rPr lang="cs-CZ" dirty="0"/>
                  <a:t>Souřadnice středu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𝑠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/>
                  <a:t> úsečky AB, kde </a:t>
                </a:r>
                <a:r>
                  <a:rPr lang="cs-CZ" dirty="0">
                    <a:ea typeface="Cambria Math"/>
                  </a:rPr>
                  <a:t>A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/>
                  <a:t>, B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/>
                  <a:t> je rovna: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eqArr>
                          <m:eqArrPr>
                            <m:ctrlPr>
                              <a:rPr lang="cs-CZ" i="1"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e>
                          <m:e/>
                        </m:eqAr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  <a:blipFill rotWithShape="1">
                <a:blip r:embed="rId2"/>
                <a:stretch>
                  <a:fillRect l="-1926" t="-2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5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Šipka doprava 45">
            <a:hlinkClick r:id="rId2" action="ppaction://hlinksldjump"/>
          </p:cNvPr>
          <p:cNvSpPr/>
          <p:nvPr/>
        </p:nvSpPr>
        <p:spPr>
          <a:xfrm>
            <a:off x="8460432" y="119675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7" name="Šipka doprava 46">
            <a:hlinkClick r:id="rId3" action="ppaction://hlinksldjump"/>
          </p:cNvPr>
          <p:cNvSpPr/>
          <p:nvPr/>
        </p:nvSpPr>
        <p:spPr>
          <a:xfrm>
            <a:off x="8460432" y="25649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prava 47">
            <a:hlinkClick r:id="rId4" action="ppaction://hlinksldjump"/>
          </p:cNvPr>
          <p:cNvSpPr/>
          <p:nvPr/>
        </p:nvSpPr>
        <p:spPr>
          <a:xfrm>
            <a:off x="8460432" y="40050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>
            <a:hlinkClick r:id="rId5" action="ppaction://hlinksldjump"/>
          </p:cNvPr>
          <p:cNvSpPr/>
          <p:nvPr/>
        </p:nvSpPr>
        <p:spPr>
          <a:xfrm>
            <a:off x="8460432" y="515719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>
            <a:hlinkClick r:id="rId6" action="ppaction://hlinksldjump"/>
          </p:cNvPr>
          <p:cNvSpPr/>
          <p:nvPr/>
        </p:nvSpPr>
        <p:spPr>
          <a:xfrm rot="5400000">
            <a:off x="323528" y="58052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02086" y="1203531"/>
                <a:ext cx="61926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Př.1: Určete souřadnice středu S úsečky AB, jestliže platí: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−1;2;5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3;−4;7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2086" y="1203531"/>
                <a:ext cx="6192688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984" t="-4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67589" y="2390981"/>
                <a:ext cx="6752554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Př.2: Určete obraz bodu M ve středové souměrnosti se středem</a:t>
                </a:r>
              </a:p>
              <a:p>
                <a:r>
                  <a:rPr lang="cs-CZ" sz="2000" dirty="0" smtClean="0"/>
                  <a:t>S, je-li: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𝑀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3;−1;−5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 </m:t>
                    </m:r>
                    <m:r>
                      <a:rPr lang="cs-CZ" sz="2000" b="0" i="1" smtClean="0">
                        <a:latin typeface="Cambria Math"/>
                      </a:rPr>
                      <m:t>𝑆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2;0;−3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589" y="2390981"/>
                <a:ext cx="6752554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994" t="-4310" r="-9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05367" y="3829318"/>
                <a:ext cx="639425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Př.3: Určete bod D tak, aby obrazec ABCD byl lichoběžník. Platí: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−1;2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 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5;1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𝐶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−3;4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5367" y="3829318"/>
                <a:ext cx="6394250" cy="707886"/>
              </a:xfrm>
              <a:prstGeom prst="rect">
                <a:avLst/>
              </a:prstGeom>
              <a:blipFill rotWithShape="1">
                <a:blip r:embed="rId9"/>
                <a:stretch>
                  <a:fillRect l="-1049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202086" y="4983269"/>
                <a:ext cx="6394250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Př.4: Vypočtěte délku těžnice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2000" dirty="0" smtClean="0"/>
                  <a:t>trojúhelníku ABC,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−5;−3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4;−1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−3;4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2086" y="4983269"/>
                <a:ext cx="6394250" cy="707886"/>
              </a:xfrm>
              <a:prstGeom prst="rect">
                <a:avLst/>
              </a:prstGeom>
              <a:blipFill rotWithShape="1">
                <a:blip r:embed="rId10"/>
                <a:stretch>
                  <a:fillRect l="-953" t="-4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417836" y="576560"/>
            <a:ext cx="1761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Střed úsečky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219256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7664" y="621987"/>
                <a:ext cx="2622256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=1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621987"/>
                <a:ext cx="2622256" cy="533992"/>
              </a:xfrm>
              <a:prstGeom prst="rect">
                <a:avLst/>
              </a:prstGeom>
              <a:blipFill rotWithShape="1">
                <a:blip r:embed="rId7"/>
                <a:stretch>
                  <a:fillRect r="-1628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162218"/>
              </p:ext>
            </p:extLst>
          </p:nvPr>
        </p:nvGraphicFramePr>
        <p:xfrm>
          <a:off x="251520" y="1166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166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=1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blipFill rotWithShape="1">
                <a:blip r:embed="rId7"/>
                <a:stretch>
                  <a:fillRect r="-1628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2−4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=-1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77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4763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6381107"/>
              </p:ext>
            </p:extLst>
          </p:nvPr>
        </p:nvGraphicFramePr>
        <p:xfrm>
          <a:off x="251520" y="1166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2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166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=1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blipFill rotWithShape="1">
                <a:blip r:embed="rId7"/>
                <a:stretch>
                  <a:fillRect r="-1628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2−4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=-1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77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79412" y="2708920"/>
                <a:ext cx="260096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5+7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=6</a:t>
                </a:r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12" y="2708920"/>
                <a:ext cx="2600968" cy="533992"/>
              </a:xfrm>
              <a:prstGeom prst="rect">
                <a:avLst/>
              </a:prstGeom>
              <a:blipFill rotWithShape="1">
                <a:blip r:embed="rId9"/>
                <a:stretch>
                  <a:fillRect r="-1405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131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0224215"/>
              </p:ext>
            </p:extLst>
          </p:nvPr>
        </p:nvGraphicFramePr>
        <p:xfrm>
          <a:off x="251520" y="1166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4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166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=1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620688"/>
                <a:ext cx="2622256" cy="533992"/>
              </a:xfrm>
              <a:prstGeom prst="rect">
                <a:avLst/>
              </a:prstGeom>
              <a:blipFill rotWithShape="1">
                <a:blip r:embed="rId7"/>
                <a:stretch>
                  <a:fillRect r="-1628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2−4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=-1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1079" y="1572883"/>
                <a:ext cx="2706767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77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79412" y="2708920"/>
                <a:ext cx="260096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5+7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=6</a:t>
                </a:r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9412" y="2708920"/>
                <a:ext cx="2600968" cy="533992"/>
              </a:xfrm>
              <a:prstGeom prst="rect">
                <a:avLst/>
              </a:prstGeom>
              <a:blipFill rotWithShape="1">
                <a:blip r:embed="rId9"/>
                <a:stretch>
                  <a:fillRect r="-1405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763688" y="4077072"/>
                <a:ext cx="17385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1;−1;6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077072"/>
                <a:ext cx="1738553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635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4277084"/>
              </p:ext>
            </p:extLst>
          </p:nvPr>
        </p:nvGraphicFramePr>
        <p:xfrm>
          <a:off x="323528" y="1166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166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0626" y="836712"/>
            <a:ext cx="5841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si uvědomíme, že bod S je středem úsečky MN. Bod S známe, bod M také – dosadíme tedy vše do vzorce pro výpočet souřadnic středu S.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0502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951723"/>
              </p:ext>
            </p:extLst>
          </p:nvPr>
        </p:nvGraphicFramePr>
        <p:xfrm>
          <a:off x="179512" y="31371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9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1371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0626" y="836712"/>
            <a:ext cx="5841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si uvědomíme, že bod S je středem úsečky MN. Bod S známe, bod M také – dosadíme tedy vše do vzorce pro výpočet souřadnic středu 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2=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4=3+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blipFill rotWithShape="1">
                <a:blip r:embed="rId7"/>
                <a:stretch>
                  <a:fillRect t="-22619" b="-4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430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6016574"/>
              </p:ext>
            </p:extLst>
          </p:nvPr>
        </p:nvGraphicFramePr>
        <p:xfrm>
          <a:off x="179512" y="31371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1371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0626" y="836712"/>
            <a:ext cx="5841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si uvědomíme, že bod S je středem úsečky MN. Bod S známe, bod M také – dosadíme tedy vše do vzorce pro výpočet souřadnic středu 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2=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4=3+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blipFill rotWithShape="1">
                <a:blip r:embed="rId7"/>
                <a:stretch>
                  <a:fillRect t="-22619" b="-4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−1+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0=−1+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blipFill rotWithShape="1">
                <a:blip r:embed="rId8"/>
                <a:stretch>
                  <a:fillRect t="-22892" b="-469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1110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7787901"/>
              </p:ext>
            </p:extLst>
          </p:nvPr>
        </p:nvGraphicFramePr>
        <p:xfrm>
          <a:off x="179512" y="31371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1371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0626" y="836712"/>
            <a:ext cx="5841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si uvědomíme, že bod S je středem úsečky MN. Bod S známe, bod M také – dosadíme tedy vše do vzorce pro výpočet souřadnic středu 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2=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4=3+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blipFill rotWithShape="1">
                <a:blip r:embed="rId7"/>
                <a:stretch>
                  <a:fillRect t="-22619" b="-4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−1+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0=−1+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blipFill rotWithShape="1">
                <a:blip r:embed="rId8"/>
                <a:stretch>
                  <a:fillRect t="-22892" b="-469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91954" y="4437113"/>
                <a:ext cx="5876390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−3=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−5+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−6=−5+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=−1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1954" y="4437113"/>
                <a:ext cx="5876390" cy="506934"/>
              </a:xfrm>
              <a:prstGeom prst="rect">
                <a:avLst/>
              </a:prstGeom>
              <a:blipFill rotWithShape="1">
                <a:blip r:embed="rId9"/>
                <a:stretch>
                  <a:fillRect t="-22892" b="-469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876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6702144"/>
              </p:ext>
            </p:extLst>
          </p:nvPr>
        </p:nvGraphicFramePr>
        <p:xfrm>
          <a:off x="179512" y="31371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6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1371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0626" y="836712"/>
            <a:ext cx="5841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si uvědomíme, že bod S je středem úsečky MN. Bod S známe, bod M také – dosadíme tedy vše do vzorce pro výpočet souřadnic středu 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2=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4=3+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708920"/>
                <a:ext cx="4536504" cy="506934"/>
              </a:xfrm>
              <a:prstGeom prst="rect">
                <a:avLst/>
              </a:prstGeom>
              <a:blipFill rotWithShape="1">
                <a:blip r:embed="rId7"/>
                <a:stretch>
                  <a:fillRect t="-22619" b="-4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763688" y="5445224"/>
                <a:ext cx="5400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Bod N, který je obrazem bodu M při středové souměrnosti S má souřadnice: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𝑁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1;1;−1</m:t>
                        </m:r>
                      </m:e>
                    </m:d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445224"/>
                <a:ext cx="5400600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90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−1+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0=−1+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036" y="3573016"/>
                <a:ext cx="6233348" cy="506934"/>
              </a:xfrm>
              <a:prstGeom prst="rect">
                <a:avLst/>
              </a:prstGeom>
              <a:blipFill rotWithShape="1">
                <a:blip r:embed="rId9"/>
                <a:stretch>
                  <a:fillRect t="-22892" b="-469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791954" y="4437113"/>
                <a:ext cx="5876390" cy="5069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𝑚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−3=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−5+</m:t>
                        </m:r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dirty="0" smtClean="0">
                        <a:latin typeface="Cambria Math"/>
                      </a:rPr>
                      <m:t>−6=−5+</m:t>
                    </m: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groupChr>
                      <m:groupChrPr>
                        <m:chr m:val="⇒"/>
                        <m:pos m:val="top"/>
                        <m:ctrlPr>
                          <a:rPr lang="cs-CZ" b="0" i="1" dirty="0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dirty="0" smtClean="0">
                        <a:latin typeface="Cambria Math"/>
                      </a:rPr>
                      <m:t>=−1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1954" y="4437113"/>
                <a:ext cx="5876390" cy="506934"/>
              </a:xfrm>
              <a:prstGeom prst="rect">
                <a:avLst/>
              </a:prstGeom>
              <a:blipFill rotWithShape="1">
                <a:blip r:embed="rId10"/>
                <a:stretch>
                  <a:fillRect t="-22892" b="-469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496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3329094"/>
              </p:ext>
            </p:extLst>
          </p:nvPr>
        </p:nvGraphicFramePr>
        <p:xfrm>
          <a:off x="179512" y="31371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8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1371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740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2127936"/>
              </p:ext>
            </p:extLst>
          </p:nvPr>
        </p:nvGraphicFramePr>
        <p:xfrm>
          <a:off x="251520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1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71600" y="2348880"/>
                <a:ext cx="691276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</m:t>
                    </m:r>
                  </m:oMath>
                </a14:m>
                <a:r>
                  <a:rPr lang="cs-CZ" dirty="0" smtClean="0"/>
                  <a:t>5-1;1-(-2))=(-3-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(4;3)=(−3−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348880"/>
                <a:ext cx="6912768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606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2008844"/>
              </p:ext>
            </p:extLst>
          </p:nvPr>
        </p:nvGraphicFramePr>
        <p:xfrm>
          <a:off x="251520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3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71600" y="2348880"/>
                <a:ext cx="691276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</m:t>
                    </m:r>
                  </m:oMath>
                </a14:m>
                <a:r>
                  <a:rPr lang="cs-CZ" dirty="0" smtClean="0"/>
                  <a:t>5-1;1-(-2))=(-3-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(4;3)=(−3−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348880"/>
                <a:ext cx="6912768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619672" y="3127755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si uvědomíme, že mají-li se sobě rovnat dva vektory, musí se nutně rovnat jejich souřadnice. Platí tedy: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57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3207593"/>
              </p:ext>
            </p:extLst>
          </p:nvPr>
        </p:nvGraphicFramePr>
        <p:xfrm>
          <a:off x="179512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79271" y="2367919"/>
                <a:ext cx="691276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</m:t>
                    </m:r>
                  </m:oMath>
                </a14:m>
                <a:r>
                  <a:rPr lang="cs-CZ" dirty="0" smtClean="0"/>
                  <a:t>5-1;1-(-2))=(-3-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(4;3)=(−3−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271" y="2367919"/>
                <a:ext cx="6912768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507271" y="3127755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si uvědomíme, že mají-li se sobě rovnat dva vektory, musí se nutně rovnat jejich souřadnice. Platí tedy: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1091" y="4365103"/>
                <a:ext cx="4392488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4=−3−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91" y="4365103"/>
                <a:ext cx="4392488" cy="450701"/>
              </a:xfrm>
              <a:prstGeom prst="rect">
                <a:avLst/>
              </a:prstGeom>
              <a:blipFill rotWithShape="1">
                <a:blip r:embed="rId9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718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1135339"/>
              </p:ext>
            </p:extLst>
          </p:nvPr>
        </p:nvGraphicFramePr>
        <p:xfrm>
          <a:off x="68217" y="30687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217" y="30687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11660" y="2348880"/>
                <a:ext cx="691276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</m:t>
                    </m:r>
                  </m:oMath>
                </a14:m>
                <a:r>
                  <a:rPr lang="cs-CZ" dirty="0" smtClean="0"/>
                  <a:t>5-1;1-(-2))=(-3-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(4;3)=(−3−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1660" y="2348880"/>
                <a:ext cx="6912768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511660" y="3127754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si uvědomíme, že mají-li se sobě rovnat dva vektory, musí se nutně rovnat jejich souřadnice. Platí tedy: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7387" y="4365103"/>
                <a:ext cx="4392488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4=−3−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387" y="4365103"/>
                <a:ext cx="4392488" cy="450701"/>
              </a:xfrm>
              <a:prstGeom prst="rect">
                <a:avLst/>
              </a:prstGeom>
              <a:blipFill rotWithShape="1">
                <a:blip r:embed="rId9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3528" y="5001387"/>
                <a:ext cx="4392488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=4−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001387"/>
                <a:ext cx="4392488" cy="450701"/>
              </a:xfrm>
              <a:prstGeom prst="rect">
                <a:avLst/>
              </a:prstGeom>
              <a:blipFill rotWithShape="1">
                <a:blip r:embed="rId10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845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1795320"/>
              </p:ext>
            </p:extLst>
          </p:nvPr>
        </p:nvGraphicFramePr>
        <p:xfrm>
          <a:off x="56361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6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361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Jelikož ABCD je rovnoběžník, musí platit, že: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</m:oMath>
                </a14:m>
                <a:r>
                  <a:rPr lang="cs-CZ" dirty="0" smtClean="0"/>
                  <a:t> a také, že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r>
                  <a:rPr lang="cs-CZ" dirty="0" smtClean="0"/>
                  <a:t>. Dosadíme tedy například do první z těchto rovností.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980728"/>
                <a:ext cx="5544616" cy="958789"/>
              </a:xfrm>
              <a:prstGeom prst="rect">
                <a:avLst/>
              </a:prstGeom>
              <a:blipFill rotWithShape="1">
                <a:blip r:embed="rId7"/>
                <a:stretch>
                  <a:fillRect l="-879" t="-3185" b="-9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2034" y="2355393"/>
                <a:ext cx="6912768" cy="4925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𝐴𝐵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𝐷𝐶</m:t>
                        </m:r>
                      </m:e>
                    </m:acc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</m:t>
                    </m:r>
                  </m:oMath>
                </a14:m>
                <a:r>
                  <a:rPr lang="cs-CZ" dirty="0" smtClean="0"/>
                  <a:t>5-1;1-(-2))=(-3-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  <m:groupChr>
                      <m:groupChrPr>
                        <m:chr m:val="⇒"/>
                        <m:pos m:val="top"/>
                        <m:ctrlPr>
                          <a:rPr lang="cs-CZ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r>
                      <a:rPr lang="cs-CZ" b="0" i="1" smtClean="0">
                        <a:latin typeface="Cambria Math"/>
                      </a:rPr>
                      <m:t>(4;3)=(−3−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;4−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2034" y="2355393"/>
                <a:ext cx="6912768" cy="492507"/>
              </a:xfrm>
              <a:prstGeom prst="rect">
                <a:avLst/>
              </a:prstGeom>
              <a:blipFill rotWithShape="1">
                <a:blip r:embed="rId8"/>
                <a:stretch>
                  <a:fillRect t="-27160" b="-46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475656" y="3127754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Nyní si uvědomíme, že mají-li se sobě rovnat dva vektory, musí se nutně rovnat jejich souřadnice. Platí tedy: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97019" y="4359205"/>
                <a:ext cx="4392488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4=−3−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019" y="4359205"/>
                <a:ext cx="4392488" cy="450701"/>
              </a:xfrm>
              <a:prstGeom prst="rect">
                <a:avLst/>
              </a:prstGeom>
              <a:blipFill rotWithShape="1">
                <a:blip r:embed="rId9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8365" y="5001389"/>
                <a:ext cx="4392488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=4−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groupChr>
                        <m:groupChrPr>
                          <m:chr m:val="⇒"/>
                          <m:pos m:val="top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groupChrPr>
                        <m:e/>
                      </m:groupCh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365" y="5001389"/>
                <a:ext cx="4392488" cy="450701"/>
              </a:xfrm>
              <a:prstGeom prst="rect">
                <a:avLst/>
              </a:prstGeom>
              <a:blipFill rotWithShape="1">
                <a:blip r:embed="rId10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0713" y="4584585"/>
                <a:ext cx="2520280" cy="4507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groupChr>
                        <m:groupChrPr>
                          <m:chr m:val="⇒"/>
                          <m:pos m:val="top"/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groupChrPr>
                        <m:e/>
                      </m:groupCh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−7;1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0713" y="4584585"/>
                <a:ext cx="2520280" cy="450701"/>
              </a:xfrm>
              <a:prstGeom prst="rect">
                <a:avLst/>
              </a:prstGeom>
              <a:blipFill rotWithShape="1">
                <a:blip r:embed="rId11"/>
                <a:stretch>
                  <a:fillRect t="-37838" b="-5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12037" y="5616924"/>
                <a:ext cx="5832648" cy="7056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Tip: Zkuste si sami ověřit souřadnice bodu D pomocí rovnosti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𝐵𝐶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𝐴𝐷</m:t>
                        </m:r>
                      </m:e>
                    </m:acc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2037" y="5616924"/>
                <a:ext cx="5832648" cy="705642"/>
              </a:xfrm>
              <a:prstGeom prst="rect">
                <a:avLst/>
              </a:prstGeom>
              <a:blipFill rotWithShape="1">
                <a:blip r:embed="rId12"/>
                <a:stretch>
                  <a:fillRect l="-940" t="-4310" r="-13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73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5772045"/>
              </p:ext>
            </p:extLst>
          </p:nvPr>
        </p:nvGraphicFramePr>
        <p:xfrm>
          <a:off x="179512" y="33522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33522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43143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Těžnice na stranu </a:t>
            </a:r>
            <a:r>
              <a:rPr lang="cs-CZ" sz="2000" i="1" dirty="0"/>
              <a:t>c</a:t>
            </a:r>
            <a:r>
              <a:rPr lang="cs-CZ" sz="2000" dirty="0" smtClean="0"/>
              <a:t> je úsečka tvořená bodem C a středem strany </a:t>
            </a:r>
            <a:r>
              <a:rPr lang="cs-CZ" sz="2000" i="1" dirty="0" smtClean="0"/>
              <a:t>AB</a:t>
            </a:r>
            <a:r>
              <a:rPr lang="cs-CZ" sz="2000" dirty="0" smtClean="0"/>
              <a:t>. Vypočítáme tedy nejdříve střed úsečky AB a poté zjistíme jeho vzdálenost od bodu C, čímž určíme délku těžnice na stranu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−5+4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blipFill rotWithShape="1">
                <a:blip r:embed="rId7"/>
                <a:stretch>
                  <a:fillRect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64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3748004"/>
              </p:ext>
            </p:extLst>
          </p:nvPr>
        </p:nvGraphicFramePr>
        <p:xfrm>
          <a:off x="107504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53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43143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Těžnice na stranu </a:t>
            </a:r>
            <a:r>
              <a:rPr lang="cs-CZ" sz="2000" i="1" dirty="0"/>
              <a:t>c</a:t>
            </a:r>
            <a:r>
              <a:rPr lang="cs-CZ" sz="2000" dirty="0" smtClean="0"/>
              <a:t> je úsečka tvořená bodem C a středem strany </a:t>
            </a:r>
            <a:r>
              <a:rPr lang="cs-CZ" sz="2000" i="1" dirty="0" smtClean="0"/>
              <a:t>AB</a:t>
            </a:r>
            <a:r>
              <a:rPr lang="cs-CZ" sz="2000" dirty="0" smtClean="0"/>
              <a:t>. Vypočítáme tedy nejdříve střed úsečky AB a poté zjistíme jeho vzdálenost od bodu C, čímž určíme délku těžnice na stranu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−5+4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blipFill rotWithShape="1">
                <a:blip r:embed="rId7"/>
                <a:stretch>
                  <a:fillRect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−3−1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=-2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02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960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3301802"/>
              </p:ext>
            </p:extLst>
          </p:nvPr>
        </p:nvGraphicFramePr>
        <p:xfrm>
          <a:off x="107504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43143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Těžnice na stranu </a:t>
            </a:r>
            <a:r>
              <a:rPr lang="cs-CZ" sz="2000" i="1" dirty="0"/>
              <a:t>c</a:t>
            </a:r>
            <a:r>
              <a:rPr lang="cs-CZ" sz="2000" dirty="0" smtClean="0"/>
              <a:t> je úsečka tvořená bodem C a středem strany </a:t>
            </a:r>
            <a:r>
              <a:rPr lang="cs-CZ" sz="2000" i="1" dirty="0" smtClean="0"/>
              <a:t>AB</a:t>
            </a:r>
            <a:r>
              <a:rPr lang="cs-CZ" sz="2000" dirty="0" smtClean="0"/>
              <a:t>. Vypočítáme tedy nejdříve střed úsečky AB a poté zjistíme jeho vzdálenost od bodu C, čímž určíme délku těžnice na stranu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−5+4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blipFill rotWithShape="1">
                <a:blip r:embed="rId7"/>
                <a:stretch>
                  <a:fillRect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−3−1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=-2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02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1259632" y="3500772"/>
            <a:ext cx="3911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vypočítáme velikost úsečky CS.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231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0032212"/>
              </p:ext>
            </p:extLst>
          </p:nvPr>
        </p:nvGraphicFramePr>
        <p:xfrm>
          <a:off x="107504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9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43143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Těžnice na stranu </a:t>
            </a:r>
            <a:r>
              <a:rPr lang="cs-CZ" sz="2000" i="1" dirty="0"/>
              <a:t>c</a:t>
            </a:r>
            <a:r>
              <a:rPr lang="cs-CZ" sz="2000" dirty="0" smtClean="0"/>
              <a:t> je úsečka tvořená bodem C a středem strany </a:t>
            </a:r>
            <a:r>
              <a:rPr lang="cs-CZ" sz="2000" i="1" dirty="0" smtClean="0"/>
              <a:t>AB</a:t>
            </a:r>
            <a:r>
              <a:rPr lang="cs-CZ" sz="2000" dirty="0" smtClean="0"/>
              <a:t>. Vypočítáme tedy nejdříve střed úsečky AB a poté zjistíme jeho vzdálenost od bodu C, čímž určíme délku těžnice na stranu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−5+4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blipFill rotWithShape="1">
                <a:blip r:embed="rId7"/>
                <a:stretch>
                  <a:fillRect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−3−1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=-2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02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;2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1259632" y="3500772"/>
            <a:ext cx="3911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vypočítáme velikost úsečky CS.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4293096"/>
                <a:ext cx="6912768" cy="656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𝐶𝑆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2+</m:t>
                                </m:r>
                                <m:f>
                                  <m:fPr>
                                    <m:ctrlPr>
                                      <a:rPr lang="cs-CZ" i="1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i="1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i="1"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(4−2)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 dirty="0">
                                    <a:latin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i="1" dirty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i="1" dirty="0"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i="1" dirty="0"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dirty="0" smtClean="0">
                            <a:latin typeface="Cambria Math"/>
                          </a:rPr>
                          <m:t>+4</m:t>
                        </m:r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25+16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49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293096"/>
                <a:ext cx="6912768" cy="65601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23545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4756462"/>
              </p:ext>
            </p:extLst>
          </p:nvPr>
        </p:nvGraphicFramePr>
        <p:xfrm>
          <a:off x="107504" y="332655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2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7504" y="332655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62068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43143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Těžnice na stranu </a:t>
            </a:r>
            <a:r>
              <a:rPr lang="cs-CZ" sz="2000" i="1" dirty="0"/>
              <a:t>c</a:t>
            </a:r>
            <a:r>
              <a:rPr lang="cs-CZ" sz="2000" dirty="0" smtClean="0"/>
              <a:t> je úsečka tvořená bodem C a středem strany </a:t>
            </a:r>
            <a:r>
              <a:rPr lang="cs-CZ" sz="2000" i="1" dirty="0" smtClean="0"/>
              <a:t>AB</a:t>
            </a:r>
            <a:r>
              <a:rPr lang="cs-CZ" sz="2000" dirty="0" smtClean="0"/>
              <a:t>. Vypočítáme tedy nejdříve střed úsečky AB a poté zjistíme jeho vzdálenost od bodu C, čímž určíme délku těžnice na stranu </a:t>
            </a:r>
            <a:r>
              <a:rPr lang="cs-CZ" sz="2000" i="1" dirty="0" smtClean="0"/>
              <a:t>c</a:t>
            </a:r>
            <a:r>
              <a:rPr lang="cs-CZ" sz="2000" dirty="0" smtClean="0"/>
              <a:t>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−5+4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204864"/>
                <a:ext cx="2500428" cy="533992"/>
              </a:xfrm>
              <a:prstGeom prst="rect">
                <a:avLst/>
              </a:prstGeom>
              <a:blipFill rotWithShape="1">
                <a:blip r:embed="rId7"/>
                <a:stretch>
                  <a:fillRect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−3−1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dirty="0" smtClean="0"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sz="20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=-2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3683" y="2186942"/>
                <a:ext cx="2843022" cy="533992"/>
              </a:xfrm>
              <a:prstGeom prst="rect">
                <a:avLst/>
              </a:prstGeom>
              <a:blipFill rotWithShape="1">
                <a:blip r:embed="rId8"/>
                <a:stretch>
                  <a:fillRect r="-1502" b="-9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;−2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856" y="2792010"/>
                <a:ext cx="3960440" cy="62023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1259632" y="3500772"/>
            <a:ext cx="3911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vypočítáme velikost úsečky CS.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4293096"/>
                <a:ext cx="7200800" cy="6560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𝐶𝑆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2+</m:t>
                                </m:r>
                                <m:f>
                                  <m:fPr>
                                    <m:ctrlPr>
                                      <a:rPr lang="cs-CZ" i="1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i="1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i="1"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(4+2)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 dirty="0">
                                    <a:latin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i="1" dirty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i="1" dirty="0"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i="1" dirty="0"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dirty="0" smtClean="0">
                            <a:latin typeface="Cambria Math"/>
                          </a:rPr>
                          <m:t>+36</m:t>
                        </m:r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25+144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169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293096"/>
                <a:ext cx="7200800" cy="65601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07359" y="5754644"/>
                <a:ext cx="5832648" cy="5269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Délka těžnice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je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.</a:t>
                </a:r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7359" y="5754644"/>
                <a:ext cx="5832648" cy="526939"/>
              </a:xfrm>
              <a:prstGeom prst="rect">
                <a:avLst/>
              </a:prstGeom>
              <a:blipFill rotWithShape="1">
                <a:blip r:embed="rId11"/>
                <a:stretch>
                  <a:fillRect l="-1045" b="-9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063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Sbírka úloh pro gymnázia – Analytická geometrie, Prometheus</a:t>
            </a:r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721</TotalTime>
  <Words>2266</Words>
  <Application>Microsoft Office PowerPoint</Application>
  <PresentationFormat>Předvádění na obrazovce (4:3)</PresentationFormat>
  <Paragraphs>145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sady Office</vt:lpstr>
      <vt:lpstr>Document</vt:lpstr>
      <vt:lpstr>Prezentace aplikace PowerPoint</vt:lpstr>
      <vt:lpstr>Doporučené vzorce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Uživatel</cp:lastModifiedBy>
  <cp:revision>53</cp:revision>
  <dcterms:created xsi:type="dcterms:W3CDTF">2013-03-10T17:32:36Z</dcterms:created>
  <dcterms:modified xsi:type="dcterms:W3CDTF">2013-06-27T07:19:27Z</dcterms:modified>
</cp:coreProperties>
</file>