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0" r:id="rId2"/>
    <p:sldId id="289" r:id="rId3"/>
    <p:sldId id="256" r:id="rId4"/>
    <p:sldId id="25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  <p:sldId id="313" r:id="rId29"/>
    <p:sldId id="314" r:id="rId30"/>
    <p:sldId id="315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4660"/>
  </p:normalViewPr>
  <p:slideViewPr>
    <p:cSldViewPr>
      <p:cViewPr>
        <p:scale>
          <a:sx n="76" d="100"/>
          <a:sy n="76" d="100"/>
        </p:scale>
        <p:origin x="-120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887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140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011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62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413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66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22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065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57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500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41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815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" Target="slide8.xml"/><Relationship Id="rId7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1.xml"/><Relationship Id="rId5" Type="http://schemas.openxmlformats.org/officeDocument/2006/relationships/slide" Target="slide25.xml"/><Relationship Id="rId10" Type="http://schemas.openxmlformats.org/officeDocument/2006/relationships/image" Target="../media/image5.png"/><Relationship Id="rId4" Type="http://schemas.openxmlformats.org/officeDocument/2006/relationships/slide" Target="slide15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.doc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oleObject" Target="../embeddings/oleObject3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.doc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oleObject" Target="../embeddings/oleObject4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.doc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5.doc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6.doc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oleObject" Target="../embeddings/oleObject7.bin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7.doc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8.doc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9.doc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oleObject" Target="../embeddings/oleObject10.bin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0.doc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oleObject" Target="../embeddings/oleObject11.bin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1.doc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2.doc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3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3.doc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4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4.doc"/><Relationship Id="rId9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5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21.png"/><Relationship Id="rId4" Type="http://schemas.openxmlformats.org/officeDocument/2006/relationships/oleObject" Target="../embeddings/Dokument_aplikace_Microsoft_Word_97_200315.doc"/><Relationship Id="rId9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6.bin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slide" Target="slide3.xml"/><Relationship Id="rId11" Type="http://schemas.openxmlformats.org/officeDocument/2006/relationships/image" Target="../media/image22.png"/><Relationship Id="rId5" Type="http://schemas.openxmlformats.org/officeDocument/2006/relationships/image" Target="../media/image3.emf"/><Relationship Id="rId10" Type="http://schemas.openxmlformats.org/officeDocument/2006/relationships/image" Target="../media/image21.png"/><Relationship Id="rId4" Type="http://schemas.openxmlformats.org/officeDocument/2006/relationships/oleObject" Target="../embeddings/Dokument_aplikace_Microsoft_Word_97_200316.doc"/><Relationship Id="rId9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7.bin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slide" Target="slide3.xml"/><Relationship Id="rId11" Type="http://schemas.openxmlformats.org/officeDocument/2006/relationships/image" Target="../media/image22.png"/><Relationship Id="rId5" Type="http://schemas.openxmlformats.org/officeDocument/2006/relationships/image" Target="../media/image3.emf"/><Relationship Id="rId10" Type="http://schemas.openxmlformats.org/officeDocument/2006/relationships/image" Target="../media/image21.png"/><Relationship Id="rId4" Type="http://schemas.openxmlformats.org/officeDocument/2006/relationships/oleObject" Target="../embeddings/Dokument_aplikace_Microsoft_Word_97_200317.doc"/><Relationship Id="rId9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18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8.doc"/><Relationship Id="rId9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27.png"/><Relationship Id="rId4" Type="http://schemas.openxmlformats.org/officeDocument/2006/relationships/oleObject" Target="../embeddings/Dokument_aplikace_Microsoft_Word_97_200319.doc"/><Relationship Id="rId9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20.bin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slide" Target="slide3.xml"/><Relationship Id="rId11" Type="http://schemas.openxmlformats.org/officeDocument/2006/relationships/image" Target="../media/image28.png"/><Relationship Id="rId5" Type="http://schemas.openxmlformats.org/officeDocument/2006/relationships/image" Target="../media/image3.emf"/><Relationship Id="rId10" Type="http://schemas.openxmlformats.org/officeDocument/2006/relationships/image" Target="../media/image27.png"/><Relationship Id="rId4" Type="http://schemas.openxmlformats.org/officeDocument/2006/relationships/oleObject" Target="../embeddings/Dokument_aplikace_Microsoft_Word_97_200320.doc"/><Relationship Id="rId9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oleObject" Target="../embeddings/oleObject21.bin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slide" Target="slide3.xml"/><Relationship Id="rId11" Type="http://schemas.openxmlformats.org/officeDocument/2006/relationships/image" Target="../media/image28.png"/><Relationship Id="rId5" Type="http://schemas.openxmlformats.org/officeDocument/2006/relationships/image" Target="../media/image3.emf"/><Relationship Id="rId10" Type="http://schemas.openxmlformats.org/officeDocument/2006/relationships/image" Target="../media/image27.png"/><Relationship Id="rId4" Type="http://schemas.openxmlformats.org/officeDocument/2006/relationships/oleObject" Target="../embeddings/Dokument_aplikace_Microsoft_Word_97_200321.doc"/><Relationship Id="rId9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2.doc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oleObject" Target="../embeddings/oleObject23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3.doc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oleObject" Target="../embeddings/oleObject24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4.doc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oleObject" Target="../embeddings/oleObject25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25.doc"/><Relationship Id="rId9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oleObject" Target="../embeddings/oleObject26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34.png"/><Relationship Id="rId4" Type="http://schemas.openxmlformats.org/officeDocument/2006/relationships/oleObject" Target="../embeddings/Dokument_aplikace_Microsoft_Word_97_200326.doc"/><Relationship Id="rId9" Type="http://schemas.openxmlformats.org/officeDocument/2006/relationships/image" Target="../media/image3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oleObject" Target="../embeddings/oleObject27.bin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slide" Target="slide3.xml"/><Relationship Id="rId11" Type="http://schemas.openxmlformats.org/officeDocument/2006/relationships/image" Target="../media/image35.png"/><Relationship Id="rId5" Type="http://schemas.openxmlformats.org/officeDocument/2006/relationships/image" Target="../media/image3.emf"/><Relationship Id="rId10" Type="http://schemas.openxmlformats.org/officeDocument/2006/relationships/image" Target="../media/image34.png"/><Relationship Id="rId4" Type="http://schemas.openxmlformats.org/officeDocument/2006/relationships/oleObject" Target="../embeddings/Dokument_aplikace_Microsoft_Word_97_200327.doc"/><Relationship Id="rId9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132856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			Městská střední odborná škola, Klobouky u Brna,    </a:t>
            </a:r>
          </a:p>
          <a:p>
            <a:r>
              <a:rPr lang="cs-CZ" dirty="0" smtClean="0"/>
              <a:t>			nám. Míru 6, příspěvková organizace</a:t>
            </a:r>
          </a:p>
          <a:p>
            <a:r>
              <a:rPr lang="cs-CZ" dirty="0" smtClean="0"/>
              <a:t>ČÍSLO PROJEKTU:		CZ.1.07/1.5.00/34.1020</a:t>
            </a:r>
          </a:p>
          <a:p>
            <a:r>
              <a:rPr lang="cs-CZ" dirty="0" smtClean="0"/>
              <a:t>NÁZEV PROJEKTU:		Peníze do škol</a:t>
            </a:r>
          </a:p>
          <a:p>
            <a:r>
              <a:rPr lang="cs-CZ" dirty="0" smtClean="0"/>
              <a:t>ČÍSLO ŠABLONY:		III/2 Inovace a zkvalitnění výuky prostřednictvím ICT</a:t>
            </a:r>
          </a:p>
          <a:p>
            <a:r>
              <a:rPr lang="cs-CZ" dirty="0" smtClean="0"/>
              <a:t>AUTOR:			Mgr. Vítězslav Kurz	</a:t>
            </a:r>
          </a:p>
          <a:p>
            <a:r>
              <a:rPr lang="cs-CZ" dirty="0" smtClean="0"/>
              <a:t>TEMATICKÁ OBLAST: 	Analytická geometrie</a:t>
            </a:r>
          </a:p>
          <a:p>
            <a:r>
              <a:rPr lang="cs-CZ" dirty="0" smtClean="0"/>
              <a:t>NÁZEV </a:t>
            </a:r>
            <a:r>
              <a:rPr lang="cs-CZ" dirty="0" err="1" smtClean="0"/>
              <a:t>DUMu</a:t>
            </a:r>
            <a:r>
              <a:rPr lang="cs-CZ" dirty="0" smtClean="0"/>
              <a:t>:		</a:t>
            </a:r>
            <a:r>
              <a:rPr lang="cs-CZ" b="1" dirty="0" smtClean="0"/>
              <a:t>Orientované úsečky a vektory</a:t>
            </a:r>
          </a:p>
          <a:p>
            <a:r>
              <a:rPr lang="cs-CZ" dirty="0" smtClean="0"/>
              <a:t>POŘADOVÉ ČÍSLO </a:t>
            </a:r>
            <a:r>
              <a:rPr lang="cs-CZ" dirty="0" err="1" smtClean="0"/>
              <a:t>DUMu</a:t>
            </a:r>
            <a:r>
              <a:rPr lang="cs-CZ" dirty="0" smtClean="0"/>
              <a:t>:	04</a:t>
            </a:r>
          </a:p>
          <a:p>
            <a:r>
              <a:rPr lang="cs-CZ" dirty="0" smtClean="0"/>
              <a:t>KÓD </a:t>
            </a:r>
            <a:r>
              <a:rPr lang="cs-CZ" dirty="0" err="1" smtClean="0"/>
              <a:t>DUMu</a:t>
            </a:r>
            <a:r>
              <a:rPr lang="cs-CZ" dirty="0" smtClean="0"/>
              <a:t>:	</a:t>
            </a:r>
            <a:r>
              <a:rPr lang="cs-CZ" smtClean="0"/>
              <a:t>	</a:t>
            </a:r>
            <a:r>
              <a:rPr lang="cs-CZ" smtClean="0"/>
              <a:t>VY_32_INOVACE_2_2_04_KUR</a:t>
            </a:r>
            <a:endParaRPr lang="cs-CZ" dirty="0" smtClean="0"/>
          </a:p>
          <a:p>
            <a:r>
              <a:rPr lang="cs-CZ" dirty="0" smtClean="0"/>
              <a:t>DATUM TVORBY:		23.6. 2013</a:t>
            </a:r>
          </a:p>
          <a:p>
            <a:r>
              <a:rPr lang="cs-CZ" dirty="0" smtClean="0"/>
              <a:t>ANOTACE (ROČNÍK):	Prezentace je určena pro použití v předmětu Seminář 				z matematiky, který je vyučován ve 3. a 4. ročníku.  Je 				vytvořena k použití ve vyučovací hodině, je možno ji však 				použít i k samostudiu při přípravě k maturitě.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Doporučené vzorce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u="sng" dirty="0" smtClean="0"/>
                  <a:t>V rovině: </a:t>
                </a:r>
                <a:r>
                  <a:rPr lang="cs-CZ" sz="2400" dirty="0" smtClean="0"/>
                  <a:t>Jsou-li dány body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𝐴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/>
                  <a:t>,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</a:rPr>
                      <m:t>𝐵</m:t>
                    </m:r>
                    <m:r>
                      <a:rPr lang="cs-CZ" sz="2400" b="0" i="1" dirty="0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0" i="1" dirty="0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dirty="0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/>
                  <a:t>,pak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sz="2400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;</m:t>
                    </m:r>
                  </m:oMath>
                </a14:m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sz="2400" u="sng" dirty="0"/>
                  <a:t>V </a:t>
                </a:r>
                <a:r>
                  <a:rPr lang="cs-CZ" sz="2400" u="sng" dirty="0" smtClean="0"/>
                  <a:t>prostoru: </a:t>
                </a:r>
                <a:r>
                  <a:rPr lang="cs-CZ" sz="2400" dirty="0"/>
                  <a:t>Jsou-li dány body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𝐴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/>
                  <a:t>, </a:t>
                </a:r>
                <a:endParaRPr lang="cs-CZ" sz="24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</a:rPr>
                      <m:t>𝐵</m:t>
                    </m:r>
                    <m:r>
                      <a:rPr lang="cs-CZ" sz="2400" i="1" dirty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 dirty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 dirty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i="1" dirty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 dirty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 dirty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 dirty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i="1" dirty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400" b="0" i="1" dirty="0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/>
                  <a:t>,pak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i="1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;</m:t>
                    </m:r>
                  </m:oMath>
                </a14:m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  <a:blipFill rotWithShape="1">
                <a:blip r:embed="rId2"/>
                <a:stretch>
                  <a:fillRect l="-1185" t="-1077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5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6" name="Rectangle 22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Šipka doprava 45">
            <a:hlinkClick r:id="rId2" action="ppaction://hlinksldjump"/>
          </p:cNvPr>
          <p:cNvSpPr/>
          <p:nvPr/>
        </p:nvSpPr>
        <p:spPr>
          <a:xfrm>
            <a:off x="8460432" y="119675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7" name="Šipka doprava 46">
            <a:hlinkClick r:id="rId3" action="ppaction://hlinksldjump"/>
          </p:cNvPr>
          <p:cNvSpPr/>
          <p:nvPr/>
        </p:nvSpPr>
        <p:spPr>
          <a:xfrm>
            <a:off x="8424428" y="237408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ipka doprava 47">
            <a:hlinkClick r:id="rId4" action="ppaction://hlinksldjump"/>
          </p:cNvPr>
          <p:cNvSpPr/>
          <p:nvPr/>
        </p:nvSpPr>
        <p:spPr>
          <a:xfrm>
            <a:off x="8424428" y="3723419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>
            <a:hlinkClick r:id="rId5" action="ppaction://hlinksldjump"/>
          </p:cNvPr>
          <p:cNvSpPr/>
          <p:nvPr/>
        </p:nvSpPr>
        <p:spPr>
          <a:xfrm>
            <a:off x="8424428" y="485041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>
            <a:hlinkClick r:id="rId6" action="ppaction://hlinksldjump"/>
          </p:cNvPr>
          <p:cNvSpPr/>
          <p:nvPr/>
        </p:nvSpPr>
        <p:spPr>
          <a:xfrm rot="5400000">
            <a:off x="287524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457200"/>
            <a:ext cx="38746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Orientované úsečky a vektory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19572" y="1060407"/>
                <a:ext cx="7704856" cy="6817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Př.1: V rovině (</a:t>
                </a:r>
                <a:r>
                  <a:rPr lang="cs-CZ" dirty="0" err="1" smtClean="0"/>
                  <a:t>resp.prostoru</a:t>
                </a:r>
                <a:r>
                  <a:rPr lang="cs-CZ" dirty="0" smtClean="0"/>
                  <a:t>) jsou dány body A,B. Určete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dirty="0" smtClean="0"/>
                  <a:t> je-li:</a:t>
                </a:r>
              </a:p>
              <a:p>
                <a:r>
                  <a:rPr lang="cs-CZ" dirty="0" smtClean="0"/>
                  <a:t> a)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3;4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3;−1;2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5;0;−1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572" y="1060407"/>
                <a:ext cx="7704856" cy="681790"/>
              </a:xfrm>
              <a:prstGeom prst="rect">
                <a:avLst/>
              </a:prstGeom>
              <a:blipFill rotWithShape="1">
                <a:blip r:embed="rId7"/>
                <a:stretch>
                  <a:fillRect l="-633" b="-13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19572" y="1953937"/>
                <a:ext cx="712879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Př.2: Zjistěte, zda orientovaná úsečka AB je umístěním vektoru</a:t>
                </a:r>
              </a:p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=(5;−3)</m:t>
                    </m:r>
                  </m:oMath>
                </a14:m>
                <a:r>
                  <a:rPr lang="cs-CZ" dirty="0" smtClean="0"/>
                  <a:t>. Zjistěte dále, zda orientovaná úsečka CD je umístěním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=(3;1;−4)</m:t>
                    </m:r>
                  </m:oMath>
                </a14:m>
                <a:r>
                  <a:rPr lang="cs-CZ" dirty="0" smtClean="0"/>
                  <a:t> je-li: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−3;2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−7;−1;5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−4;2;1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572" y="1953937"/>
                <a:ext cx="7128792" cy="1200329"/>
              </a:xfrm>
              <a:prstGeom prst="rect">
                <a:avLst/>
              </a:prstGeom>
              <a:blipFill rotWithShape="1">
                <a:blip r:embed="rId8"/>
                <a:stretch>
                  <a:fillRect l="-684" t="-25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41876" y="3441774"/>
                <a:ext cx="712879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Př.3: Orientovaná úsečka AB je umístěním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/>
                  <a:t>, orientovaná úsečka CD je umístněním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dirty="0" smtClean="0"/>
                  <a:t>. Určete souřadnice koncového bodu B (</a:t>
                </a:r>
                <a:r>
                  <a:rPr lang="cs-CZ" dirty="0" err="1" smtClean="0"/>
                  <a:t>resp.D</a:t>
                </a:r>
                <a:r>
                  <a:rPr lang="cs-CZ" dirty="0" smtClean="0"/>
                  <a:t>) je-li: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1;7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3;−8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−3;−2;6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−4;4;3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76" y="3441774"/>
                <a:ext cx="7128792" cy="923330"/>
              </a:xfrm>
              <a:prstGeom prst="rect">
                <a:avLst/>
              </a:prstGeom>
              <a:blipFill rotWithShape="1">
                <a:blip r:embed="rId9"/>
                <a:stretch>
                  <a:fillRect l="-770" t="-9272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35446" y="4689535"/>
                <a:ext cx="6624736" cy="6817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Př.4: Určete čísla </a:t>
                </a:r>
                <a:r>
                  <a:rPr lang="cs-CZ" i="1" dirty="0" err="1" smtClean="0"/>
                  <a:t>r,s</a:t>
                </a:r>
                <a:r>
                  <a:rPr lang="cs-CZ" dirty="0" smtClean="0"/>
                  <a:t> tak, aby platilo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     </m:t>
                    </m:r>
                  </m:oMath>
                </a14:m>
                <a:r>
                  <a:rPr lang="cs-CZ" dirty="0" smtClean="0"/>
                  <a:t>je-li: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  <m:r>
                          <a:rPr lang="cs-CZ" b="0" i="1" smtClean="0">
                            <a:latin typeface="Cambria Math"/>
                          </a:rPr>
                          <m:t>−3;6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  <m:r>
                          <a:rPr lang="cs-CZ" b="0" i="1" smtClean="0">
                            <a:latin typeface="Cambria Math"/>
                          </a:rPr>
                          <m:t>;−3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=(−5;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446" y="4689535"/>
                <a:ext cx="6624736" cy="681790"/>
              </a:xfrm>
              <a:prstGeom prst="rect">
                <a:avLst/>
              </a:prstGeom>
              <a:blipFill rotWithShape="1">
                <a:blip r:embed="rId10"/>
                <a:stretch>
                  <a:fillRect l="-829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219256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2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2777492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2777492" cy="404791"/>
              </a:xfrm>
              <a:prstGeom prst="rect">
                <a:avLst/>
              </a:prstGeom>
              <a:blipFill rotWithShape="1">
                <a:blip r:embed="rId7"/>
                <a:stretch>
                  <a:fillRect l="-1754" b="-223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5254567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21658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>
                            <a:latin typeface="Cambria Math"/>
                          </a:rPr>
                          <m:t>3−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>
                            <a:latin typeface="Cambria Math"/>
                          </a:rPr>
                          <m:t>;4−2</m:t>
                        </m:r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  <m:r>
                      <a:rPr lang="cs-CZ" smtClean="0">
                        <a:solidFill>
                          <a:srgbClr val="FF0000"/>
                        </a:solidFill>
                        <a:latin typeface="Cambria Math"/>
                      </a:rPr>
                      <m:t>(4;2)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21658" cy="404791"/>
              </a:xfrm>
              <a:prstGeom prst="rect">
                <a:avLst/>
              </a:prstGeom>
              <a:blipFill rotWithShape="1">
                <a:blip r:embed="rId7"/>
                <a:stretch>
                  <a:fillRect l="-838" b="-223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670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699957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21658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>
                            <a:latin typeface="Cambria Math"/>
                          </a:rPr>
                          <m:t>3−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>
                            <a:latin typeface="Cambria Math"/>
                          </a:rPr>
                          <m:t>;4−2</m:t>
                        </m:r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  <m:r>
                      <a:rPr lang="cs-CZ" smtClean="0">
                        <a:solidFill>
                          <a:srgbClr val="FF0000"/>
                        </a:solidFill>
                        <a:latin typeface="Cambria Math"/>
                      </a:rPr>
                      <m:t>(4;2)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21658" cy="404791"/>
              </a:xfrm>
              <a:prstGeom prst="rect">
                <a:avLst/>
              </a:prstGeom>
              <a:blipFill rotWithShape="1">
                <a:blip r:embed="rId7"/>
                <a:stretch>
                  <a:fillRect l="-838" b="-223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2060848"/>
                <a:ext cx="3449662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𝐶𝐷</m:t>
                        </m:r>
                      </m:e>
                    </m:acc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(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dirty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 dirty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)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060848"/>
                <a:ext cx="3449662" cy="404791"/>
              </a:xfrm>
              <a:prstGeom prst="rect">
                <a:avLst/>
              </a:prstGeom>
              <a:blipFill rotWithShape="1">
                <a:blip r:embed="rId8"/>
                <a:stretch>
                  <a:fillRect l="-1413"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423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775154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1: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872716"/>
                <a:ext cx="5821658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>
                            <a:latin typeface="Cambria Math"/>
                          </a:rPr>
                          <m:t>3−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>
                            <a:latin typeface="Cambria Math"/>
                          </a:rPr>
                          <m:t>;4−2</m:t>
                        </m:r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  <m:r>
                      <a:rPr lang="cs-CZ" smtClean="0">
                        <a:solidFill>
                          <a:srgbClr val="FF0000"/>
                        </a:solidFill>
                        <a:latin typeface="Cambria Math"/>
                      </a:rPr>
                      <m:t>(4;2)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872716"/>
                <a:ext cx="5821658" cy="404791"/>
              </a:xfrm>
              <a:prstGeom prst="rect">
                <a:avLst/>
              </a:prstGeom>
              <a:blipFill rotWithShape="1">
                <a:blip r:embed="rId7"/>
                <a:stretch>
                  <a:fillRect l="-838" b="-223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5616" y="2060848"/>
                <a:ext cx="6862456" cy="6817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𝐶𝐷</m:t>
                        </m:r>
                      </m:e>
                    </m:acc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(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dirty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 dirty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0" dirty="0" smtClean="0">
                        <a:latin typeface="Cambria Math"/>
                      </a:rPr>
                      <m:t>)=(−4−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dirty="0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0" dirty="0" smtClean="0">
                        <a:latin typeface="Cambria Math"/>
                      </a:rPr>
                      <m:t>;2−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dirty="0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b="0" i="0" dirty="0" smtClean="0">
                        <a:latin typeface="Cambria Math"/>
                      </a:rPr>
                      <m:t>;1−5)=</m:t>
                    </m:r>
                  </m:oMath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−4+7;2+1;1−5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(3;3;−4)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060848"/>
                <a:ext cx="6862456" cy="681790"/>
              </a:xfrm>
              <a:prstGeom prst="rect">
                <a:avLst/>
              </a:prstGeom>
              <a:blipFill rotWithShape="1">
                <a:blip r:embed="rId8"/>
                <a:stretch>
                  <a:fillRect l="-710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996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58495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1052736"/>
                <a:ext cx="3435428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)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3435428" cy="404791"/>
              </a:xfrm>
              <a:prstGeom prst="rect">
                <a:avLst/>
              </a:prstGeom>
              <a:blipFill rotWithShape="1">
                <a:blip r:embed="rId7"/>
                <a:stretch>
                  <a:fillRect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1833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50205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1052736"/>
                <a:ext cx="6539547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)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2−</m:t>
                        </m:r>
                        <m:d>
                          <m:d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  <m:r>
                          <a:rPr lang="cs-CZ" b="0" i="1" dirty="0" smtClean="0">
                            <a:latin typeface="Cambria Math"/>
                          </a:rPr>
                          <m:t>;−1−2</m:t>
                        </m:r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r>
                      <a:rPr lang="cs-CZ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(5;−3)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6539547" cy="404791"/>
              </a:xfrm>
              <a:prstGeom prst="rect">
                <a:avLst/>
              </a:prstGeom>
              <a:blipFill rotWithShape="1">
                <a:blip r:embed="rId7"/>
                <a:stretch>
                  <a:fillRect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094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186969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6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1052736"/>
                <a:ext cx="6539547" cy="4047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;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)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2−</m:t>
                        </m:r>
                        <m:d>
                          <m:d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  <m:r>
                          <a:rPr lang="cs-CZ" b="0" i="1" dirty="0" smtClean="0">
                            <a:latin typeface="Cambria Math"/>
                          </a:rPr>
                          <m:t>;−1−2</m:t>
                        </m:r>
                      </m:e>
                    </m:d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r>
                      <a:rPr lang="cs-CZ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(5;−3)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052736"/>
                <a:ext cx="6539547" cy="404791"/>
              </a:xfrm>
              <a:prstGeom prst="rect">
                <a:avLst/>
              </a:prstGeom>
              <a:blipFill rotWithShape="1">
                <a:blip r:embed="rId7"/>
                <a:stretch>
                  <a:fillRect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1628800"/>
                <a:ext cx="7598619" cy="7472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Vidíme, že všechny souřadnice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z="2000" dirty="0" smtClean="0"/>
                  <a:t> jsou stejné jako u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sz="2000" dirty="0" smtClean="0"/>
                  <a:t>.</a:t>
                </a:r>
              </a:p>
              <a:p>
                <a:r>
                  <a:rPr lang="cs-CZ" sz="2000" dirty="0" smtClean="0"/>
                  <a:t> Tedy určují stejný vektor.</a:t>
                </a:r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628800"/>
                <a:ext cx="7598619" cy="747256"/>
              </a:xfrm>
              <a:prstGeom prst="rect">
                <a:avLst/>
              </a:prstGeom>
              <a:blipFill rotWithShape="1">
                <a:blip r:embed="rId8"/>
                <a:stretch>
                  <a:fillRect l="-802" b="-130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715050" y="2852936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Spočítejme druhou část druhého příkladu.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5477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317275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1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980727"/>
                <a:ext cx="4680520" cy="439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𝐶𝐷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980727"/>
                <a:ext cx="4680520" cy="439479"/>
              </a:xfrm>
              <a:prstGeom prst="rect">
                <a:avLst/>
              </a:prstGeom>
              <a:blipFill rotWithShape="1">
                <a:blip r:embed="rId7"/>
                <a:stretch>
                  <a:fillRect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108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079262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980728"/>
                <a:ext cx="7488832" cy="747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𝐶𝐷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)=(−4−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;2−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;1−5)=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(3;3;−4)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980728"/>
                <a:ext cx="7488832" cy="747256"/>
              </a:xfrm>
              <a:prstGeom prst="rect">
                <a:avLst/>
              </a:prstGeom>
              <a:blipFill rotWithShape="1">
                <a:blip r:embed="rId7"/>
                <a:stretch>
                  <a:fillRect l="-325" b="-81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362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1183059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980728"/>
                <a:ext cx="7488832" cy="747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𝐶𝐷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)=(−4−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;2−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;1−5)=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(3;3;−4)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980728"/>
                <a:ext cx="7488832" cy="747256"/>
              </a:xfrm>
              <a:prstGeom prst="rect">
                <a:avLst/>
              </a:prstGeom>
              <a:blipFill rotWithShape="1">
                <a:blip r:embed="rId7"/>
                <a:stretch>
                  <a:fillRect l="-325" b="-81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59632" y="2132855"/>
                <a:ext cx="63367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3;1;−4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 </m:t>
                    </m:r>
                  </m:oMath>
                </a14:m>
                <a:r>
                  <a:rPr lang="cs-CZ" sz="2000" dirty="0" smtClean="0"/>
                  <a:t>Souřadnice </a:t>
                </a:r>
                <a:r>
                  <a:rPr lang="cs-CZ" sz="2000" i="1" dirty="0" err="1" smtClean="0"/>
                  <a:t>x,z</a:t>
                </a:r>
                <a:r>
                  <a:rPr lang="cs-CZ" sz="2000" dirty="0" smtClean="0"/>
                  <a:t> jsou u obou stejná, přesto však úsečka CD </a:t>
                </a:r>
                <a:r>
                  <a:rPr lang="cs-CZ" sz="2000" b="1" dirty="0" smtClean="0"/>
                  <a:t>není</a:t>
                </a:r>
                <a:r>
                  <a:rPr lang="cs-CZ" sz="2000" dirty="0" smtClean="0"/>
                  <a:t> umístěním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132855"/>
                <a:ext cx="6336704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1059" t="-10345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255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1412793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2: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980728"/>
                <a:ext cx="7488832" cy="747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𝐶𝐷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;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)=(−4−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;2−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;1−5)=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(3;3;−4)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980728"/>
                <a:ext cx="7488832" cy="747256"/>
              </a:xfrm>
              <a:prstGeom prst="rect">
                <a:avLst/>
              </a:prstGeom>
              <a:blipFill rotWithShape="1">
                <a:blip r:embed="rId7"/>
                <a:stretch>
                  <a:fillRect l="-325" b="-81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59632" y="2132855"/>
                <a:ext cx="633670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3;1;−4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 </m:t>
                    </m:r>
                  </m:oMath>
                </a14:m>
                <a:r>
                  <a:rPr lang="cs-CZ" sz="2000" dirty="0" smtClean="0"/>
                  <a:t>Souřadnice </a:t>
                </a:r>
                <a:r>
                  <a:rPr lang="cs-CZ" sz="2000" i="1" dirty="0" err="1" smtClean="0"/>
                  <a:t>x,z</a:t>
                </a:r>
                <a:r>
                  <a:rPr lang="cs-CZ" sz="2000" dirty="0" smtClean="0"/>
                  <a:t> jsou u obou stejná, přesto však úsečka CD </a:t>
                </a:r>
                <a:r>
                  <a:rPr lang="cs-CZ" sz="2000" b="1" dirty="0" smtClean="0"/>
                  <a:t>není</a:t>
                </a:r>
                <a:r>
                  <a:rPr lang="cs-CZ" sz="2000" dirty="0" smtClean="0"/>
                  <a:t> umístěním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132855"/>
                <a:ext cx="6336704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1059" t="-10345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145681" y="3356992"/>
            <a:ext cx="73850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Pamatujte</a:t>
            </a:r>
            <a:r>
              <a:rPr lang="cs-CZ" sz="2000" dirty="0" smtClean="0"/>
              <a:t>: Dva vektory jsou si rovny právě tehdy, když se rovnají</a:t>
            </a:r>
          </a:p>
          <a:p>
            <a:r>
              <a:rPr lang="cs-CZ" sz="2000" dirty="0" smtClean="0"/>
              <a:t> všechny jejich souřadnice. Této skutečnosti využijeme v následujících</a:t>
            </a:r>
          </a:p>
          <a:p>
            <a:r>
              <a:rPr lang="cs-CZ" sz="2000" dirty="0" smtClean="0"/>
              <a:t>příkladech.</a:t>
            </a:r>
          </a:p>
        </p:txBody>
      </p:sp>
    </p:spTree>
    <p:extLst>
      <p:ext uri="{BB962C8B-B14F-4D97-AF65-F5344CB8AC3E}">
        <p14:creationId xmlns:p14="http://schemas.microsoft.com/office/powerpoint/2010/main" val="229755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2400948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6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B pomocí bodu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9" t="-18182" r="-4649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58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6090730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B pomocí bodu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9" t="-18182" r="-4649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r="-7737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532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2892810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3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B pomocí bodu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9" t="-18182" r="-4649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r="-7737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Bod B je tedy posunutím bodu A o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000" dirty="0" smtClean="0"/>
                  <a:t>. Musí tedy platit, že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a zároveň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blipFill rotWithShape="1">
                <a:blip r:embed="rId9"/>
                <a:stretch>
                  <a:fillRect l="-900" t="-7407" r="-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7921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5499501"/>
              </p:ext>
            </p:extLst>
          </p:nvPr>
        </p:nvGraphicFramePr>
        <p:xfrm>
          <a:off x="144016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8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016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B pomocí bodu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9" t="-18182" r="-4649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r="-7737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Bod B je tedy posunutím bodu A o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000" dirty="0" smtClean="0"/>
                  <a:t>. Musí tedy platit, že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a zároveň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blipFill rotWithShape="1">
                <a:blip r:embed="rId9"/>
                <a:stretch>
                  <a:fillRect l="-900" t="-7407" r="-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4475" y="3047149"/>
                <a:ext cx="17204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=1+3=4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3047149"/>
                <a:ext cx="172047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403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7355356"/>
              </p:ext>
            </p:extLst>
          </p:nvPr>
        </p:nvGraphicFramePr>
        <p:xfrm>
          <a:off x="382633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1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2633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B pomocí bodu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9" t="-18182" r="-4649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r="-7737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Bod B je tedy posunutím bodu A o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000" dirty="0" smtClean="0"/>
                  <a:t>. Musí tedy platit, že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a zároveň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blipFill rotWithShape="1">
                <a:blip r:embed="rId9"/>
                <a:stretch>
                  <a:fillRect l="-900" t="-7407" r="-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4475" y="3047149"/>
                <a:ext cx="17204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=1+3=4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3047149"/>
                <a:ext cx="172047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382951" y="3047149"/>
                <a:ext cx="18989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=7−8=−1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2951" y="3047149"/>
                <a:ext cx="189891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315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36194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B pomocí bodu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39044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9" t="-18182" r="-4649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151054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r="-7737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Bod B je tedy posunutím bodu A o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sz="2000" dirty="0" smtClean="0"/>
                  <a:t>. Musí tedy platit, že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a zároveň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1988840"/>
                <a:ext cx="6770187" cy="984885"/>
              </a:xfrm>
              <a:prstGeom prst="rect">
                <a:avLst/>
              </a:prstGeom>
              <a:blipFill rotWithShape="1">
                <a:blip r:embed="rId9"/>
                <a:stretch>
                  <a:fillRect l="-900" t="-7407" r="-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4475" y="3047149"/>
                <a:ext cx="17204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=1+3=4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4475" y="3047149"/>
                <a:ext cx="172047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382951" y="3047149"/>
                <a:ext cx="18989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=7−8=−1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2951" y="3047149"/>
                <a:ext cx="189891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67261" y="3601185"/>
                <a:ext cx="11156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B=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4;−1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7261" y="3601185"/>
                <a:ext cx="1115690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491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289594" y="4484113"/>
            <a:ext cx="4495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Obdobně vypočítáme souřadnice bodu 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9110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3894023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D pomocí bodu C 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7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blipFill rotWithShape="1">
                <a:blip r:embed="rId8"/>
                <a:stretch>
                  <a:fillRect t="-27273" b="-48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=−3−4=−7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7491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8571675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D pomocí bodu C 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7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blipFill rotWithShape="1">
                <a:blip r:embed="rId8"/>
                <a:stretch>
                  <a:fillRect t="-27273" b="-48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=−3−4=−7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94640" y="2780928"/>
                <a:ext cx="29289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=−2+4=2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0" y="2780928"/>
                <a:ext cx="292894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098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2818113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6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D pomocí bodu C 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7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blipFill rotWithShape="1">
                <a:blip r:embed="rId8"/>
                <a:stretch>
                  <a:fillRect t="-27273" b="-48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=−3−4=−7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94640" y="2780928"/>
                <a:ext cx="29289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=−2+4=2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0" y="2780928"/>
                <a:ext cx="292894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326256" y="3501008"/>
                <a:ext cx="26275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=6+3=</m:t>
                    </m:r>
                  </m:oMath>
                </a14:m>
                <a:r>
                  <a:rPr lang="cs-CZ" dirty="0" smtClean="0"/>
                  <a:t>9</a:t>
                </a:r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256" y="3501008"/>
                <a:ext cx="2627579" cy="369332"/>
              </a:xfrm>
              <a:prstGeom prst="rect">
                <a:avLst/>
              </a:prstGeom>
              <a:blipFill rotWithShape="1">
                <a:blip r:embed="rId11"/>
                <a:stretch>
                  <a:fillRect t="-8197" r="-928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558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7963254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0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3: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vyjádříme bod D pomocí bodu C 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733248"/>
                <a:ext cx="565090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87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𝐷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𝑢</m:t>
                          </m:r>
                        </m:e>
                      </m:acc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59"/>
                <a:ext cx="3510961" cy="536878"/>
              </a:xfrm>
              <a:prstGeom prst="rect">
                <a:avLst/>
              </a:prstGeom>
              <a:blipFill rotWithShape="1">
                <a:blip r:embed="rId8"/>
                <a:stretch>
                  <a:fillRect t="-27273" b="-48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=−3−4=−7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1" y="2060848"/>
                <a:ext cx="308610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94640" y="2780928"/>
                <a:ext cx="29289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=−2+4=2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640" y="2780928"/>
                <a:ext cx="292894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326256" y="3501008"/>
                <a:ext cx="26275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=6+3=</m:t>
                    </m:r>
                  </m:oMath>
                </a14:m>
                <a:r>
                  <a:rPr lang="cs-CZ" dirty="0" smtClean="0"/>
                  <a:t>9</a:t>
                </a:r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256" y="3501008"/>
                <a:ext cx="2627579" cy="369332"/>
              </a:xfrm>
              <a:prstGeom prst="rect">
                <a:avLst/>
              </a:prstGeom>
              <a:blipFill rotWithShape="1">
                <a:blip r:embed="rId11"/>
                <a:stretch>
                  <a:fillRect t="-8197" r="-928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400927" y="4361782"/>
                <a:ext cx="1624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−7;2;9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0927" y="4361782"/>
                <a:ext cx="162416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389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2113528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si určíme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blipFill rotWithShape="1">
                <a:blip r:embed="rId7"/>
                <a:stretch>
                  <a:fillRect l="-2148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388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7861634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8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si určíme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blipFill rotWithShape="1">
                <a:blip r:embed="rId7"/>
                <a:stretch>
                  <a:fillRect l="-2148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40847" y="1515914"/>
                <a:ext cx="3834961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=(4−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;−3−6)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1515914"/>
                <a:ext cx="3834961" cy="439479"/>
              </a:xfrm>
              <a:prstGeom prst="rect">
                <a:avLst/>
              </a:prstGeom>
              <a:blipFill rotWithShape="1">
                <a:blip r:embed="rId8"/>
                <a:stretch>
                  <a:fillRect b="-13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323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5348689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si určíme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blipFill rotWithShape="1">
                <a:blip r:embed="rId7"/>
                <a:stretch>
                  <a:fillRect l="-2148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;−3−6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=(−3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+7;−9)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blipFill rotWithShape="1">
                <a:blip r:embed="rId8"/>
                <a:stretch>
                  <a:fillRect b="-13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882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4712888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6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si určíme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blipFill rotWithShape="1">
                <a:blip r:embed="rId7"/>
                <a:stretch>
                  <a:fillRect l="-2148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;−3−6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=(−3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+7;−9)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blipFill rotWithShape="1">
                <a:blip r:embed="rId8"/>
                <a:stretch>
                  <a:fillRect b="-13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40847" y="2411727"/>
                <a:ext cx="6960110" cy="7472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Mají-li se dva vektory rovnat, musejí se rovnat i jejich souřadnice.</a:t>
                </a:r>
              </a:p>
              <a:p>
                <a:r>
                  <a:rPr lang="cs-CZ" sz="2000" dirty="0" smtClean="0"/>
                  <a:t>Porovnáme tedy 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z="2000" dirty="0" smtClean="0"/>
                  <a:t>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=(−5;</m:t>
                    </m:r>
                    <m:r>
                      <a:rPr lang="cs-CZ" sz="2000" b="0" i="1" smtClean="0">
                        <a:latin typeface="Cambria Math"/>
                      </a:rPr>
                      <m:t>𝑠</m:t>
                    </m:r>
                    <m:r>
                      <a:rPr lang="cs-CZ" sz="20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2411727"/>
                <a:ext cx="6960110" cy="747256"/>
              </a:xfrm>
              <a:prstGeom prst="rect">
                <a:avLst/>
              </a:prstGeom>
              <a:blipFill rotWithShape="1">
                <a:blip r:embed="rId9"/>
                <a:stretch>
                  <a:fillRect l="-964" t="-4098" r="-88"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3026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5167601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0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si určíme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blipFill rotWithShape="1">
                <a:blip r:embed="rId7"/>
                <a:stretch>
                  <a:fillRect l="-2148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;−3−6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=(−3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+7;−9)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blipFill rotWithShape="1">
                <a:blip r:embed="rId8"/>
                <a:stretch>
                  <a:fillRect b="-13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40847" y="2411727"/>
                <a:ext cx="6960110" cy="7472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Mají-li se dva vektory rovnat, musejí se rovnat i jejich souřadnice.</a:t>
                </a:r>
              </a:p>
              <a:p>
                <a:r>
                  <a:rPr lang="cs-CZ" sz="2000" dirty="0" smtClean="0"/>
                  <a:t>Porovnáme tedy 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z="2000" dirty="0" smtClean="0"/>
                  <a:t>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=(−5;</m:t>
                    </m:r>
                    <m:r>
                      <a:rPr lang="cs-CZ" sz="2000" b="0" i="1" smtClean="0">
                        <a:latin typeface="Cambria Math"/>
                      </a:rPr>
                      <m:t>𝑠</m:t>
                    </m:r>
                    <m:r>
                      <a:rPr lang="cs-CZ" sz="20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2411727"/>
                <a:ext cx="6960110" cy="747256"/>
              </a:xfrm>
              <a:prstGeom prst="rect">
                <a:avLst/>
              </a:prstGeom>
              <a:blipFill rotWithShape="1">
                <a:blip r:embed="rId9"/>
                <a:stretch>
                  <a:fillRect l="-964" t="-4098" r="-88"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75656" y="3789040"/>
                <a:ext cx="1823769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+7=−5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=−12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3789040"/>
                <a:ext cx="1823769" cy="101566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850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5632438"/>
              </p:ext>
            </p:extLst>
          </p:nvPr>
        </p:nvGraphicFramePr>
        <p:xfrm>
          <a:off x="221102" y="272437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3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102" y="272437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09329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149094" y="44066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332655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Příklad 4:</a:t>
            </a:r>
            <a:endParaRPr lang="cs-CZ" sz="20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si určíme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761448"/>
                <a:ext cx="3122843" cy="439479"/>
              </a:xfrm>
              <a:prstGeom prst="rect">
                <a:avLst/>
              </a:prstGeom>
              <a:blipFill rotWithShape="1">
                <a:blip r:embed="rId7"/>
                <a:stretch>
                  <a:fillRect l="-2148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ac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;−3−6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=(−3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+7;−9)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1515914"/>
                <a:ext cx="5739328" cy="439479"/>
              </a:xfrm>
              <a:prstGeom prst="rect">
                <a:avLst/>
              </a:prstGeom>
              <a:blipFill rotWithShape="1">
                <a:blip r:embed="rId8"/>
                <a:stretch>
                  <a:fillRect b="-13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40847" y="2411727"/>
                <a:ext cx="6960110" cy="7472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Mají-li se dva vektory rovnat, musejí se rovnat i jejich souřadnice.</a:t>
                </a:r>
              </a:p>
              <a:p>
                <a:r>
                  <a:rPr lang="cs-CZ" sz="2000" dirty="0" smtClean="0"/>
                  <a:t>Porovnáme tedy 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𝐴𝐵</m:t>
                        </m:r>
                      </m:e>
                    </m:acc>
                  </m:oMath>
                </a14:m>
                <a:r>
                  <a:rPr lang="cs-CZ" sz="2000" dirty="0" smtClean="0"/>
                  <a:t>a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000" b="0" i="1" smtClean="0">
                        <a:latin typeface="Cambria Math"/>
                      </a:rPr>
                      <m:t>=(−5;</m:t>
                    </m:r>
                    <m:r>
                      <a:rPr lang="cs-CZ" sz="2000" b="0" i="1" smtClean="0">
                        <a:latin typeface="Cambria Math"/>
                      </a:rPr>
                      <m:t>𝑠</m:t>
                    </m:r>
                    <m:r>
                      <a:rPr lang="cs-CZ" sz="20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847" y="2411727"/>
                <a:ext cx="6960110" cy="747256"/>
              </a:xfrm>
              <a:prstGeom prst="rect">
                <a:avLst/>
              </a:prstGeom>
              <a:blipFill rotWithShape="1">
                <a:blip r:embed="rId9"/>
                <a:stretch>
                  <a:fillRect l="-964" t="-4098" r="-88"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75656" y="3789040"/>
                <a:ext cx="1823769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+7=−5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−3</m:t>
                      </m:r>
                      <m:r>
                        <a:rPr lang="cs-CZ" sz="2000" b="0" i="1" smtClean="0"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latin typeface="Cambria Math"/>
                        </a:rPr>
                        <m:t>=−12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3789040"/>
                <a:ext cx="1823769" cy="101566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16308" y="3804520"/>
                <a:ext cx="10361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−9=</m:t>
                      </m:r>
                      <m:r>
                        <a:rPr lang="cs-CZ" sz="2000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6308" y="3804520"/>
                <a:ext cx="1036117" cy="70788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627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/>
              <a:t>Sbírka úloh pro gymnázia – Analytická geometrie, Prometheus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1113</TotalTime>
  <Words>2116</Words>
  <Application>Microsoft Office PowerPoint</Application>
  <PresentationFormat>Předvádění na obrazovce (4:3)</PresentationFormat>
  <Paragraphs>199</Paragraphs>
  <Slides>31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3" baseType="lpstr">
      <vt:lpstr>Motiv systému Office</vt:lpstr>
      <vt:lpstr>Document</vt:lpstr>
      <vt:lpstr>Prezentace aplikace PowerPoint</vt:lpstr>
      <vt:lpstr>Doporučené vzorce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Uživatel</cp:lastModifiedBy>
  <cp:revision>71</cp:revision>
  <dcterms:created xsi:type="dcterms:W3CDTF">2013-03-10T17:32:36Z</dcterms:created>
  <dcterms:modified xsi:type="dcterms:W3CDTF">2013-06-27T07:20:19Z</dcterms:modified>
</cp:coreProperties>
</file>