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6"/>
  </p:notesMasterIdLst>
  <p:sldIdLst>
    <p:sldId id="260" r:id="rId2"/>
    <p:sldId id="289" r:id="rId3"/>
    <p:sldId id="256" r:id="rId4"/>
    <p:sldId id="259" r:id="rId5"/>
    <p:sldId id="290" r:id="rId6"/>
    <p:sldId id="291" r:id="rId7"/>
    <p:sldId id="293" r:id="rId8"/>
    <p:sldId id="292" r:id="rId9"/>
    <p:sldId id="294" r:id="rId10"/>
    <p:sldId id="299" r:id="rId11"/>
    <p:sldId id="298" r:id="rId12"/>
    <p:sldId id="297" r:id="rId13"/>
    <p:sldId id="296" r:id="rId14"/>
    <p:sldId id="300" r:id="rId15"/>
    <p:sldId id="303" r:id="rId16"/>
    <p:sldId id="302" r:id="rId17"/>
    <p:sldId id="305" r:id="rId18"/>
    <p:sldId id="306" r:id="rId19"/>
    <p:sldId id="304" r:id="rId20"/>
    <p:sldId id="307" r:id="rId21"/>
    <p:sldId id="308" r:id="rId22"/>
    <p:sldId id="310" r:id="rId23"/>
    <p:sldId id="312" r:id="rId24"/>
    <p:sldId id="311" r:id="rId25"/>
    <p:sldId id="313" r:id="rId26"/>
    <p:sldId id="314" r:id="rId27"/>
    <p:sldId id="315" r:id="rId28"/>
    <p:sldId id="317" r:id="rId29"/>
    <p:sldId id="316" r:id="rId30"/>
    <p:sldId id="319" r:id="rId31"/>
    <p:sldId id="318" r:id="rId32"/>
    <p:sldId id="321" r:id="rId33"/>
    <p:sldId id="320" r:id="rId34"/>
    <p:sldId id="288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77" autoAdjust="0"/>
    <p:restoredTop sz="94660"/>
  </p:normalViewPr>
  <p:slideViewPr>
    <p:cSldViewPr>
      <p:cViewPr>
        <p:scale>
          <a:sx n="76" d="100"/>
          <a:sy n="76" d="100"/>
        </p:scale>
        <p:origin x="-11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8A9C41-7359-4BEB-9DFF-07F387AA84B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C841AE-204B-42E4-8AB4-A78E124C2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023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887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140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011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621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413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866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22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065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573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500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741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815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" Target="slide14.xml"/><Relationship Id="rId7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4.xml"/><Relationship Id="rId5" Type="http://schemas.openxmlformats.org/officeDocument/2006/relationships/slide" Target="slide26.xml"/><Relationship Id="rId10" Type="http://schemas.openxmlformats.org/officeDocument/2006/relationships/image" Target="../media/image5.png"/><Relationship Id="rId4" Type="http://schemas.openxmlformats.org/officeDocument/2006/relationships/slide" Target="slide20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.doc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.doc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.doc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.doc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oleObject" Target="../embeddings/oleObject6.bin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6.doc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oleObject" Target="../embeddings/oleObject7.bin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7.doc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oleObject" Target="../embeddings/oleObject8.bin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8.doc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oleObject" Target="../embeddings/oleObject9.bin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9.doc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oleObject" Target="../embeddings/oleObject10.bin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0.doc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1.doc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2.doc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13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3.doc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oleObject" Target="../embeddings/oleObject14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4.doc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oleObject" Target="../embeddings/oleObject15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5.doc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oleObject" Target="../embeddings/oleObject16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6.doc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7.doc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18.bin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8.doc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19.bin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9.doc"/><Relationship Id="rId9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20.bin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10" Type="http://schemas.openxmlformats.org/officeDocument/2006/relationships/image" Target="../media/image6.png"/><Relationship Id="rId4" Type="http://schemas.openxmlformats.org/officeDocument/2006/relationships/oleObject" Target="../embeddings/Dokument_aplikace_Microsoft_Word_97_200320.doc"/><Relationship Id="rId9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21.bin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10" Type="http://schemas.openxmlformats.org/officeDocument/2006/relationships/image" Target="../media/image19.png"/><Relationship Id="rId4" Type="http://schemas.openxmlformats.org/officeDocument/2006/relationships/oleObject" Target="../embeddings/Dokument_aplikace_Microsoft_Word_97_200321.doc"/><Relationship Id="rId9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22.bin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10" Type="http://schemas.openxmlformats.org/officeDocument/2006/relationships/image" Target="../media/image27.png"/><Relationship Id="rId4" Type="http://schemas.openxmlformats.org/officeDocument/2006/relationships/oleObject" Target="../embeddings/Dokument_aplikace_Microsoft_Word_97_200322.doc"/><Relationship Id="rId9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7" Type="http://schemas.openxmlformats.org/officeDocument/2006/relationships/image" Target="../media/image2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3.doc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7" Type="http://schemas.openxmlformats.org/officeDocument/2006/relationships/image" Target="../media/image2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4.doc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7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5.doc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7" Type="http://schemas.openxmlformats.org/officeDocument/2006/relationships/image" Target="../media/image3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6.doc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7" Type="http://schemas.openxmlformats.org/officeDocument/2006/relationships/image" Target="../media/image3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7.doc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8.doc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9.bin"/><Relationship Id="rId7" Type="http://schemas.openxmlformats.org/officeDocument/2006/relationships/image" Target="../media/image3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9.doc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7" Type="http://schemas.openxmlformats.org/officeDocument/2006/relationships/image" Target="../media/image3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0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30.doc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132856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			Městská střední odborná škola, Klobouky u Brna,    </a:t>
            </a:r>
          </a:p>
          <a:p>
            <a:r>
              <a:rPr lang="cs-CZ" dirty="0" smtClean="0"/>
              <a:t>			nám. Míru 6, příspěvková organizace</a:t>
            </a:r>
          </a:p>
          <a:p>
            <a:r>
              <a:rPr lang="cs-CZ" dirty="0" smtClean="0"/>
              <a:t>ČÍSLO PROJEKTU:		CZ.1.07/1.5.00/34.1020</a:t>
            </a:r>
          </a:p>
          <a:p>
            <a:r>
              <a:rPr lang="cs-CZ" dirty="0" smtClean="0"/>
              <a:t>NÁZEV PROJEKTU:		Peníze do škol</a:t>
            </a:r>
          </a:p>
          <a:p>
            <a:r>
              <a:rPr lang="cs-CZ" dirty="0" smtClean="0"/>
              <a:t>ČÍSLO ŠABLONY:		III/2 Inovace a zkvalitnění výuky prostřednictvím ICT</a:t>
            </a:r>
          </a:p>
          <a:p>
            <a:r>
              <a:rPr lang="cs-CZ" dirty="0" smtClean="0"/>
              <a:t>AUTOR:			Mgr. Vítězslav Kurz	</a:t>
            </a:r>
          </a:p>
          <a:p>
            <a:r>
              <a:rPr lang="cs-CZ" dirty="0" smtClean="0"/>
              <a:t>TEMATICKÁ OBLAST: 	Analytická geometrie</a:t>
            </a:r>
          </a:p>
          <a:p>
            <a:r>
              <a:rPr lang="cs-CZ" dirty="0" smtClean="0"/>
              <a:t>NÁZEV </a:t>
            </a:r>
            <a:r>
              <a:rPr lang="cs-CZ" dirty="0" err="1" smtClean="0"/>
              <a:t>DUMu</a:t>
            </a:r>
            <a:r>
              <a:rPr lang="cs-CZ" dirty="0" smtClean="0"/>
              <a:t>:		</a:t>
            </a:r>
            <a:r>
              <a:rPr lang="cs-CZ" b="1" dirty="0" smtClean="0"/>
              <a:t>Sčítání a násobení vektorů</a:t>
            </a:r>
          </a:p>
          <a:p>
            <a:r>
              <a:rPr lang="cs-CZ" dirty="0" smtClean="0"/>
              <a:t>POŘADOVÉ ČÍSLO </a:t>
            </a:r>
            <a:r>
              <a:rPr lang="cs-CZ" dirty="0" err="1" smtClean="0"/>
              <a:t>DUMu</a:t>
            </a:r>
            <a:r>
              <a:rPr lang="cs-CZ" dirty="0" smtClean="0"/>
              <a:t>:	05</a:t>
            </a:r>
          </a:p>
          <a:p>
            <a:r>
              <a:rPr lang="cs-CZ" dirty="0" smtClean="0"/>
              <a:t>KÓD </a:t>
            </a:r>
            <a:r>
              <a:rPr lang="cs-CZ" dirty="0" err="1" smtClean="0"/>
              <a:t>DUMu</a:t>
            </a:r>
            <a:r>
              <a:rPr lang="cs-CZ" dirty="0" smtClean="0"/>
              <a:t>:	</a:t>
            </a:r>
            <a:r>
              <a:rPr lang="cs-CZ" smtClean="0"/>
              <a:t>	</a:t>
            </a:r>
            <a:r>
              <a:rPr lang="cs-CZ" smtClean="0"/>
              <a:t>VY_32_INOVACE_2_2_05_KUR</a:t>
            </a:r>
            <a:endParaRPr lang="cs-CZ" dirty="0" smtClean="0"/>
          </a:p>
          <a:p>
            <a:r>
              <a:rPr lang="cs-CZ" dirty="0" smtClean="0"/>
              <a:t>DATUM TVORBY:		23.6. 2013</a:t>
            </a:r>
          </a:p>
          <a:p>
            <a:r>
              <a:rPr lang="cs-CZ" dirty="0" smtClean="0"/>
              <a:t>ANOTACE (ROČNÍK):	Prezentace je určena pro použití v předmětu Seminář 				z matematiky, který je vyučován ve 3. a 4. ročníku.  Je 				vytvořena k použití ve vyučovací hodině, je možno ji však 				použít i k samostudiu při přípravě k maturitě.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692696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Doporučené vzorce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229600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u="sng" dirty="0" smtClean="0"/>
                  <a:t>V rovině: </a:t>
                </a:r>
                <a:r>
                  <a:rPr lang="cs-CZ" sz="2400" dirty="0" smtClean="0"/>
                  <a:t>Jsou-li dány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400" b="0" i="1" smtClean="0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4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a reálné číslo </a:t>
                </a:r>
                <a:r>
                  <a:rPr lang="cs-CZ" sz="2400" i="1" dirty="0" smtClean="0"/>
                  <a:t>k</a:t>
                </a:r>
                <a:r>
                  <a:rPr lang="cs-CZ" sz="2400" dirty="0" smtClean="0"/>
                  <a:t>. Pak platí: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400" b="0" i="1" smtClean="0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)</m:t>
                    </m:r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)</m:t>
                    </m:r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c)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𝑘</m:t>
                    </m:r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=(</m:t>
                    </m:r>
                    <m:r>
                      <a:rPr lang="cs-CZ" sz="2400" b="0" i="1" smtClean="0">
                        <a:latin typeface="Cambria Math"/>
                      </a:rPr>
                      <m:t>𝑘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;</m:t>
                    </m:r>
                    <m:r>
                      <a:rPr lang="cs-CZ" sz="2400" b="0" i="1" smtClean="0">
                        <a:latin typeface="Cambria Math"/>
                      </a:rPr>
                      <m:t>𝑘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)</m:t>
                    </m:r>
                  </m:oMath>
                </a14:m>
                <a:endParaRPr lang="cs-CZ" sz="2400" dirty="0"/>
              </a:p>
              <a:p>
                <a:pPr marL="0" indent="0">
                  <a:buNone/>
                </a:pPr>
                <a:r>
                  <a:rPr lang="cs-CZ" sz="2400" u="sng" dirty="0" smtClean="0"/>
                  <a:t>V prostoru: </a:t>
                </a:r>
                <a:r>
                  <a:rPr lang="cs-CZ" sz="2400" dirty="0"/>
                  <a:t>Jsou-li dány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400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  <m:r>
                      <a:rPr lang="cs-CZ" sz="2400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400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a reálné číslo </a:t>
                </a:r>
                <a:r>
                  <a:rPr lang="cs-CZ" sz="2400" i="1" dirty="0"/>
                  <a:t>k</a:t>
                </a:r>
                <a:r>
                  <a:rPr lang="cs-CZ" sz="2400" dirty="0"/>
                  <a:t>. Pak platí:</a:t>
                </a:r>
              </a:p>
              <a:p>
                <a:pPr marL="0" indent="0">
                  <a:buNone/>
                </a:pPr>
                <a:r>
                  <a:rPr lang="cs-CZ" sz="2400" dirty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)</m:t>
                    </m:r>
                  </m:oMath>
                </a14:m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/>
                  <a:t>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)</m:t>
                    </m:r>
                  </m:oMath>
                </a14:m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/>
                  <a:t>c)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i="1">
                        <a:latin typeface="Cambria Math"/>
                      </a:rPr>
                      <m:t>𝑘</m:t>
                    </m:r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=(</m:t>
                    </m:r>
                    <m:r>
                      <a:rPr lang="cs-CZ" sz="2400" i="1">
                        <a:latin typeface="Cambria Math"/>
                      </a:rPr>
                      <m:t>𝑘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;</m:t>
                    </m:r>
                    <m:r>
                      <a:rPr lang="cs-CZ" sz="2400" i="1">
                        <a:latin typeface="Cambria Math"/>
                      </a:rPr>
                      <m:t>𝑘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𝑘𝑢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)</m:t>
                    </m:r>
                  </m:oMath>
                </a14:m>
                <a:endParaRPr lang="cs-CZ" sz="2400" dirty="0"/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229600" cy="4525963"/>
              </a:xfrm>
              <a:blipFill rotWithShape="1">
                <a:blip r:embed="rId2"/>
                <a:stretch>
                  <a:fillRect l="-1185" t="-2019" r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258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6" name="Rectangle 22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8" name="Rectangle 2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049" name="Rectangle 25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52" name="Rectangle 28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Šipka doprava 45">
            <a:hlinkClick r:id="rId2" action="ppaction://hlinksldjump"/>
          </p:cNvPr>
          <p:cNvSpPr/>
          <p:nvPr/>
        </p:nvSpPr>
        <p:spPr>
          <a:xfrm>
            <a:off x="8460432" y="119675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7" name="Šipka doprava 46">
            <a:hlinkClick r:id="rId3" action="ppaction://hlinksldjump"/>
          </p:cNvPr>
          <p:cNvSpPr/>
          <p:nvPr/>
        </p:nvSpPr>
        <p:spPr>
          <a:xfrm>
            <a:off x="8424428" y="237408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ipka doprava 47">
            <a:hlinkClick r:id="rId4" action="ppaction://hlinksldjump"/>
          </p:cNvPr>
          <p:cNvSpPr/>
          <p:nvPr/>
        </p:nvSpPr>
        <p:spPr>
          <a:xfrm>
            <a:off x="8460432" y="3321119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ipka doprava 48">
            <a:hlinkClick r:id="rId5" action="ppaction://hlinksldjump"/>
          </p:cNvPr>
          <p:cNvSpPr/>
          <p:nvPr/>
        </p:nvSpPr>
        <p:spPr>
          <a:xfrm>
            <a:off x="8460432" y="444760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ipka doprava 50">
            <a:hlinkClick r:id="rId6" action="ppaction://hlinksldjump"/>
          </p:cNvPr>
          <p:cNvSpPr/>
          <p:nvPr/>
        </p:nvSpPr>
        <p:spPr>
          <a:xfrm rot="5400000">
            <a:off x="287524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31640" y="457199"/>
            <a:ext cx="6647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/>
                </a:solidFill>
              </a:rPr>
              <a:t>Sčítání,odečítání</a:t>
            </a:r>
            <a:r>
              <a:rPr lang="cs-CZ" sz="2400" dirty="0" smtClean="0">
                <a:solidFill>
                  <a:schemeClr val="tx2"/>
                </a:solidFill>
              </a:rPr>
              <a:t> vektorů  a násobení vektoru číslem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19235" y="1012634"/>
                <a:ext cx="5842305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Př.1: Vypočítejte součet a rozdíl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je-li:</a:t>
                </a:r>
              </a:p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=(3;7)</m:t>
                    </m:r>
                  </m:oMath>
                </a14:m>
                <a:r>
                  <a:rPr lang="cs-CZ" dirty="0" smtClean="0"/>
                  <a:t> 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2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</m:t>
                    </m:r>
                    <m:r>
                      <a:rPr lang="cs-CZ" b="0" i="1" smtClean="0">
                        <a:latin typeface="Cambria Math"/>
                      </a:rPr>
                      <m:t>−1;1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)</m:t>
                    </m:r>
                  </m:oMath>
                </a14:m>
                <a:r>
                  <a:rPr lang="cs-CZ" dirty="0"/>
                  <a:t> 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9235" y="1012634"/>
                <a:ext cx="5842305" cy="728276"/>
              </a:xfrm>
              <a:prstGeom prst="rect">
                <a:avLst/>
              </a:prstGeom>
              <a:blipFill rotWithShape="1">
                <a:blip r:embed="rId7"/>
                <a:stretch>
                  <a:fillRect l="-834" t="-5833"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19235" y="2163742"/>
                <a:ext cx="738535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Př.2: Určete neznámé souřadnice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=(1;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;−2) </m:t>
                    </m:r>
                  </m:oMath>
                </a14:m>
                <a:r>
                  <a:rPr lang="cs-CZ" dirty="0" smtClean="0"/>
                  <a:t>tak,</a:t>
                </a:r>
              </a:p>
              <a:p>
                <a:r>
                  <a:rPr lang="cs-CZ" dirty="0" smtClean="0"/>
                  <a:t> aby tyto vektory byly rovnoběžné.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9235" y="2163742"/>
                <a:ext cx="7385355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660" t="-13208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73921" y="3177972"/>
                <a:ext cx="692760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Př.3: Rozhodněte, zda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=(0;6;3)</m:t>
                    </m:r>
                  </m:oMath>
                </a14:m>
                <a:r>
                  <a:rPr lang="cs-CZ" dirty="0" smtClean="0"/>
                  <a:t> je lineární kombinací vektorů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2;0;1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acc>
                        <m:accPr>
                          <m:chr m:val="⃗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=(−1;3;2)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3921" y="3177972"/>
                <a:ext cx="6927602" cy="646331"/>
              </a:xfrm>
              <a:prstGeom prst="rect">
                <a:avLst/>
              </a:prstGeom>
              <a:blipFill rotWithShape="1">
                <a:blip r:embed="rId9"/>
                <a:stretch>
                  <a:fillRect l="-704" t="-4717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80884" y="4365103"/>
                <a:ext cx="698223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Př.4: Jsou dány body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4;−3;2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r>
                  <a:rPr lang="cs-CZ" dirty="0" smtClean="0"/>
                  <a:t>. Určete čísla </a:t>
                </a:r>
                <a:r>
                  <a:rPr lang="cs-CZ" dirty="0" err="1" smtClean="0"/>
                  <a:t>m,n</a:t>
                </a:r>
                <a:r>
                  <a:rPr lang="cs-CZ" dirty="0" smtClean="0"/>
                  <a:t> tak,</a:t>
                </a:r>
              </a:p>
              <a:p>
                <a:r>
                  <a:rPr lang="cs-CZ" dirty="0" smtClean="0"/>
                  <a:t>aby bod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</m:d>
                  </m:oMath>
                </a14:m>
                <a:r>
                  <a:rPr lang="cs-CZ" dirty="0" smtClean="0"/>
                  <a:t> ležel na přímce AB.</a:t>
                </a:r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0884" y="4365103"/>
                <a:ext cx="6982232" cy="646331"/>
              </a:xfrm>
              <a:prstGeom prst="rect">
                <a:avLst/>
              </a:prstGeom>
              <a:blipFill rotWithShape="1">
                <a:blip r:embed="rId10"/>
                <a:stretch>
                  <a:fillRect l="-698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219256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3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958404" cy="4103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958404" cy="410305"/>
              </a:xfrm>
              <a:prstGeom prst="rect">
                <a:avLst/>
              </a:prstGeom>
              <a:blipFill rotWithShape="1">
                <a:blip r:embed="rId7"/>
                <a:stretch>
                  <a:fillRect l="-5096" t="-10448" b="-238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57766398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2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4925707" cy="4103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3;7</m:t>
                        </m:r>
                      </m:e>
                    </m:d>
                  </m:oMath>
                </a14:m>
                <a:r>
                  <a:rPr lang="cs-CZ" dirty="0" smtClean="0"/>
                  <a:t> … sčítáme po složkách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4925707" cy="410305"/>
              </a:xfrm>
              <a:prstGeom prst="rect">
                <a:avLst/>
              </a:prstGeom>
              <a:blipFill rotWithShape="1">
                <a:blip r:embed="rId7"/>
                <a:stretch>
                  <a:fillRect l="-990" t="-10448" r="-371" b="-238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6291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1977539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482976" cy="4103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−1+3;2+7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=(2;9)</m:t>
                    </m:r>
                  </m:oMath>
                </a14:m>
                <a:endParaRPr lang="cs-CZ" dirty="0" smtClean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482976" cy="410305"/>
              </a:xfrm>
              <a:prstGeom prst="rect">
                <a:avLst/>
              </a:prstGeom>
              <a:blipFill rotWithShape="1">
                <a:blip r:embed="rId7"/>
                <a:stretch>
                  <a:fillRect l="-890" t="-10448" b="-238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644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602491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482976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−1+3;2+7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=(2;9)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0" i="0" smtClean="0">
                        <a:latin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482976" cy="728276"/>
              </a:xfrm>
              <a:prstGeom prst="rect">
                <a:avLst/>
              </a:prstGeom>
              <a:blipFill rotWithShape="1">
                <a:blip r:embed="rId7"/>
                <a:stretch>
                  <a:fillRect l="-890" t="-5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529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04468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785110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−1+3;2+7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=(2;9)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…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ode</m:t>
                    </m:r>
                    <m:r>
                      <a:rPr lang="cs-CZ" b="0" i="0" smtClean="0">
                        <a:latin typeface="Cambria Math"/>
                      </a:rPr>
                      <m:t>čí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t</m:t>
                    </m:r>
                    <m:r>
                      <a:rPr lang="cs-CZ" b="0" i="0" smtClean="0">
                        <a:latin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tak</m:t>
                    </m:r>
                    <m:r>
                      <a:rPr lang="cs-CZ" b="0" i="0" smtClean="0">
                        <a:latin typeface="Cambria Math"/>
                      </a:rPr>
                      <m:t>é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po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slo</m:t>
                    </m:r>
                    <m:r>
                      <a:rPr lang="cs-CZ" b="0" i="0" smtClean="0">
                        <a:latin typeface="Cambria Math"/>
                      </a:rPr>
                      <m:t>ž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</m:t>
                    </m:r>
                    <m:r>
                      <a:rPr lang="cs-CZ" b="0" i="0" smtClean="0">
                        <a:latin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ch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785110" cy="728276"/>
              </a:xfrm>
              <a:prstGeom prst="rect">
                <a:avLst/>
              </a:prstGeom>
              <a:blipFill rotWithShape="1">
                <a:blip r:embed="rId7"/>
                <a:stretch>
                  <a:fillRect l="-843" t="-5833" b="-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4441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6002179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7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−1+3;2+7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=(2;9)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−1−3;2−7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=(−4;−5)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blipFill rotWithShape="1">
                <a:blip r:embed="rId7"/>
                <a:stretch>
                  <a:fillRect l="-832" t="-5833" b="-5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59632" y="2060848"/>
                <a:ext cx="1206869" cy="4103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060848"/>
                <a:ext cx="1206869" cy="410305"/>
              </a:xfrm>
              <a:prstGeom prst="rect">
                <a:avLst/>
              </a:prstGeom>
              <a:blipFill rotWithShape="1">
                <a:blip r:embed="rId8"/>
                <a:stretch>
                  <a:fillRect l="-4545" t="-10448" b="-238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279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747158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−1+3;2+7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=(2;9)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−1−3;2−7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=(−4;−5)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blipFill rotWithShape="1">
                <a:blip r:embed="rId7"/>
                <a:stretch>
                  <a:fillRect l="-832" t="-5833" b="-5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59632" y="2060848"/>
                <a:ext cx="5884303" cy="4103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5;0;−2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−1;1;4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…  </m:t>
                    </m:r>
                  </m:oMath>
                </a14:m>
                <a:r>
                  <a:rPr lang="cs-CZ" dirty="0" smtClean="0"/>
                  <a:t>odečítáme po složkách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060848"/>
                <a:ext cx="5884303" cy="410305"/>
              </a:xfrm>
              <a:prstGeom prst="rect">
                <a:avLst/>
              </a:prstGeom>
              <a:blipFill rotWithShape="1">
                <a:blip r:embed="rId8"/>
                <a:stretch>
                  <a:fillRect l="-933" t="-10448" r="-104" b="-238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750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88759821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5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−1+3;2+7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=(2;9)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−1−3;2−7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=(−4;−5)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blipFill rotWithShape="1">
                <a:blip r:embed="rId7"/>
                <a:stretch>
                  <a:fillRect l="-832" t="-5833" b="-5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59632" y="2060848"/>
                <a:ext cx="7346498" cy="6873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5;0;−2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−1;1;4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5+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;0+1;−2+4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=(4;1;2)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060848"/>
                <a:ext cx="7346498" cy="687304"/>
              </a:xfrm>
              <a:prstGeom prst="rect">
                <a:avLst/>
              </a:prstGeom>
              <a:blipFill rotWithShape="1">
                <a:blip r:embed="rId8"/>
                <a:stretch>
                  <a:fillRect l="-747" t="-6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148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7932889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−1+3;2+7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=(2;9)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−1−3;2−7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=(−4;−5)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blipFill rotWithShape="1">
                <a:blip r:embed="rId7"/>
                <a:stretch>
                  <a:fillRect l="-832" t="-5833" b="-5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59632" y="2060848"/>
                <a:ext cx="7346498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5;0;−2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−1;1;4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5+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;0+1;−2+4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=(4;1;2)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5;0;−2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−1;1;4</m:t>
                        </m:r>
                      </m:e>
                    </m:d>
                  </m:oMath>
                </a14:m>
                <a:r>
                  <a:rPr lang="cs-CZ" dirty="0" smtClean="0"/>
                  <a:t> … odečítáme po složkách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060848"/>
                <a:ext cx="7346498" cy="728276"/>
              </a:xfrm>
              <a:prstGeom prst="rect">
                <a:avLst/>
              </a:prstGeom>
              <a:blipFill rotWithShape="1">
                <a:blip r:embed="rId8"/>
                <a:stretch>
                  <a:fillRect l="-747" t="-5833"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0801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6577620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−1+3;2+7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=(2;9)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1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3;7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−1−3;2−7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=(−4;−5)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859681" cy="728276"/>
              </a:xfrm>
              <a:prstGeom prst="rect">
                <a:avLst/>
              </a:prstGeom>
              <a:blipFill rotWithShape="1">
                <a:blip r:embed="rId7"/>
                <a:stretch>
                  <a:fillRect l="-832" t="-5833" b="-5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59632" y="2060848"/>
                <a:ext cx="7659084" cy="7282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5;0;−2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−1;1;4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5+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;0+1;−2+4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=(4;1;2)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−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5;0;−2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−1;1;4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i="1">
                            <a:latin typeface="Cambria Math"/>
                          </a:rPr>
                          <m:t>;0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1;−2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4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=(</m:t>
                    </m:r>
                    <m:r>
                      <a:rPr lang="cs-CZ" b="0" i="1" smtClean="0">
                        <a:latin typeface="Cambria Math"/>
                      </a:rPr>
                      <m:t>6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i="1">
                        <a:latin typeface="Cambria Math"/>
                      </a:rPr>
                      <m:t>1;</m:t>
                    </m:r>
                    <m:r>
                      <a:rPr lang="cs-CZ" b="0" i="1" smtClean="0">
                        <a:latin typeface="Cambria Math"/>
                      </a:rPr>
                      <m:t>−6</m:t>
                    </m:r>
                    <m:r>
                      <a:rPr lang="cs-CZ" i="1">
                        <a:latin typeface="Cambria Math"/>
                      </a:rPr>
                      <m:t>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060848"/>
                <a:ext cx="7659084" cy="728276"/>
              </a:xfrm>
              <a:prstGeom prst="rect">
                <a:avLst/>
              </a:prstGeom>
              <a:blipFill rotWithShape="1">
                <a:blip r:embed="rId8"/>
                <a:stretch>
                  <a:fillRect l="-717" t="-5833" b="-5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927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66558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Máme určit souřadnice </a:t>
                </a:r>
                <a:r>
                  <a:rPr lang="cs-CZ" dirty="0"/>
                  <a:t>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=(1;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;−2) </m:t>
                    </m:r>
                  </m:oMath>
                </a14:m>
                <a:r>
                  <a:rPr lang="cs-CZ" dirty="0"/>
                  <a:t>tak,</a:t>
                </a:r>
              </a:p>
              <a:p>
                <a:r>
                  <a:rPr lang="cs-CZ" dirty="0"/>
                  <a:t> aby tyto vektory byly rovnoběžné.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760" t="-9211" r="-7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17360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6070084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8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Máme určit souřadnice </a:t>
                </a:r>
                <a:r>
                  <a:rPr lang="cs-CZ" dirty="0"/>
                  <a:t>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=(1;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;−2) </m:t>
                    </m:r>
                  </m:oMath>
                </a14:m>
                <a:r>
                  <a:rPr lang="cs-CZ" dirty="0"/>
                  <a:t>tak,</a:t>
                </a:r>
              </a:p>
              <a:p>
                <a:r>
                  <a:rPr lang="cs-CZ" dirty="0"/>
                  <a:t> aby tyto vektory byly rovnoběžné.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760" t="-9211" r="-7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142734" y="1833974"/>
            <a:ext cx="7043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Nejprve si musíme uvědomit, že pokud mají být tyto vektory rovnoběžné,</a:t>
            </a:r>
          </a:p>
          <a:p>
            <a:r>
              <a:rPr lang="cs-CZ" dirty="0" smtClean="0"/>
              <a:t>musí být jeden vektor některým násobkem toho druhého.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03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6377140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2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Máme určit souřadnice </a:t>
                </a:r>
                <a:r>
                  <a:rPr lang="cs-CZ" dirty="0"/>
                  <a:t>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=(1;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;−2) </m:t>
                    </m:r>
                  </m:oMath>
                </a14:m>
                <a:r>
                  <a:rPr lang="cs-CZ" dirty="0"/>
                  <a:t>tak,</a:t>
                </a:r>
              </a:p>
              <a:p>
                <a:r>
                  <a:rPr lang="cs-CZ" dirty="0"/>
                  <a:t> aby tyto vektory byly rovnoběžné.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760" t="-9211" r="-7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142734" y="1833974"/>
            <a:ext cx="7043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Nejprve si musíme uvědomit, že pokud mají být tyto vektory rovnoběžné,</a:t>
            </a:r>
          </a:p>
          <a:p>
            <a:r>
              <a:rPr lang="cs-CZ" dirty="0" smtClean="0"/>
              <a:t>musí být jeden vektor některým násobkem toho druhého.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42734" y="2853096"/>
                <a:ext cx="4641976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Musí tedy platit: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 smtClean="0"/>
              </a:p>
              <a:p>
                <a:r>
                  <a:rPr lang="cs-CZ" dirty="0" smtClean="0"/>
                  <a:t>Tedy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b="0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𝑘𝑣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;−2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2734" y="2853096"/>
                <a:ext cx="4641976" cy="923330"/>
              </a:xfrm>
              <a:prstGeom prst="rect">
                <a:avLst/>
              </a:prstGeom>
              <a:blipFill rotWithShape="1">
                <a:blip r:embed="rId8"/>
                <a:stretch>
                  <a:fillRect l="-1050" t="-92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812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0393082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6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Máme určit souřadnice </a:t>
                </a:r>
                <a:r>
                  <a:rPr lang="cs-CZ" dirty="0"/>
                  <a:t>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=(1;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;−2) </m:t>
                    </m:r>
                  </m:oMath>
                </a14:m>
                <a:r>
                  <a:rPr lang="cs-CZ" dirty="0"/>
                  <a:t>tak,</a:t>
                </a:r>
              </a:p>
              <a:p>
                <a:r>
                  <a:rPr lang="cs-CZ" dirty="0"/>
                  <a:t> aby tyto vektory byly rovnoběžné.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760" t="-9211" r="-7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142734" y="1833974"/>
            <a:ext cx="7043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Nejprve si musíme uvědomit, že pokud mají být tyto vektory rovnoběžné,</a:t>
            </a:r>
          </a:p>
          <a:p>
            <a:r>
              <a:rPr lang="cs-CZ" dirty="0" smtClean="0"/>
              <a:t>musí být jeden vektor některým násobkem toho druhého.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42734" y="2853096"/>
                <a:ext cx="6729599" cy="14773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Musí tedy platit: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 smtClean="0"/>
              </a:p>
              <a:p>
                <a:r>
                  <a:rPr lang="cs-CZ" dirty="0" smtClean="0"/>
                  <a:t>Tedy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b="0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𝑘𝑣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;−2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Dva vektory se sobě rovnají, rovnají-li se jejich složky. Musí tedy platit: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 ∧2=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𝑘𝑣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∧6=−2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2734" y="2853096"/>
                <a:ext cx="6729599" cy="1477328"/>
              </a:xfrm>
              <a:prstGeom prst="rect">
                <a:avLst/>
              </a:prstGeom>
              <a:blipFill rotWithShape="1">
                <a:blip r:embed="rId8"/>
                <a:stretch>
                  <a:fillRect l="-725" t="-57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2599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1525523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80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Máme určit souřadnice </a:t>
                </a:r>
                <a:r>
                  <a:rPr lang="cs-CZ" dirty="0"/>
                  <a:t>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=(1;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;−2) </m:t>
                    </m:r>
                  </m:oMath>
                </a14:m>
                <a:r>
                  <a:rPr lang="cs-CZ" dirty="0"/>
                  <a:t>tak,</a:t>
                </a:r>
              </a:p>
              <a:p>
                <a:r>
                  <a:rPr lang="cs-CZ" dirty="0"/>
                  <a:t> aby tyto vektory byly rovnoběžné.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760" t="-9211" r="-7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142734" y="1833974"/>
            <a:ext cx="7043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Nejprve si musíme uvědomit, že pokud mají být tyto vektory rovnoběžné,</a:t>
            </a:r>
          </a:p>
          <a:p>
            <a:r>
              <a:rPr lang="cs-CZ" dirty="0" smtClean="0"/>
              <a:t>musí být jeden vektor některým násobkem toho druhého.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42734" y="2853096"/>
                <a:ext cx="6729599" cy="23896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Musí tedy platit: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 smtClean="0"/>
              </a:p>
              <a:p>
                <a:r>
                  <a:rPr lang="cs-CZ" dirty="0" smtClean="0"/>
                  <a:t>Tedy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b="0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𝑘𝑣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;−2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Dva vektory se sobě rovnají, rovnají-li se jejich složky. Musí tedy platit: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 ∧2=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𝑘𝑣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∧6=−2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Z poslední rovnice vyjádříme neznámou k</a:t>
                </a:r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6=−2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  <m:groupChr>
                      <m:groupChrPr>
                        <m:chr m:val="⇒"/>
                        <m:pos m:val="top"/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=−3</m:t>
                    </m:r>
                  </m:oMath>
                </a14:m>
                <a:r>
                  <a:rPr lang="cs-CZ" dirty="0" smtClean="0"/>
                  <a:t> a dosadíme do prvních dvou rovnic</a:t>
                </a:r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2734" y="2853096"/>
                <a:ext cx="6729599" cy="2389693"/>
              </a:xfrm>
              <a:prstGeom prst="rect">
                <a:avLst/>
              </a:prstGeom>
              <a:blipFill rotWithShape="1">
                <a:blip r:embed="rId8"/>
                <a:stretch>
                  <a:fillRect l="-725" t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6719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2304142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05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Máme určit souřadnice </a:t>
                </a:r>
                <a:r>
                  <a:rPr lang="cs-CZ" dirty="0"/>
                  <a:t>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=(1;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;−2) </m:t>
                    </m:r>
                  </m:oMath>
                </a14:m>
                <a:r>
                  <a:rPr lang="cs-CZ" dirty="0"/>
                  <a:t>tak,</a:t>
                </a:r>
              </a:p>
              <a:p>
                <a:r>
                  <a:rPr lang="cs-CZ" dirty="0"/>
                  <a:t> aby tyto vektory byly rovnoběžné.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6415859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760" t="-9211" r="-7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142734" y="1833974"/>
            <a:ext cx="7043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Nejprve si musíme uvědomit, že pokud mají být tyto vektory rovnoběžné,</a:t>
            </a:r>
          </a:p>
          <a:p>
            <a:r>
              <a:rPr lang="cs-CZ" dirty="0" smtClean="0"/>
              <a:t>musí být jeden vektor některým násobkem toho druhého.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42734" y="2853096"/>
                <a:ext cx="6729599" cy="26312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Musí tedy platit: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 smtClean="0"/>
              </a:p>
              <a:p>
                <a:r>
                  <a:rPr lang="cs-CZ" dirty="0" smtClean="0"/>
                  <a:t>Tedy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;2;6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b="0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;−2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=(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𝑘𝑣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;−2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Dva vektory se sobě rovnají, rovnají-li se jejich složky. Musí tedy platit: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 ∧2=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𝑘𝑣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∧6=−2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Z poslední rovnice vyjádříme neznámou k</a:t>
                </a:r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6=−2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  <m:groupChr>
                      <m:groupChrPr>
                        <m:chr m:val="⇒"/>
                        <m:pos m:val="top"/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=−3</m:t>
                    </m:r>
                  </m:oMath>
                </a14:m>
                <a:r>
                  <a:rPr lang="cs-CZ" dirty="0" smtClean="0"/>
                  <a:t> a dosadíme do prvních dvou rovnic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−3</m:t>
                      </m:r>
                      <m:r>
                        <a:rPr lang="cs-CZ" i="1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i="1">
                          <a:latin typeface="Cambria Math"/>
                        </a:rPr>
                        <m:t>∧2=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groupChr>
                        <m:groupChrPr>
                          <m:chr m:val="⇒"/>
                          <m:pos m:val="top"/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groupChrPr>
                        <m:e/>
                      </m:groupChr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2734" y="2853096"/>
                <a:ext cx="6729599" cy="2631298"/>
              </a:xfrm>
              <a:prstGeom prst="rect">
                <a:avLst/>
              </a:prstGeom>
              <a:blipFill rotWithShape="1">
                <a:blip r:embed="rId8"/>
                <a:stretch>
                  <a:fillRect l="-725" t="-3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18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4359217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8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Definice: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</m:oMath>
                </a14:m>
                <a:r>
                  <a:rPr lang="cs-CZ" dirty="0" smtClean="0"/>
                  <a:t> je lineární kombinací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,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/>
                  <a:t> právě tehdy když existují</a:t>
                </a:r>
              </a:p>
              <a:p>
                <a:r>
                  <a:rPr lang="cs-CZ" dirty="0" smtClean="0"/>
                  <a:t>reálná čísla </a:t>
                </a:r>
                <a:r>
                  <a:rPr lang="cs-CZ" i="1" dirty="0" err="1" smtClean="0"/>
                  <a:t>a</a:t>
                </a:r>
                <a:r>
                  <a:rPr lang="cs-CZ" dirty="0" err="1" smtClean="0"/>
                  <a:t>,b</a:t>
                </a:r>
                <a:r>
                  <a:rPr lang="cs-CZ" dirty="0" smtClean="0"/>
                  <a:t> tak, že platí: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656" t="-13208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2336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1784927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50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Definice: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</m:oMath>
                </a14:m>
                <a:r>
                  <a:rPr lang="cs-CZ" dirty="0" smtClean="0"/>
                  <a:t> je lineární kombinací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,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/>
                  <a:t> právě tehdy když existují</a:t>
                </a:r>
              </a:p>
              <a:p>
                <a:r>
                  <a:rPr lang="cs-CZ" dirty="0" smtClean="0"/>
                  <a:t>reálná čísla </a:t>
                </a:r>
                <a:r>
                  <a:rPr lang="cs-CZ" i="1" dirty="0" err="1" smtClean="0"/>
                  <a:t>a</a:t>
                </a:r>
                <a:r>
                  <a:rPr lang="cs-CZ" dirty="0" err="1" smtClean="0"/>
                  <a:t>,b</a:t>
                </a:r>
                <a:r>
                  <a:rPr lang="cs-CZ" dirty="0" smtClean="0"/>
                  <a:t> tak, že platí: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656" t="-13208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Do této definice nyní dosadíme konkrétní vektory a pokusíme se taková reálná</a:t>
                </a:r>
              </a:p>
              <a:p>
                <a:r>
                  <a:rPr lang="cs-CZ" dirty="0" smtClean="0"/>
                  <a:t>čísla najít. Platí: 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=(0;6;3)</m:t>
                    </m:r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2;0;1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=(−1;3;2)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650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750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6642841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895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Definice: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</m:oMath>
                </a14:m>
                <a:r>
                  <a:rPr lang="cs-CZ" dirty="0" smtClean="0"/>
                  <a:t> je lineární kombinací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,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/>
                  <a:t> právě tehdy když existují</a:t>
                </a:r>
              </a:p>
              <a:p>
                <a:r>
                  <a:rPr lang="cs-CZ" dirty="0" smtClean="0"/>
                  <a:t>reálná čísla </a:t>
                </a:r>
                <a:r>
                  <a:rPr lang="cs-CZ" i="1" dirty="0" err="1" smtClean="0"/>
                  <a:t>a</a:t>
                </a:r>
                <a:r>
                  <a:rPr lang="cs-CZ" dirty="0" err="1" smtClean="0"/>
                  <a:t>,b</a:t>
                </a:r>
                <a:r>
                  <a:rPr lang="cs-CZ" dirty="0" smtClean="0"/>
                  <a:t> tak, že platí: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656" t="-13208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Do této definice nyní dosadíme konkrétní vektory a pokusíme se taková reálná</a:t>
                </a:r>
              </a:p>
              <a:p>
                <a:r>
                  <a:rPr lang="cs-CZ" dirty="0" smtClean="0"/>
                  <a:t>čísla najít. Platí: 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=(0;6;3)</m:t>
                    </m:r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2;0;1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=(−1;3;2)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650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31640" y="3140968"/>
                <a:ext cx="5238165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2;0;1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−1;3;2</m:t>
                          </m:r>
                        </m:e>
                      </m:d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;0;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=(2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140968"/>
                <a:ext cx="5238165" cy="120032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224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72415901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18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Definice: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</m:oMath>
                </a14:m>
                <a:r>
                  <a:rPr lang="cs-CZ" dirty="0" smtClean="0"/>
                  <a:t> je lineární kombinací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,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/>
                  <a:t> právě tehdy když existují</a:t>
                </a:r>
              </a:p>
              <a:p>
                <a:r>
                  <a:rPr lang="cs-CZ" dirty="0" smtClean="0"/>
                  <a:t>reálná čísla </a:t>
                </a:r>
                <a:r>
                  <a:rPr lang="cs-CZ" i="1" dirty="0" err="1" smtClean="0"/>
                  <a:t>a</a:t>
                </a:r>
                <a:r>
                  <a:rPr lang="cs-CZ" dirty="0" err="1" smtClean="0"/>
                  <a:t>,b</a:t>
                </a:r>
                <a:r>
                  <a:rPr lang="cs-CZ" dirty="0" smtClean="0"/>
                  <a:t> tak, že platí: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656" t="-13208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Do této definice nyní dosadíme konkrétní vektory a pokusíme se taková reálná</a:t>
                </a:r>
              </a:p>
              <a:p>
                <a:r>
                  <a:rPr lang="cs-CZ" dirty="0" smtClean="0"/>
                  <a:t>čísla najít. Platí: 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=(0;6;3)</m:t>
                    </m:r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2;0;1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=(−1;3;2)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650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31640" y="3140968"/>
                <a:ext cx="5238165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2;0;1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−1;3;2</m:t>
                          </m:r>
                        </m:e>
                      </m:d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;0;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=(2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140968"/>
                <a:ext cx="5238165" cy="120032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331640" y="4437112"/>
                <a:ext cx="496219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Porovnáním souřadnic vektorů dostaneme rovnice: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0=2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, 6=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, 3=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437112"/>
                <a:ext cx="4962192" cy="646331"/>
              </a:xfrm>
              <a:prstGeom prst="rect">
                <a:avLst/>
              </a:prstGeom>
              <a:blipFill rotWithShape="1">
                <a:blip r:embed="rId10"/>
                <a:stretch>
                  <a:fillRect l="-983" t="-4717" r="-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628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3200561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2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Definice: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</m:oMath>
                </a14:m>
                <a:r>
                  <a:rPr lang="cs-CZ" dirty="0" smtClean="0"/>
                  <a:t> je lineární kombinací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,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/>
                  <a:t> právě tehdy když existují</a:t>
                </a:r>
              </a:p>
              <a:p>
                <a:r>
                  <a:rPr lang="cs-CZ" dirty="0" smtClean="0"/>
                  <a:t>reálná čísla </a:t>
                </a:r>
                <a:r>
                  <a:rPr lang="cs-CZ" i="1" dirty="0" err="1" smtClean="0"/>
                  <a:t>a</a:t>
                </a:r>
                <a:r>
                  <a:rPr lang="cs-CZ" dirty="0" err="1" smtClean="0"/>
                  <a:t>,b</a:t>
                </a:r>
                <a:r>
                  <a:rPr lang="cs-CZ" dirty="0" smtClean="0"/>
                  <a:t> tak, že platí: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656" t="-13208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Do této definice nyní dosadíme konkrétní vektory a pokusíme se taková reálná</a:t>
                </a:r>
              </a:p>
              <a:p>
                <a:r>
                  <a:rPr lang="cs-CZ" dirty="0" smtClean="0"/>
                  <a:t>čísla najít. Platí: 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=(0;6;3)</m:t>
                    </m:r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2;0;1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=(−1;3;2)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650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31640" y="3140968"/>
                <a:ext cx="5238165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2;0;1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−1;3;2</m:t>
                          </m:r>
                        </m:e>
                      </m:d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;0;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=(2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140968"/>
                <a:ext cx="5238165" cy="120032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331640" y="4437112"/>
                <a:ext cx="7537063" cy="15586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Porovnáním souřadnic vektorů dostaneme rovnice: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0=2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, 6=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, 3=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Jelikož vidíme, že b=3 dopočítáme například i druhou neznámou dosazením do</a:t>
                </a:r>
              </a:p>
              <a:p>
                <a:r>
                  <a:rPr lang="cs-CZ" dirty="0" smtClean="0"/>
                  <a:t>některé ze zbývajících rovnic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0=2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−6</m:t>
                    </m:r>
                    <m:groupChr>
                      <m:groupChrPr>
                        <m:chr m:val="⇒"/>
                        <m:pos m:val="top"/>
                        <m:ctrlPr>
                          <a:rPr lang="cs-CZ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=6</m:t>
                    </m:r>
                    <m:groupChr>
                      <m:groupChrPr>
                        <m:chr m:val="⇒"/>
                        <m:pos m:val="top"/>
                        <m:ctrlPr>
                          <a:rPr lang="cs-CZ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=3</m:t>
                    </m:r>
                  </m:oMath>
                </a14:m>
                <a:r>
                  <a:rPr lang="cs-CZ" dirty="0" smtClean="0"/>
                  <a:t>. </a:t>
                </a:r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437112"/>
                <a:ext cx="7537063" cy="1558696"/>
              </a:xfrm>
              <a:prstGeom prst="rect">
                <a:avLst/>
              </a:prstGeom>
              <a:blipFill rotWithShape="1">
                <a:blip r:embed="rId10"/>
                <a:stretch>
                  <a:fillRect l="-647" t="-1953" b="-144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7401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21320300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67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Definice: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</m:oMath>
                </a14:m>
                <a:r>
                  <a:rPr lang="cs-CZ" dirty="0" smtClean="0"/>
                  <a:t> je lineární kombinací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,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/>
                  <a:t> právě tehdy když existují</a:t>
                </a:r>
              </a:p>
              <a:p>
                <a:r>
                  <a:rPr lang="cs-CZ" dirty="0" smtClean="0"/>
                  <a:t>reálná čísla </a:t>
                </a:r>
                <a:r>
                  <a:rPr lang="cs-CZ" i="1" dirty="0" err="1" smtClean="0"/>
                  <a:t>a</a:t>
                </a:r>
                <a:r>
                  <a:rPr lang="cs-CZ" dirty="0" err="1" smtClean="0"/>
                  <a:t>,b</a:t>
                </a:r>
                <a:r>
                  <a:rPr lang="cs-CZ" dirty="0" smtClean="0"/>
                  <a:t> tak, že platí: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052736"/>
                <a:ext cx="7433317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656" t="-13208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Do této definice nyní dosadíme konkrétní vektory a pokusíme se taková reálná</a:t>
                </a:r>
              </a:p>
              <a:p>
                <a:r>
                  <a:rPr lang="cs-CZ" dirty="0" smtClean="0"/>
                  <a:t>čísla najít. Platí: 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=(0;6;3)</m:t>
                    </m:r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2;0;1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=(−1;3;2)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0555" y="1988840"/>
                <a:ext cx="7494296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650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31640" y="3140968"/>
                <a:ext cx="5238165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2;0;1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−1;3;2</m:t>
                          </m:r>
                        </m:e>
                      </m:d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;0;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0;6;3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=(2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140968"/>
                <a:ext cx="5238165" cy="120032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331640" y="4437112"/>
                <a:ext cx="7537063" cy="18356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Porovnáním souřadnic vektorů dostaneme rovnice: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0=2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, 6=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, 3=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Jelikož vidíme, že b=3 dopočítáme například i druhou neznámou dosazením do</a:t>
                </a:r>
              </a:p>
              <a:p>
                <a:r>
                  <a:rPr lang="cs-CZ" dirty="0" smtClean="0"/>
                  <a:t>některé ze zbývajících rovnic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0=2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−6</m:t>
                    </m:r>
                    <m:groupChr>
                      <m:groupChrPr>
                        <m:chr m:val="⇒"/>
                        <m:pos m:val="top"/>
                        <m:ctrlPr>
                          <a:rPr lang="cs-CZ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=6</m:t>
                    </m:r>
                    <m:groupChr>
                      <m:groupChrPr>
                        <m:chr m:val="⇒"/>
                        <m:pos m:val="top"/>
                        <m:ctrlPr>
                          <a:rPr lang="cs-CZ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=3</m:t>
                    </m:r>
                  </m:oMath>
                </a14:m>
                <a:r>
                  <a:rPr lang="cs-CZ" dirty="0" smtClean="0"/>
                  <a:t>. </a:t>
                </a:r>
                <a:endParaRPr lang="cs-CZ" dirty="0"/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Hledaná reálná čísla jsou tedy a=3, b=6.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437112"/>
                <a:ext cx="7537063" cy="1835695"/>
              </a:xfrm>
              <a:prstGeom prst="rect">
                <a:avLst/>
              </a:prstGeom>
              <a:blipFill rotWithShape="1">
                <a:blip r:embed="rId10"/>
                <a:stretch>
                  <a:fillRect l="-647" t="-1661" b="-43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7355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9462463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1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58453" y="872716"/>
                <a:ext cx="7013947" cy="958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4;−3;2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Mají-li body ABC ležet na jedné přímce, musí platit: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. 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453" y="872716"/>
                <a:ext cx="7013947" cy="958789"/>
              </a:xfrm>
              <a:prstGeom prst="rect">
                <a:avLst/>
              </a:prstGeom>
              <a:blipFill rotWithShape="1">
                <a:blip r:embed="rId7"/>
                <a:stretch>
                  <a:fillRect l="-695" t="-3185" b="-9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8629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9553783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3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58453" y="872716"/>
                <a:ext cx="7013947" cy="958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4;−3;2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Mají-li body ABC ležet na jedné přímce, musí platit: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. Určíme tedy nejdříve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endParaRPr lang="cs-CZ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453" y="872716"/>
                <a:ext cx="7013947" cy="958789"/>
              </a:xfrm>
              <a:prstGeom prst="rect">
                <a:avLst/>
              </a:prstGeom>
              <a:blipFill rotWithShape="1">
                <a:blip r:embed="rId7"/>
                <a:stretch>
                  <a:fillRect l="-695" t="-3185" b="-9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1746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22415068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37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58453" y="872716"/>
                <a:ext cx="7013947" cy="12712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4;−3;2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Mají-li body ABC ležet na jedné přímce, musí platit: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. Určíme tedy nejdříve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=(1;3;-3)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453" y="872716"/>
                <a:ext cx="7013947" cy="1271245"/>
              </a:xfrm>
              <a:prstGeom prst="rect">
                <a:avLst/>
              </a:prstGeom>
              <a:blipFill rotWithShape="1">
                <a:blip r:embed="rId7"/>
                <a:stretch>
                  <a:fillRect l="-695" t="-2392" b="-66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956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8005317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1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58453" y="872716"/>
                <a:ext cx="7013947" cy="12712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4;−3;2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Mají-li body ABC ležet na jedné přímce, musí platit: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. Určíme tedy nejdříve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=(1;3;-3),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=(-2;m+3;n-2)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453" y="872716"/>
                <a:ext cx="7013947" cy="1271245"/>
              </a:xfrm>
              <a:prstGeom prst="rect">
                <a:avLst/>
              </a:prstGeom>
              <a:blipFill rotWithShape="1">
                <a:blip r:embed="rId7"/>
                <a:stretch>
                  <a:fillRect l="-695" t="-2392" b="-66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9737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9590374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5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58453" y="872716"/>
                <a:ext cx="7013947" cy="21022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4;−3;2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Mají-li body ABC ležet na jedné přímce, musí platit: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. Určíme tedy nejdříve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=(1;3;-3),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=(-2;m+3;n-2)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1;3;−3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−2;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+3;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=−2∧3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+3∧−3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−2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453" y="872716"/>
                <a:ext cx="7013947" cy="2102242"/>
              </a:xfrm>
              <a:prstGeom prst="rect">
                <a:avLst/>
              </a:prstGeom>
              <a:blipFill rotWithShape="1">
                <a:blip r:embed="rId7"/>
                <a:stretch>
                  <a:fillRect l="-695" t="-14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4493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40778448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09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58453" y="872716"/>
                <a:ext cx="7013947" cy="32102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4;−3;2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Mají-li body ABC ležet na jedné přímce, musí platit: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. Určíme tedy nejdříve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=(1;3;-3),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=(-2;m+3;n-2)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1;3;−3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−2;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+3;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=−2∧3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+3∧−3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−2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dirty="0" smtClean="0"/>
                  <a:t>Z těchto rovnic již snadno dopočítáme neznámé </a:t>
                </a:r>
                <a:r>
                  <a:rPr lang="cs-CZ" dirty="0" err="1" smtClean="0"/>
                  <a:t>m,n</a:t>
                </a:r>
                <a:r>
                  <a:rPr lang="cs-CZ" dirty="0" smtClean="0"/>
                  <a:t>.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−6=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=−9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453" y="872716"/>
                <a:ext cx="7013947" cy="3210238"/>
              </a:xfrm>
              <a:prstGeom prst="rect">
                <a:avLst/>
              </a:prstGeom>
              <a:blipFill rotWithShape="1">
                <a:blip r:embed="rId7"/>
                <a:stretch>
                  <a:fillRect l="-695" t="-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11924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11202268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33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58453" y="872716"/>
                <a:ext cx="7013947" cy="40412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4;−3;2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Mají-li body ABC ležet na jedné přímce, musí platit: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. Určíme tedy nejdříve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=(1;3;-3),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=(-2;m+3;n-2)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1;3;−3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−2;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+3;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=−2∧3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+3∧−3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−2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dirty="0" smtClean="0"/>
                  <a:t>Z těchto rovnic již snadno dopočítáme neznámé </a:t>
                </a:r>
                <a:r>
                  <a:rPr lang="cs-CZ" dirty="0" err="1" smtClean="0"/>
                  <a:t>m,n</a:t>
                </a:r>
                <a:r>
                  <a:rPr lang="cs-CZ" dirty="0" smtClean="0"/>
                  <a:t>.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−6=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=−9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6=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453" y="872716"/>
                <a:ext cx="7013947" cy="4041235"/>
              </a:xfrm>
              <a:prstGeom prst="rect">
                <a:avLst/>
              </a:prstGeom>
              <a:blipFill rotWithShape="1">
                <a:blip r:embed="rId7"/>
                <a:stretch>
                  <a:fillRect l="-695" t="-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756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796595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58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58453" y="872716"/>
                <a:ext cx="7013947" cy="43182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4;−3;2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Mají-li body ABC ležet na jedné přímce, musí platit: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. Určíme tedy nejdříve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=(1;3;-3),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𝐴𝐶</m:t>
                        </m:r>
                      </m:e>
                    </m:acc>
                  </m:oMath>
                </a14:m>
                <a:r>
                  <a:rPr lang="cs-CZ" dirty="0" smtClean="0"/>
                  <a:t>=(-2;m+3;n-2)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1;3;−3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−2;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+3;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;−3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+3;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=−2∧3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+3∧−3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−2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dirty="0" smtClean="0"/>
                  <a:t>Z těchto rovnic již snadno dopočítáme neznámé </a:t>
                </a:r>
                <a:r>
                  <a:rPr lang="cs-CZ" dirty="0" err="1" smtClean="0"/>
                  <a:t>m,n</a:t>
                </a:r>
                <a:r>
                  <a:rPr lang="cs-CZ" dirty="0" smtClean="0"/>
                  <a:t>.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−6=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=−9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6=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b="0" dirty="0" smtClean="0"/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Hledaná čísla jsou tedy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𝑚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=−9,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𝑛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=8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453" y="872716"/>
                <a:ext cx="7013947" cy="4318233"/>
              </a:xfrm>
              <a:prstGeom prst="rect">
                <a:avLst/>
              </a:prstGeom>
              <a:blipFill rotWithShape="1">
                <a:blip r:embed="rId7"/>
                <a:stretch>
                  <a:fillRect l="-695" t="-705" b="-12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780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mtClean="0"/>
              <a:t>Sbírka úloh pro gymnázia – Analytická geometrie, Prometheus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1782</TotalTime>
  <Words>3247</Words>
  <Application>Microsoft Office PowerPoint</Application>
  <PresentationFormat>Předvádění na obrazovce (4:3)</PresentationFormat>
  <Paragraphs>297</Paragraphs>
  <Slides>34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6" baseType="lpstr">
      <vt:lpstr>Motiv systému Office</vt:lpstr>
      <vt:lpstr>Document</vt:lpstr>
      <vt:lpstr>Prezentace aplikace PowerPoint</vt:lpstr>
      <vt:lpstr>Doporučené vzorce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Uživatel</cp:lastModifiedBy>
  <cp:revision>96</cp:revision>
  <dcterms:created xsi:type="dcterms:W3CDTF">2013-03-10T17:32:36Z</dcterms:created>
  <dcterms:modified xsi:type="dcterms:W3CDTF">2013-06-27T07:21:07Z</dcterms:modified>
</cp:coreProperties>
</file>