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62" r:id="rId2"/>
    <p:sldId id="257" r:id="rId3"/>
    <p:sldId id="263" r:id="rId4"/>
    <p:sldId id="269" r:id="rId5"/>
    <p:sldId id="266" r:id="rId6"/>
    <p:sldId id="264" r:id="rId7"/>
    <p:sldId id="267" r:id="rId8"/>
    <p:sldId id="26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VY_32_INOVACE_01_Anglický jazyk  5. ročník _</a:t>
          </a:r>
          <a:r>
            <a:rPr lang="cs-CZ" sz="2000" baseline="0" dirty="0" err="1" smtClean="0"/>
            <a:t>Plural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nouns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Plural</a:t>
          </a:r>
          <a:r>
            <a:rPr lang="cs-CZ" sz="2000" dirty="0" smtClean="0"/>
            <a:t> - </a:t>
          </a:r>
          <a:r>
            <a:rPr lang="cs-CZ" sz="2000" dirty="0" err="1" smtClean="0"/>
            <a:t>nouns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9BBC1E-3B38-4CC5-9384-DBDF87C63C41}" type="presOf" srcId="{D1B46980-6531-4606-95E6-44980827E919}" destId="{6140AFEC-043D-4C43-A2F9-D0F5331DF3A3}" srcOrd="0" destOrd="0" presId="urn:microsoft.com/office/officeart/2005/8/layout/target3"/>
    <dgm:cxn modelId="{9EF2F7AA-5976-43FE-91D0-20FEFF7ED893}" type="presOf" srcId="{D1B46980-6531-4606-95E6-44980827E919}" destId="{2BE915AB-18AA-4053-B92C-3BFC9ED204BB}" srcOrd="1" destOrd="0" presId="urn:microsoft.com/office/officeart/2005/8/layout/target3"/>
    <dgm:cxn modelId="{9DB14BA6-83C3-4E3B-9570-95EB0118F603}" type="presOf" srcId="{B651F6E3-6281-48DB-9319-2AEAFDAE7572}" destId="{619D679B-A015-4ECF-8348-D1034C574F40}" srcOrd="0" destOrd="0" presId="urn:microsoft.com/office/officeart/2005/8/layout/target3"/>
    <dgm:cxn modelId="{900DEEE0-4482-4A5E-9628-3BBEC75304B5}" type="presOf" srcId="{4C35D32F-0EAB-4CD7-82EE-45574DC2A586}" destId="{890E4F0B-2866-4A3F-A3C7-2A14B1797930}" srcOrd="1" destOrd="0" presId="urn:microsoft.com/office/officeart/2005/8/layout/target3"/>
    <dgm:cxn modelId="{9AD6DA09-3DE2-4F77-A079-63B37278C08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1F7E23B-E182-4FE9-AF2E-854E5160E74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54233E-4A2E-49E9-91CD-A3B7ADA17712}" type="presOf" srcId="{D1D4F407-5343-4D3F-B5B9-D407B03CAEB4}" destId="{AED2198E-93D5-4001-81B4-73124B309672}" srcOrd="1" destOrd="0" presId="urn:microsoft.com/office/officeart/2005/8/layout/target3"/>
    <dgm:cxn modelId="{77390CDF-AF72-4FC4-856F-9E4A39B05498}" type="presOf" srcId="{4C35D32F-0EAB-4CD7-82EE-45574DC2A586}" destId="{8BEBB6EC-1DAA-4CAC-8A25-BC0FCBD5DBD5}" srcOrd="0" destOrd="0" presId="urn:microsoft.com/office/officeart/2005/8/layout/target3"/>
    <dgm:cxn modelId="{1987F957-72F0-447A-9317-8BEBA14C55D1}" type="presOf" srcId="{B651F6E3-6281-48DB-9319-2AEAFDAE7572}" destId="{6BB5E863-4638-4E1D-BFDE-399D028AC4ED}" srcOrd="1" destOrd="0" presId="urn:microsoft.com/office/officeart/2005/8/layout/target3"/>
    <dgm:cxn modelId="{290DDF9C-39DA-4922-A313-D570BB49D019}" type="presOf" srcId="{D1D4F407-5343-4D3F-B5B9-D407B03CAEB4}" destId="{D005CE8C-CC26-4C3E-AC11-E15060ECD759}" srcOrd="0" destOrd="0" presId="urn:microsoft.com/office/officeart/2005/8/layout/target3"/>
    <dgm:cxn modelId="{5B117D66-98C0-4641-9452-459FCDE94EF2}" type="presOf" srcId="{757F3AB3-0718-4624-B441-E567A8F0AB56}" destId="{333A1088-737F-45CB-B68E-254E46348037}" srcOrd="0" destOrd="0" presId="urn:microsoft.com/office/officeart/2005/8/layout/target3"/>
    <dgm:cxn modelId="{6977DE5D-7A4E-4464-8DA9-8919C2B40A85}" type="presParOf" srcId="{333A1088-737F-45CB-B68E-254E46348037}" destId="{F5ABB229-8D3B-4694-996A-96F23CF14429}" srcOrd="0" destOrd="0" presId="urn:microsoft.com/office/officeart/2005/8/layout/target3"/>
    <dgm:cxn modelId="{5B6207EE-C2F7-4E80-8EB2-86E424E1D566}" type="presParOf" srcId="{333A1088-737F-45CB-B68E-254E46348037}" destId="{F41139FD-01EE-4571-8B17-4FB00FC51163}" srcOrd="1" destOrd="0" presId="urn:microsoft.com/office/officeart/2005/8/layout/target3"/>
    <dgm:cxn modelId="{DB5D58D9-A389-44E3-B438-AA2FA39826F1}" type="presParOf" srcId="{333A1088-737F-45CB-B68E-254E46348037}" destId="{D005CE8C-CC26-4C3E-AC11-E15060ECD759}" srcOrd="2" destOrd="0" presId="urn:microsoft.com/office/officeart/2005/8/layout/target3"/>
    <dgm:cxn modelId="{3E20D39F-F7A4-4050-835F-2F3F31DDECBA}" type="presParOf" srcId="{333A1088-737F-45CB-B68E-254E46348037}" destId="{2C702D82-9B77-49B7-9568-BB8EB47C3372}" srcOrd="3" destOrd="0" presId="urn:microsoft.com/office/officeart/2005/8/layout/target3"/>
    <dgm:cxn modelId="{C99CE723-BEF6-4CB0-9022-ED5DCAB354BD}" type="presParOf" srcId="{333A1088-737F-45CB-B68E-254E46348037}" destId="{A52A0455-90FF-4808-ABD0-F02540D31D5A}" srcOrd="4" destOrd="0" presId="urn:microsoft.com/office/officeart/2005/8/layout/target3"/>
    <dgm:cxn modelId="{916923F7-B300-4228-982B-DB2259E85C22}" type="presParOf" srcId="{333A1088-737F-45CB-B68E-254E46348037}" destId="{6140AFEC-043D-4C43-A2F9-D0F5331DF3A3}" srcOrd="5" destOrd="0" presId="urn:microsoft.com/office/officeart/2005/8/layout/target3"/>
    <dgm:cxn modelId="{51C881AD-A41E-47AA-BDFC-6954900BEAC3}" type="presParOf" srcId="{333A1088-737F-45CB-B68E-254E46348037}" destId="{9358AC05-5D7D-4327-9F80-1AD486AEA664}" srcOrd="6" destOrd="0" presId="urn:microsoft.com/office/officeart/2005/8/layout/target3"/>
    <dgm:cxn modelId="{A52DEAA8-A597-48BD-90BF-8EFDD3CE1F9A}" type="presParOf" srcId="{333A1088-737F-45CB-B68E-254E46348037}" destId="{313FC574-E1CD-4FB4-B054-0B805CE0447D}" srcOrd="7" destOrd="0" presId="urn:microsoft.com/office/officeart/2005/8/layout/target3"/>
    <dgm:cxn modelId="{2EBD6172-ED8E-493B-AA32-724CEA3FFEE8}" type="presParOf" srcId="{333A1088-737F-45CB-B68E-254E46348037}" destId="{619D679B-A015-4ECF-8348-D1034C574F40}" srcOrd="8" destOrd="0" presId="urn:microsoft.com/office/officeart/2005/8/layout/target3"/>
    <dgm:cxn modelId="{9360ED97-B5B6-46E3-BCC6-B7F51C835C04}" type="presParOf" srcId="{333A1088-737F-45CB-B68E-254E46348037}" destId="{322283A8-4A27-4CDA-BAE3-F381106A9174}" srcOrd="9" destOrd="0" presId="urn:microsoft.com/office/officeart/2005/8/layout/target3"/>
    <dgm:cxn modelId="{60E9A780-BB47-4075-9228-7BF58427988E}" type="presParOf" srcId="{333A1088-737F-45CB-B68E-254E46348037}" destId="{FFC9F71D-1B4F-4AD9-A4A6-86ADEFC8AF5C}" srcOrd="10" destOrd="0" presId="urn:microsoft.com/office/officeart/2005/8/layout/target3"/>
    <dgm:cxn modelId="{5364E42C-CB61-46E8-A0E7-5D967589EA86}" type="presParOf" srcId="{333A1088-737F-45CB-B68E-254E46348037}" destId="{25B08C86-7E15-44DC-BE7F-FFB55DD49D12}" srcOrd="11" destOrd="0" presId="urn:microsoft.com/office/officeart/2005/8/layout/target3"/>
    <dgm:cxn modelId="{9EEC3955-E825-42F6-AFC8-D2516FE1980B}" type="presParOf" srcId="{333A1088-737F-45CB-B68E-254E46348037}" destId="{76644BE8-9D7C-4C09-B250-3D10AF48CBB7}" srcOrd="12" destOrd="0" presId="urn:microsoft.com/office/officeart/2005/8/layout/target3"/>
    <dgm:cxn modelId="{646987BE-22DB-4636-A163-28717CBE7E38}" type="presParOf" srcId="{333A1088-737F-45CB-B68E-254E46348037}" destId="{EE85B701-7295-41C0-BA7A-34D3756A2AE6}" srcOrd="13" destOrd="0" presId="urn:microsoft.com/office/officeart/2005/8/layout/target3"/>
    <dgm:cxn modelId="{FFD61550-8932-4DC1-A9EA-7944A05B7FAF}" type="presParOf" srcId="{333A1088-737F-45CB-B68E-254E46348037}" destId="{8BEBB6EC-1DAA-4CAC-8A25-BC0FCBD5DBD5}" srcOrd="14" destOrd="0" presId="urn:microsoft.com/office/officeart/2005/8/layout/target3"/>
    <dgm:cxn modelId="{3AB5AFE1-53EC-4EAA-B1D1-AC048917138E}" type="presParOf" srcId="{333A1088-737F-45CB-B68E-254E46348037}" destId="{AED2198E-93D5-4001-81B4-73124B309672}" srcOrd="15" destOrd="0" presId="urn:microsoft.com/office/officeart/2005/8/layout/target3"/>
    <dgm:cxn modelId="{6D45851F-2231-413F-9BB3-1F78BD92CFDF}" type="presParOf" srcId="{333A1088-737F-45CB-B68E-254E46348037}" destId="{2BE915AB-18AA-4053-B92C-3BFC9ED204BB}" srcOrd="16" destOrd="0" presId="urn:microsoft.com/office/officeart/2005/8/layout/target3"/>
    <dgm:cxn modelId="{97457573-810F-49E5-A263-8261968725C1}" type="presParOf" srcId="{333A1088-737F-45CB-B68E-254E46348037}" destId="{6BB5E863-4638-4E1D-BFDE-399D028AC4ED}" srcOrd="17" destOrd="0" presId="urn:microsoft.com/office/officeart/2005/8/layout/target3"/>
    <dgm:cxn modelId="{50CB1A5A-0AEF-4140-A6E4-87837EB4EC3A}" type="presParOf" srcId="{333A1088-737F-45CB-B68E-254E46348037}" destId="{5A5FFA88-C948-4069-8E93-59FA12366E83}" srcOrd="18" destOrd="0" presId="urn:microsoft.com/office/officeart/2005/8/layout/target3"/>
    <dgm:cxn modelId="{12B1056E-DB54-4C6B-9444-4DF0862C5AD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VY_32_INOVACE_01_Anglický jazyk  5. ročník _</a:t>
          </a:r>
          <a:r>
            <a:rPr lang="cs-CZ" sz="2000" kern="1200" baseline="0" dirty="0" err="1" smtClean="0"/>
            <a:t>Plural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nouns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Plural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nouns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3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Tvoření množného čísla podstatných jmen –         výklad  a procvičování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Plural</a:t>
            </a:r>
            <a:r>
              <a:rPr lang="cs-CZ" b="1" dirty="0" smtClean="0"/>
              <a:t> - </a:t>
            </a:r>
            <a:r>
              <a:rPr lang="cs-CZ" b="1" dirty="0" err="1" smtClean="0"/>
              <a:t>nouns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8208912" cy="1584176"/>
          </a:xfrm>
          <a:ln w="19050"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  Množné číslo podstatných jmen tvoříme přidáním koncovky  </a:t>
            </a:r>
            <a:r>
              <a:rPr lang="cs-CZ" sz="3200" b="1" dirty="0" smtClean="0"/>
              <a:t>-s </a:t>
            </a:r>
            <a:r>
              <a:rPr lang="cs-CZ" sz="3200" dirty="0" smtClean="0"/>
              <a:t>k tvaru jednotného čísla: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1520" y="3212976"/>
            <a:ext cx="7344816" cy="3240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                   1 book  - 2 book</a:t>
            </a:r>
            <a:r>
              <a:rPr lang="cs-CZ" sz="3200" b="1" dirty="0" smtClean="0"/>
              <a:t>s</a:t>
            </a:r>
          </a:p>
          <a:p>
            <a:pPr>
              <a:buNone/>
            </a:pPr>
            <a:r>
              <a:rPr lang="cs-CZ" sz="3200" dirty="0" smtClean="0"/>
              <a:t>                     1 girl – 2 girl</a:t>
            </a:r>
            <a:r>
              <a:rPr lang="cs-CZ" sz="3200" b="1" dirty="0" smtClean="0"/>
              <a:t>s</a:t>
            </a:r>
          </a:p>
          <a:p>
            <a:pPr>
              <a:buNone/>
            </a:pPr>
            <a:r>
              <a:rPr lang="cs-CZ" sz="3200" dirty="0" smtClean="0"/>
              <a:t>                     1 apple - 2 apple</a:t>
            </a:r>
            <a:r>
              <a:rPr lang="cs-CZ" sz="3200" b="1" dirty="0" smtClean="0"/>
              <a:t>s</a:t>
            </a:r>
          </a:p>
          <a:p>
            <a:pPr>
              <a:buNone/>
            </a:pPr>
            <a:r>
              <a:rPr lang="cs-CZ" sz="3200" dirty="0" smtClean="0"/>
              <a:t>                     1 orange – 2 orange</a:t>
            </a:r>
            <a:r>
              <a:rPr lang="cs-CZ" sz="3200" b="1" dirty="0" smtClean="0"/>
              <a:t>s</a:t>
            </a:r>
          </a:p>
          <a:p>
            <a:pPr>
              <a:buNone/>
            </a:pPr>
            <a:r>
              <a:rPr lang="cs-CZ" sz="3200" dirty="0" smtClean="0"/>
              <a:t>                     1 house – 2 house</a:t>
            </a:r>
            <a:r>
              <a:rPr lang="cs-CZ" sz="3200" b="1" dirty="0" smtClean="0"/>
              <a:t>s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U slov</a:t>
            </a:r>
            <a:r>
              <a:rPr lang="cs-CZ" dirty="0" smtClean="0"/>
              <a:t>, která </a:t>
            </a:r>
            <a:r>
              <a:rPr lang="cs-CZ" dirty="0" smtClean="0"/>
              <a:t>končí na sykavku, přidáváme  </a:t>
            </a:r>
            <a:r>
              <a:rPr lang="cs-CZ" b="1" dirty="0" smtClean="0"/>
              <a:t>-es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55776" y="2420888"/>
            <a:ext cx="3960440" cy="3528392"/>
          </a:xfrm>
          <a:ln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watch</a:t>
            </a:r>
            <a:r>
              <a:rPr lang="cs-CZ" dirty="0" smtClean="0"/>
              <a:t> – 2 </a:t>
            </a:r>
            <a:r>
              <a:rPr lang="cs-CZ" dirty="0" err="1" smtClean="0"/>
              <a:t>watch</a:t>
            </a:r>
            <a:r>
              <a:rPr lang="cs-CZ" b="1" dirty="0" err="1" smtClean="0"/>
              <a:t>es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1 box – 2 </a:t>
            </a:r>
            <a:r>
              <a:rPr lang="cs-CZ" dirty="0" err="1" smtClean="0"/>
              <a:t>box</a:t>
            </a:r>
            <a:r>
              <a:rPr lang="cs-CZ" b="1" dirty="0" err="1" smtClean="0"/>
              <a:t>es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glass</a:t>
            </a:r>
            <a:r>
              <a:rPr lang="cs-CZ" dirty="0" smtClean="0"/>
              <a:t> – 2 </a:t>
            </a:r>
            <a:r>
              <a:rPr lang="cs-CZ" dirty="0" err="1" smtClean="0"/>
              <a:t>glass</a:t>
            </a:r>
            <a:r>
              <a:rPr lang="cs-CZ" b="1" dirty="0" err="1" smtClean="0"/>
              <a:t>es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brush</a:t>
            </a:r>
            <a:r>
              <a:rPr lang="cs-CZ" dirty="0" smtClean="0"/>
              <a:t> – 2 </a:t>
            </a:r>
            <a:r>
              <a:rPr lang="cs-CZ" dirty="0" err="1" smtClean="0"/>
              <a:t>brush</a:t>
            </a:r>
            <a:r>
              <a:rPr lang="cs-CZ" b="1" dirty="0" err="1" smtClean="0"/>
              <a:t>es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class</a:t>
            </a:r>
            <a:r>
              <a:rPr lang="cs-CZ" dirty="0" smtClean="0"/>
              <a:t> – 2 </a:t>
            </a:r>
            <a:r>
              <a:rPr lang="cs-CZ" dirty="0" err="1" smtClean="0"/>
              <a:t>class</a:t>
            </a:r>
            <a:r>
              <a:rPr lang="cs-CZ" b="1" dirty="0" err="1" smtClean="0"/>
              <a:t>es</a:t>
            </a:r>
            <a:endParaRPr lang="cs-CZ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80920" cy="1143000"/>
          </a:xfrm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Některá podstatná jména tvoří množné číslo</a:t>
            </a:r>
            <a:r>
              <a:rPr lang="cs-CZ" b="1" dirty="0" smtClean="0"/>
              <a:t> nepravidelně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204864"/>
            <a:ext cx="7931224" cy="435334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1 mouse  -  2 </a:t>
            </a:r>
            <a:r>
              <a:rPr lang="cs-CZ" b="1" dirty="0" smtClean="0"/>
              <a:t>mice</a:t>
            </a:r>
          </a:p>
          <a:p>
            <a:pPr>
              <a:buNone/>
            </a:pPr>
            <a:r>
              <a:rPr lang="cs-CZ" dirty="0" smtClean="0"/>
              <a:t>                  1 foot  -  2 </a:t>
            </a:r>
            <a:r>
              <a:rPr lang="cs-CZ" b="1" dirty="0" smtClean="0"/>
              <a:t>feet</a:t>
            </a:r>
          </a:p>
          <a:p>
            <a:pPr>
              <a:buNone/>
            </a:pPr>
            <a:r>
              <a:rPr lang="cs-CZ" dirty="0" smtClean="0"/>
              <a:t>                  1 tooth  -  2 </a:t>
            </a:r>
            <a:r>
              <a:rPr lang="cs-CZ" b="1" dirty="0" smtClean="0"/>
              <a:t>teeth</a:t>
            </a:r>
          </a:p>
          <a:p>
            <a:pPr>
              <a:buNone/>
            </a:pPr>
            <a:r>
              <a:rPr lang="cs-CZ" dirty="0" smtClean="0"/>
              <a:t>                  1 child  -  2 </a:t>
            </a:r>
            <a:r>
              <a:rPr lang="cs-CZ" b="1" dirty="0" smtClean="0"/>
              <a:t>children</a:t>
            </a:r>
          </a:p>
          <a:p>
            <a:pPr>
              <a:buNone/>
            </a:pPr>
            <a:r>
              <a:rPr lang="cs-CZ" dirty="0" smtClean="0"/>
              <a:t>                  1 man  -  2 </a:t>
            </a:r>
            <a:r>
              <a:rPr lang="cs-CZ" b="1" dirty="0" err="1" smtClean="0"/>
              <a:t>men</a:t>
            </a:r>
            <a:endParaRPr lang="cs-CZ" b="1" dirty="0" smtClean="0"/>
          </a:p>
          <a:p>
            <a:pPr>
              <a:buNone/>
            </a:pPr>
            <a:r>
              <a:rPr lang="cs-CZ" smtClean="0"/>
              <a:t>                  </a:t>
            </a:r>
            <a:r>
              <a:rPr lang="cs-CZ" dirty="0" smtClean="0"/>
              <a:t>1 woman  -  2 </a:t>
            </a:r>
            <a:r>
              <a:rPr lang="cs-CZ" b="1" dirty="0" smtClean="0"/>
              <a:t>women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DUM\Obrazky\mouse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17196"/>
            <a:ext cx="936104" cy="807748"/>
          </a:xfrm>
          <a:prstGeom prst="rect">
            <a:avLst/>
          </a:prstGeom>
          <a:noFill/>
        </p:spPr>
      </p:pic>
      <p:pic>
        <p:nvPicPr>
          <p:cNvPr id="1059" name="Picture 35" descr="G:\DUM\Obrazky\Kopie - feet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504056" cy="1246875"/>
          </a:xfrm>
          <a:prstGeom prst="rect">
            <a:avLst/>
          </a:prstGeom>
          <a:noFill/>
        </p:spPr>
      </p:pic>
      <p:pic>
        <p:nvPicPr>
          <p:cNvPr id="1060" name="Picture 36" descr="G:\DUM\Obrazky\feet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996952"/>
            <a:ext cx="725488" cy="911225"/>
          </a:xfrm>
          <a:prstGeom prst="rect">
            <a:avLst/>
          </a:prstGeom>
          <a:noFill/>
        </p:spPr>
      </p:pic>
      <p:pic>
        <p:nvPicPr>
          <p:cNvPr id="42" name="Picture 2" descr="G:\DUM\Obrazky\mouse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5517232"/>
            <a:ext cx="667604" cy="576063"/>
          </a:xfrm>
          <a:prstGeom prst="rect">
            <a:avLst/>
          </a:prstGeom>
          <a:noFill/>
        </p:spPr>
      </p:pic>
      <p:pic>
        <p:nvPicPr>
          <p:cNvPr id="43" name="Picture 2" descr="G:\DUM\Obrazky\mouse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5733256"/>
            <a:ext cx="648072" cy="559210"/>
          </a:xfrm>
          <a:prstGeom prst="rect">
            <a:avLst/>
          </a:prstGeom>
          <a:noFill/>
        </p:spPr>
      </p:pic>
      <p:pic>
        <p:nvPicPr>
          <p:cNvPr id="1062" name="Picture 38" descr="G:\DUM\Obrazky\child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988840"/>
            <a:ext cx="792088" cy="1156892"/>
          </a:xfrm>
          <a:prstGeom prst="rect">
            <a:avLst/>
          </a:prstGeom>
          <a:noFill/>
        </p:spPr>
      </p:pic>
      <p:sp>
        <p:nvSpPr>
          <p:cNvPr id="45" name="Title 4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156990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Match the nouns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: </a:t>
            </a:r>
            <a:endParaRPr lang="cs-CZ" dirty="0"/>
          </a:p>
        </p:txBody>
      </p:sp>
      <p:pic>
        <p:nvPicPr>
          <p:cNvPr id="1063" name="Picture 39" descr="G:\DUM\Obrazky\children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65875" y="4087577"/>
            <a:ext cx="1086445" cy="852077"/>
          </a:xfrm>
          <a:prstGeom prst="rect">
            <a:avLst/>
          </a:prstGeom>
          <a:noFill/>
        </p:spPr>
      </p:pic>
      <p:pic>
        <p:nvPicPr>
          <p:cNvPr id="1064" name="Picture 40" descr="G:\DUM\Obrazky\teeth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037247"/>
            <a:ext cx="648071" cy="561256"/>
          </a:xfrm>
          <a:prstGeom prst="rect">
            <a:avLst/>
          </a:prstGeom>
          <a:noFill/>
        </p:spPr>
      </p:pic>
      <p:pic>
        <p:nvPicPr>
          <p:cNvPr id="1065" name="Picture 41" descr="G:\DUM\Obrazky\tooth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172400" y="5661248"/>
            <a:ext cx="432048" cy="658817"/>
          </a:xfrm>
          <a:prstGeom prst="rect">
            <a:avLst/>
          </a:prstGeom>
          <a:noFill/>
        </p:spPr>
      </p:pic>
      <p:pic>
        <p:nvPicPr>
          <p:cNvPr id="1066" name="Picture 42" descr="G:\DUM\Obrazky\man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5085184"/>
            <a:ext cx="1008112" cy="1273404"/>
          </a:xfrm>
          <a:prstGeom prst="rect">
            <a:avLst/>
          </a:prstGeom>
          <a:noFill/>
        </p:spPr>
      </p:pic>
      <p:pic>
        <p:nvPicPr>
          <p:cNvPr id="1067" name="Picture 43" descr="G:\DUM\Obrazky\woman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80178" y="1772815"/>
            <a:ext cx="912102" cy="1152129"/>
          </a:xfrm>
          <a:prstGeom prst="rect">
            <a:avLst/>
          </a:prstGeom>
          <a:noFill/>
        </p:spPr>
      </p:pic>
      <p:pic>
        <p:nvPicPr>
          <p:cNvPr id="57" name="Picture 42" descr="G:\DUM\Obrazky\man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68766" y="3789040"/>
            <a:ext cx="704990" cy="890513"/>
          </a:xfrm>
          <a:prstGeom prst="rect">
            <a:avLst/>
          </a:prstGeom>
          <a:noFill/>
        </p:spPr>
      </p:pic>
      <p:pic>
        <p:nvPicPr>
          <p:cNvPr id="58" name="Picture 42" descr="G:\DUM\Obrazky\man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03848" y="3789039"/>
            <a:ext cx="704990" cy="890513"/>
          </a:xfrm>
          <a:prstGeom prst="rect">
            <a:avLst/>
          </a:prstGeom>
          <a:noFill/>
        </p:spPr>
      </p:pic>
      <p:pic>
        <p:nvPicPr>
          <p:cNvPr id="59" name="Picture 43" descr="G:\DUM\Obrazky\woman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37118" y="5445224"/>
            <a:ext cx="733323" cy="926302"/>
          </a:xfrm>
          <a:prstGeom prst="rect">
            <a:avLst/>
          </a:prstGeom>
          <a:noFill/>
        </p:spPr>
      </p:pic>
      <p:pic>
        <p:nvPicPr>
          <p:cNvPr id="60" name="Picture 43" descr="G:\DUM\Obrazky\woman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5445224"/>
            <a:ext cx="727808" cy="919336"/>
          </a:xfrm>
          <a:prstGeom prst="rect">
            <a:avLst/>
          </a:prstGeom>
          <a:noFill/>
        </p:spPr>
      </p:pic>
      <p:sp>
        <p:nvSpPr>
          <p:cNvPr id="61" name="TextBox 60"/>
          <p:cNvSpPr txBox="1"/>
          <p:nvPr/>
        </p:nvSpPr>
        <p:spPr>
          <a:xfrm>
            <a:off x="2987824" y="6093296"/>
            <a:ext cx="70179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tooth</a:t>
            </a:r>
            <a:endParaRPr lang="cs-CZ" dirty="0"/>
          </a:p>
        </p:txBody>
      </p:sp>
      <p:sp>
        <p:nvSpPr>
          <p:cNvPr id="62" name="TextBox 61"/>
          <p:cNvSpPr txBox="1"/>
          <p:nvPr/>
        </p:nvSpPr>
        <p:spPr>
          <a:xfrm>
            <a:off x="8100392" y="2348880"/>
            <a:ext cx="687496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teeth</a:t>
            </a:r>
            <a:endParaRPr lang="cs-CZ" dirty="0"/>
          </a:p>
        </p:txBody>
      </p:sp>
      <p:sp>
        <p:nvSpPr>
          <p:cNvPr id="63" name="TextBox 62"/>
          <p:cNvSpPr txBox="1"/>
          <p:nvPr/>
        </p:nvSpPr>
        <p:spPr>
          <a:xfrm>
            <a:off x="5076056" y="2060848"/>
            <a:ext cx="817853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mouse</a:t>
            </a:r>
            <a:endParaRPr lang="cs-CZ" dirty="0"/>
          </a:p>
        </p:txBody>
      </p:sp>
      <p:sp>
        <p:nvSpPr>
          <p:cNvPr id="64" name="TextBox 63"/>
          <p:cNvSpPr txBox="1"/>
          <p:nvPr/>
        </p:nvSpPr>
        <p:spPr>
          <a:xfrm>
            <a:off x="7884368" y="4869160"/>
            <a:ext cx="635110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mice</a:t>
            </a:r>
            <a:endParaRPr lang="cs-CZ" dirty="0"/>
          </a:p>
        </p:txBody>
      </p:sp>
      <p:sp>
        <p:nvSpPr>
          <p:cNvPr id="65" name="TextBox 64"/>
          <p:cNvSpPr txBox="1"/>
          <p:nvPr/>
        </p:nvSpPr>
        <p:spPr>
          <a:xfrm>
            <a:off x="2195736" y="1916832"/>
            <a:ext cx="886268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woman</a:t>
            </a:r>
            <a:endParaRPr lang="cs-CZ" dirty="0"/>
          </a:p>
        </p:txBody>
      </p:sp>
      <p:sp>
        <p:nvSpPr>
          <p:cNvPr id="66" name="TextBox 65"/>
          <p:cNvSpPr txBox="1"/>
          <p:nvPr/>
        </p:nvSpPr>
        <p:spPr>
          <a:xfrm>
            <a:off x="5148064" y="4293096"/>
            <a:ext cx="570926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foot</a:t>
            </a:r>
            <a:endParaRPr lang="cs-CZ" dirty="0"/>
          </a:p>
        </p:txBody>
      </p:sp>
      <p:sp>
        <p:nvSpPr>
          <p:cNvPr id="67" name="TextBox 66"/>
          <p:cNvSpPr txBox="1"/>
          <p:nvPr/>
        </p:nvSpPr>
        <p:spPr>
          <a:xfrm>
            <a:off x="395536" y="1988840"/>
            <a:ext cx="601447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man</a:t>
            </a:r>
            <a:endParaRPr lang="cs-CZ" dirty="0"/>
          </a:p>
        </p:txBody>
      </p:sp>
      <p:sp>
        <p:nvSpPr>
          <p:cNvPr id="68" name="TextBox 67"/>
          <p:cNvSpPr txBox="1"/>
          <p:nvPr/>
        </p:nvSpPr>
        <p:spPr>
          <a:xfrm>
            <a:off x="7308304" y="1556792"/>
            <a:ext cx="891078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women</a:t>
            </a:r>
            <a:endParaRPr lang="cs-CZ" dirty="0"/>
          </a:p>
        </p:txBody>
      </p:sp>
      <p:sp>
        <p:nvSpPr>
          <p:cNvPr id="69" name="TextBox 68"/>
          <p:cNvSpPr txBox="1"/>
          <p:nvPr/>
        </p:nvSpPr>
        <p:spPr>
          <a:xfrm>
            <a:off x="5724128" y="3501008"/>
            <a:ext cx="606256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men</a:t>
            </a:r>
            <a:endParaRPr lang="cs-CZ" dirty="0"/>
          </a:p>
        </p:txBody>
      </p:sp>
      <p:sp>
        <p:nvSpPr>
          <p:cNvPr id="70" name="TextBox 69"/>
          <p:cNvSpPr txBox="1"/>
          <p:nvPr/>
        </p:nvSpPr>
        <p:spPr>
          <a:xfrm>
            <a:off x="3923928" y="4797152"/>
            <a:ext cx="555986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feet</a:t>
            </a:r>
            <a:endParaRPr lang="cs-CZ" dirty="0"/>
          </a:p>
        </p:txBody>
      </p:sp>
      <p:sp>
        <p:nvSpPr>
          <p:cNvPr id="71" name="TextBox 70"/>
          <p:cNvSpPr txBox="1"/>
          <p:nvPr/>
        </p:nvSpPr>
        <p:spPr>
          <a:xfrm>
            <a:off x="1835696" y="5229200"/>
            <a:ext cx="63190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child</a:t>
            </a:r>
            <a:endParaRPr lang="cs-CZ" dirty="0"/>
          </a:p>
        </p:txBody>
      </p:sp>
      <p:sp>
        <p:nvSpPr>
          <p:cNvPr id="72" name="TextBox 71"/>
          <p:cNvSpPr txBox="1"/>
          <p:nvPr/>
        </p:nvSpPr>
        <p:spPr>
          <a:xfrm>
            <a:off x="1331640" y="3573016"/>
            <a:ext cx="94628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children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Match the nouns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 descr="G:\DUM\Obrazky\box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1517"/>
            <a:ext cx="1224136" cy="1181040"/>
          </a:xfrm>
          <a:prstGeom prst="rect">
            <a:avLst/>
          </a:prstGeom>
          <a:noFill/>
        </p:spPr>
      </p:pic>
      <p:pic>
        <p:nvPicPr>
          <p:cNvPr id="4" name="Picture 2" descr="G:\DUM\Obrazky\box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085184"/>
            <a:ext cx="820991" cy="792088"/>
          </a:xfrm>
          <a:prstGeom prst="rect">
            <a:avLst/>
          </a:prstGeom>
          <a:noFill/>
        </p:spPr>
      </p:pic>
      <p:pic>
        <p:nvPicPr>
          <p:cNvPr id="5" name="Picture 2" descr="G:\DUM\Obrazky\box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4581128"/>
            <a:ext cx="746356" cy="720080"/>
          </a:xfrm>
          <a:prstGeom prst="rect">
            <a:avLst/>
          </a:prstGeom>
          <a:noFill/>
        </p:spPr>
      </p:pic>
      <p:pic>
        <p:nvPicPr>
          <p:cNvPr id="2051" name="Picture 3" descr="G:\DUM\Obrazky\glas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628800"/>
            <a:ext cx="1008112" cy="1008112"/>
          </a:xfrm>
          <a:prstGeom prst="rect">
            <a:avLst/>
          </a:prstGeom>
          <a:noFill/>
        </p:spPr>
      </p:pic>
      <p:pic>
        <p:nvPicPr>
          <p:cNvPr id="2052" name="Picture 4" descr="G:\DUM\Obrazky\glasses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9780" y="4960938"/>
            <a:ext cx="1132358" cy="1132358"/>
          </a:xfrm>
          <a:prstGeom prst="rect">
            <a:avLst/>
          </a:prstGeom>
          <a:noFill/>
        </p:spPr>
      </p:pic>
      <p:pic>
        <p:nvPicPr>
          <p:cNvPr id="2053" name="Picture 5" descr="G:\DUM\Obrazky\watch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492896"/>
            <a:ext cx="648072" cy="1008516"/>
          </a:xfrm>
          <a:prstGeom prst="rect">
            <a:avLst/>
          </a:prstGeom>
          <a:noFill/>
        </p:spPr>
      </p:pic>
      <p:pic>
        <p:nvPicPr>
          <p:cNvPr id="11" name="Picture 5" descr="G:\DUM\Obrazky\watch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66144" y="2420888"/>
            <a:ext cx="555268" cy="864096"/>
          </a:xfrm>
          <a:prstGeom prst="rect">
            <a:avLst/>
          </a:prstGeom>
          <a:noFill/>
        </p:spPr>
      </p:pic>
      <p:pic>
        <p:nvPicPr>
          <p:cNvPr id="12" name="Picture 5" descr="G:\DUM\Obrazky\watch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54057" y="2708920"/>
            <a:ext cx="925447" cy="1440160"/>
          </a:xfrm>
          <a:prstGeom prst="rect">
            <a:avLst/>
          </a:prstGeom>
          <a:noFill/>
        </p:spPr>
      </p:pic>
      <p:pic>
        <p:nvPicPr>
          <p:cNvPr id="2054" name="Picture 6" descr="G:\DUM\Obrazky\orang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581128"/>
            <a:ext cx="1232990" cy="1232990"/>
          </a:xfrm>
          <a:prstGeom prst="rect">
            <a:avLst/>
          </a:prstGeom>
          <a:noFill/>
        </p:spPr>
      </p:pic>
      <p:pic>
        <p:nvPicPr>
          <p:cNvPr id="2055" name="Picture 7" descr="G:\DUM\Obrazky\oranges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212976"/>
            <a:ext cx="1224136" cy="1070221"/>
          </a:xfrm>
          <a:prstGeom prst="rect">
            <a:avLst/>
          </a:prstGeom>
          <a:noFill/>
        </p:spPr>
      </p:pic>
      <p:pic>
        <p:nvPicPr>
          <p:cNvPr id="2056" name="Picture 8" descr="G:\DUM\Obrazky\toothbrush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5517232"/>
            <a:ext cx="1241937" cy="712688"/>
          </a:xfrm>
          <a:prstGeom prst="rect">
            <a:avLst/>
          </a:prstGeom>
          <a:noFill/>
        </p:spPr>
      </p:pic>
      <p:pic>
        <p:nvPicPr>
          <p:cNvPr id="16" name="Picture 8" descr="G:\DUM\Obrazky\toothbrush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5733256"/>
            <a:ext cx="1296144" cy="743795"/>
          </a:xfrm>
          <a:prstGeom prst="rect">
            <a:avLst/>
          </a:prstGeom>
          <a:noFill/>
        </p:spPr>
      </p:pic>
      <p:pic>
        <p:nvPicPr>
          <p:cNvPr id="17" name="Picture 8" descr="G:\DUM\Obrazky\toothbrush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5034" y="3645024"/>
            <a:ext cx="1746726" cy="1002362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4139952" y="1988840"/>
            <a:ext cx="72231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boxes</a:t>
            </a:r>
            <a:endParaRPr lang="cs-CZ" dirty="0"/>
          </a:p>
        </p:txBody>
      </p:sp>
      <p:sp>
        <p:nvSpPr>
          <p:cNvPr id="19" name="TextBox 18"/>
          <p:cNvSpPr txBox="1"/>
          <p:nvPr/>
        </p:nvSpPr>
        <p:spPr>
          <a:xfrm>
            <a:off x="8100392" y="2132856"/>
            <a:ext cx="841897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glasses</a:t>
            </a:r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2195736" y="5949280"/>
            <a:ext cx="926600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oranges</a:t>
            </a:r>
            <a:endParaRPr lang="cs-CZ" dirty="0"/>
          </a:p>
        </p:txBody>
      </p:sp>
      <p:sp>
        <p:nvSpPr>
          <p:cNvPr id="21" name="TextBox 20"/>
          <p:cNvSpPr txBox="1"/>
          <p:nvPr/>
        </p:nvSpPr>
        <p:spPr>
          <a:xfrm>
            <a:off x="2267744" y="1772816"/>
            <a:ext cx="749436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watch</a:t>
            </a:r>
            <a:endParaRPr lang="cs-CZ" dirty="0"/>
          </a:p>
        </p:txBody>
      </p:sp>
      <p:sp>
        <p:nvSpPr>
          <p:cNvPr id="22" name="TextBox 21"/>
          <p:cNvSpPr txBox="1"/>
          <p:nvPr/>
        </p:nvSpPr>
        <p:spPr>
          <a:xfrm>
            <a:off x="5940152" y="4797152"/>
            <a:ext cx="954620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watches</a:t>
            </a:r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6732240" y="6093296"/>
            <a:ext cx="1237198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toothbrush</a:t>
            </a:r>
            <a:endParaRPr lang="cs-CZ" dirty="0"/>
          </a:p>
        </p:txBody>
      </p:sp>
      <p:sp>
        <p:nvSpPr>
          <p:cNvPr id="25" name="TextBox 24"/>
          <p:cNvSpPr txBox="1"/>
          <p:nvPr/>
        </p:nvSpPr>
        <p:spPr>
          <a:xfrm>
            <a:off x="6372200" y="1700808"/>
            <a:ext cx="1442383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toothbrushes</a:t>
            </a:r>
            <a:endParaRPr lang="cs-CZ" dirty="0"/>
          </a:p>
        </p:txBody>
      </p:sp>
      <p:sp>
        <p:nvSpPr>
          <p:cNvPr id="26" name="TextBox 25"/>
          <p:cNvSpPr txBox="1"/>
          <p:nvPr/>
        </p:nvSpPr>
        <p:spPr>
          <a:xfrm>
            <a:off x="611560" y="3284984"/>
            <a:ext cx="636713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glass</a:t>
            </a:r>
            <a:endParaRPr lang="cs-CZ" dirty="0"/>
          </a:p>
        </p:txBody>
      </p:sp>
      <p:sp>
        <p:nvSpPr>
          <p:cNvPr id="27" name="TextBox 26"/>
          <p:cNvSpPr txBox="1"/>
          <p:nvPr/>
        </p:nvSpPr>
        <p:spPr>
          <a:xfrm>
            <a:off x="2627784" y="4149080"/>
            <a:ext cx="523220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box</a:t>
            </a:r>
            <a:endParaRPr lang="cs-CZ" dirty="0"/>
          </a:p>
        </p:txBody>
      </p:sp>
      <p:sp>
        <p:nvSpPr>
          <p:cNvPr id="28" name="TextBox 27"/>
          <p:cNvSpPr txBox="1"/>
          <p:nvPr/>
        </p:nvSpPr>
        <p:spPr>
          <a:xfrm>
            <a:off x="7956376" y="3933056"/>
            <a:ext cx="836832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orange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776864" cy="998984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plurals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611560" y="1628799"/>
          <a:ext cx="7776864" cy="50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1731"/>
                <a:gridCol w="5815133"/>
              </a:tblGrid>
              <a:tr h="9717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3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3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3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3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3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7" descr="G:\DUM\Obrazky\orange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1"/>
            <a:ext cx="1153095" cy="1008112"/>
          </a:xfrm>
          <a:prstGeom prst="rect">
            <a:avLst/>
          </a:prstGeom>
          <a:noFill/>
        </p:spPr>
      </p:pic>
      <p:pic>
        <p:nvPicPr>
          <p:cNvPr id="6" name="Picture 5" descr="G:\DUM\Obrazky\watch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3350" y="2720955"/>
            <a:ext cx="540060" cy="840430"/>
          </a:xfrm>
          <a:prstGeom prst="rect">
            <a:avLst/>
          </a:prstGeom>
          <a:noFill/>
        </p:spPr>
      </p:pic>
      <p:pic>
        <p:nvPicPr>
          <p:cNvPr id="7" name="Picture 5" descr="G:\DUM\Obrazky\watch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93936" y="2636912"/>
            <a:ext cx="462724" cy="720080"/>
          </a:xfrm>
          <a:prstGeom prst="rect">
            <a:avLst/>
          </a:prstGeom>
          <a:noFill/>
        </p:spPr>
      </p:pic>
      <p:pic>
        <p:nvPicPr>
          <p:cNvPr id="8" name="Picture 42" descr="G:\DUM\Obrazky\man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429000"/>
            <a:ext cx="663162" cy="837678"/>
          </a:xfrm>
          <a:prstGeom prst="rect">
            <a:avLst/>
          </a:prstGeom>
          <a:noFill/>
        </p:spPr>
      </p:pic>
      <p:pic>
        <p:nvPicPr>
          <p:cNvPr id="9" name="Picture 42" descr="G:\DUM\Obrazky\man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06682" y="3428999"/>
            <a:ext cx="663162" cy="837678"/>
          </a:xfrm>
          <a:prstGeom prst="rect">
            <a:avLst/>
          </a:prstGeom>
          <a:noFill/>
        </p:spPr>
      </p:pic>
      <p:pic>
        <p:nvPicPr>
          <p:cNvPr id="10" name="Picture 2" descr="G:\DUM\Obrazky\mouse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293096"/>
            <a:ext cx="667604" cy="576063"/>
          </a:xfrm>
          <a:prstGeom prst="rect">
            <a:avLst/>
          </a:prstGeom>
          <a:noFill/>
        </p:spPr>
      </p:pic>
      <p:pic>
        <p:nvPicPr>
          <p:cNvPr id="11" name="Picture 2" descr="G:\DUM\Obrazky\mouse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4509120"/>
            <a:ext cx="648072" cy="559210"/>
          </a:xfrm>
          <a:prstGeom prst="rect">
            <a:avLst/>
          </a:prstGeom>
          <a:noFill/>
        </p:spPr>
      </p:pic>
      <p:pic>
        <p:nvPicPr>
          <p:cNvPr id="12" name="Picture 36" descr="G:\DUM\Obrazky\feet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5085184"/>
            <a:ext cx="662750" cy="832425"/>
          </a:xfrm>
          <a:prstGeom prst="rect">
            <a:avLst/>
          </a:prstGeom>
          <a:noFill/>
        </p:spPr>
      </p:pic>
      <p:pic>
        <p:nvPicPr>
          <p:cNvPr id="13" name="Picture 4" descr="G:\DUM\Obrazky\glasses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5869658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545</TotalTime>
  <Words>213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Plural - nouns</vt:lpstr>
      <vt:lpstr>U slov, která končí na sykavku, přidáváme  -es :</vt:lpstr>
      <vt:lpstr>Některá podstatná jména tvoří množné číslo nepravidelně:</vt:lpstr>
      <vt:lpstr>Match the nouns and the pictures: </vt:lpstr>
      <vt:lpstr>Match the nouns and the pictures:</vt:lpstr>
      <vt:lpstr>Write plurals: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62</cp:revision>
  <dcterms:created xsi:type="dcterms:W3CDTF">2011-08-21T15:31:45Z</dcterms:created>
  <dcterms:modified xsi:type="dcterms:W3CDTF">2012-04-03T22:11:10Z</dcterms:modified>
</cp:coreProperties>
</file>