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D5886-84AB-4BD8-A09A-AD15D39CD682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33F84-D56E-4BAB-B8C6-EB07F6D9D6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1"/>
          <p:cNvSpPr/>
          <p:nvPr/>
        </p:nvSpPr>
        <p:spPr>
          <a:xfrm>
            <a:off x="6092680" y="6299620"/>
            <a:ext cx="27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VY_32_INOVACE_CJL_3,4_88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úvaha- titulní strana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860" b="2860"/>
          <a:stretch>
            <a:fillRect/>
          </a:stretch>
        </p:blipFill>
        <p:spPr>
          <a:xfrm>
            <a:off x="1792288" y="612775"/>
            <a:ext cx="5486400" cy="4745052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92288" y="5643578"/>
            <a:ext cx="5486400" cy="528622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Autor: Naděžda </a:t>
            </a:r>
            <a:r>
              <a:rPr lang="cs-CZ" dirty="0" err="1" smtClean="0">
                <a:solidFill>
                  <a:srgbClr val="FF0000"/>
                </a:solidFill>
              </a:rPr>
              <a:t>Ružičková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OSNOVA: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pPr marL="514350" indent="-514350" algn="ctr">
              <a:buAutoNum type="arabicPeriod"/>
            </a:pPr>
            <a:r>
              <a:rPr lang="cs-CZ" b="1" dirty="0" smtClean="0">
                <a:solidFill>
                  <a:srgbClr val="FFFF66"/>
                </a:solidFill>
              </a:rPr>
              <a:t>Co je to úvaha</a:t>
            </a:r>
          </a:p>
          <a:p>
            <a:pPr marL="514350" indent="-514350" algn="ctr">
              <a:buAutoNum type="arabicPeriod"/>
            </a:pPr>
            <a:r>
              <a:rPr lang="cs-CZ" b="1" dirty="0" smtClean="0">
                <a:solidFill>
                  <a:srgbClr val="FFFF66"/>
                </a:solidFill>
              </a:rPr>
              <a:t>Co ovlivňuje hloubku úvahy</a:t>
            </a:r>
          </a:p>
          <a:p>
            <a:pPr marL="514350" indent="-514350" algn="ctr">
              <a:buAutoNum type="arabicPeriod"/>
            </a:pPr>
            <a:r>
              <a:rPr lang="cs-CZ" b="1" dirty="0" smtClean="0">
                <a:solidFill>
                  <a:srgbClr val="FFFF66"/>
                </a:solidFill>
              </a:rPr>
              <a:t>Kde úvahu nalezneme</a:t>
            </a:r>
          </a:p>
          <a:p>
            <a:pPr marL="514350" indent="-514350" algn="ctr">
              <a:buAutoNum type="arabicPeriod"/>
            </a:pPr>
            <a:r>
              <a:rPr lang="cs-CZ" b="1" dirty="0" smtClean="0">
                <a:solidFill>
                  <a:srgbClr val="FFFF66"/>
                </a:solidFill>
              </a:rPr>
              <a:t>Jaké rysy jsou pro úvahu typické</a:t>
            </a:r>
          </a:p>
          <a:p>
            <a:pPr marL="514350" indent="-514350" algn="ctr">
              <a:buAutoNum type="arabicPeriod"/>
            </a:pPr>
            <a:r>
              <a:rPr lang="cs-CZ" b="1" dirty="0" smtClean="0">
                <a:solidFill>
                  <a:srgbClr val="FFFF66"/>
                </a:solidFill>
              </a:rPr>
              <a:t>Jak sepsat osnovu úvahy</a:t>
            </a:r>
          </a:p>
          <a:p>
            <a:pPr marL="514350" indent="-514350" algn="ctr">
              <a:buAutoNum type="arabicPeriod"/>
            </a:pPr>
            <a:r>
              <a:rPr lang="cs-CZ" b="1" dirty="0" smtClean="0">
                <a:solidFill>
                  <a:srgbClr val="FFFF66"/>
                </a:solidFill>
              </a:rPr>
              <a:t>Zamyslete se sami</a:t>
            </a:r>
          </a:p>
          <a:p>
            <a:pPr marL="514350" indent="-514350" algn="ctr">
              <a:buAutoNum type="arabicPeriod"/>
            </a:pPr>
            <a:r>
              <a:rPr lang="cs-CZ" b="1" dirty="0" smtClean="0">
                <a:solidFill>
                  <a:srgbClr val="FFFF66"/>
                </a:solidFill>
              </a:rPr>
              <a:t>Zdroje</a:t>
            </a:r>
            <a:endParaRPr lang="cs-CZ" b="1" dirty="0">
              <a:solidFill>
                <a:srgbClr val="FF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ÚVAHA</a:t>
            </a:r>
            <a:r>
              <a:rPr lang="cs-CZ" b="1" dirty="0" smtClean="0">
                <a:solidFill>
                  <a:schemeClr val="bg1"/>
                </a:solidFill>
              </a:rPr>
              <a:t> je útvar slohového postupu </a:t>
            </a:r>
            <a:r>
              <a:rPr lang="cs-CZ" b="1" i="1" u="sng" dirty="0" smtClean="0">
                <a:solidFill>
                  <a:srgbClr val="FFC000"/>
                </a:solidFill>
              </a:rPr>
              <a:t>úvahového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b="1" dirty="0" smtClean="0">
                <a:solidFill>
                  <a:schemeClr val="bg1"/>
                </a:solidFill>
              </a:rPr>
              <a:t>Autor se </a:t>
            </a:r>
            <a:r>
              <a:rPr lang="cs-CZ" sz="5400" b="1" i="1" u="sng" dirty="0" smtClean="0">
                <a:solidFill>
                  <a:srgbClr val="FF0000"/>
                </a:solidFill>
              </a:rPr>
              <a:t>zamýšlí</a:t>
            </a:r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5400" b="1" dirty="0" smtClean="0">
                <a:solidFill>
                  <a:schemeClr val="bg1"/>
                </a:solidFill>
              </a:rPr>
              <a:t>na základě získaných poznatků nad </a:t>
            </a:r>
            <a:r>
              <a:rPr lang="cs-CZ" sz="5400" b="1" i="1" u="sng" dirty="0" smtClean="0">
                <a:solidFill>
                  <a:srgbClr val="FFFF00"/>
                </a:solidFill>
              </a:rPr>
              <a:t>problémem</a:t>
            </a:r>
            <a:r>
              <a:rPr lang="cs-CZ" sz="5400" b="1" dirty="0" smtClean="0">
                <a:solidFill>
                  <a:schemeClr val="bg1"/>
                </a:solidFill>
              </a:rPr>
              <a:t>, aby dospěl k</a:t>
            </a:r>
          </a:p>
          <a:p>
            <a:pPr algn="ctr">
              <a:buNone/>
            </a:pPr>
            <a:r>
              <a:rPr lang="cs-CZ" sz="5400" b="1" i="1" u="sng" dirty="0" smtClean="0"/>
              <a:t>obecnějšímu</a:t>
            </a:r>
            <a:r>
              <a:rPr lang="cs-CZ" sz="5400" b="1" i="1" dirty="0">
                <a:solidFill>
                  <a:schemeClr val="bg1"/>
                </a:solidFill>
              </a:rPr>
              <a:t> </a:t>
            </a:r>
            <a:r>
              <a:rPr lang="cs-CZ" sz="5400" b="1" dirty="0" smtClean="0">
                <a:solidFill>
                  <a:schemeClr val="bg1"/>
                </a:solidFill>
              </a:rPr>
              <a:t>závěru.</a:t>
            </a:r>
            <a:endParaRPr lang="cs-CZ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bg1"/>
                </a:solidFill>
              </a:rPr>
              <a:t>Hloubku úvahy ovlivňuje </a:t>
            </a:r>
            <a:r>
              <a:rPr lang="cs-CZ" sz="3600" b="1" i="1" u="sng" dirty="0" smtClean="0">
                <a:solidFill>
                  <a:schemeClr val="bg1"/>
                </a:solidFill>
              </a:rPr>
              <a:t>osobnost autora</a:t>
            </a:r>
            <a:r>
              <a:rPr lang="cs-CZ" sz="3600" b="1" dirty="0" smtClean="0">
                <a:solidFill>
                  <a:schemeClr val="bg1"/>
                </a:solidFill>
              </a:rPr>
              <a:t>: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solidFill>
                  <a:schemeClr val="bg1"/>
                </a:solidFill>
              </a:rPr>
              <a:t>úroveň myšlení</a:t>
            </a:r>
          </a:p>
          <a:p>
            <a:r>
              <a:rPr lang="cs-CZ" sz="4400" b="1" i="1" dirty="0" smtClean="0">
                <a:solidFill>
                  <a:schemeClr val="bg1"/>
                </a:solidFill>
              </a:rPr>
              <a:t>životní zkušenosti</a:t>
            </a:r>
          </a:p>
          <a:p>
            <a:r>
              <a:rPr lang="cs-CZ" sz="4400" b="1" i="1" dirty="0" smtClean="0">
                <a:solidFill>
                  <a:schemeClr val="bg1"/>
                </a:solidFill>
              </a:rPr>
              <a:t>bohatství poznatků</a:t>
            </a:r>
            <a:endParaRPr lang="cs-CZ" sz="4400" b="1" i="1" dirty="0">
              <a:solidFill>
                <a:schemeClr val="bg1"/>
              </a:solidFill>
            </a:endParaRPr>
          </a:p>
        </p:txBody>
      </p:sp>
      <p:pic>
        <p:nvPicPr>
          <p:cNvPr id="7" name="Zástupný symbol pro obsah 6" descr="úvaha - obrázek zkušeností autor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28302" y="1600200"/>
            <a:ext cx="3278396" cy="4525963"/>
          </a:xfrm>
          <a:ln w="762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Úvahu můžeme nalézt v: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i="1" u="sng" dirty="0" smtClean="0">
                <a:solidFill>
                  <a:srgbClr val="FFFF66"/>
                </a:solidFill>
              </a:rPr>
              <a:t>uměleckém</a:t>
            </a:r>
            <a:r>
              <a:rPr lang="cs-CZ" sz="3600" b="1" i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</a:rPr>
              <a:t>stylu (úvahy postav a vypravěče)</a:t>
            </a:r>
          </a:p>
          <a:p>
            <a:r>
              <a:rPr lang="cs-CZ" sz="3600" b="1" i="1" u="sng" dirty="0" smtClean="0">
                <a:solidFill>
                  <a:srgbClr val="002060"/>
                </a:solidFill>
              </a:rPr>
              <a:t>publicistickém</a:t>
            </a:r>
            <a:r>
              <a:rPr lang="cs-CZ" sz="3600" b="1" dirty="0" smtClean="0">
                <a:solidFill>
                  <a:schemeClr val="bg1"/>
                </a:solidFill>
              </a:rPr>
              <a:t> stylu (úvodník, komentář)</a:t>
            </a:r>
          </a:p>
          <a:p>
            <a:r>
              <a:rPr lang="cs-CZ" sz="3600" b="1" i="1" u="sng" dirty="0" smtClean="0">
                <a:solidFill>
                  <a:srgbClr val="C00000"/>
                </a:solidFill>
              </a:rPr>
              <a:t>odborném</a:t>
            </a:r>
            <a:r>
              <a:rPr lang="cs-CZ" sz="3600" b="1" dirty="0" smtClean="0">
                <a:solidFill>
                  <a:schemeClr val="bg1"/>
                </a:solidFill>
              </a:rPr>
              <a:t> stylu (vědecké hypotézy, výhledy)</a:t>
            </a:r>
          </a:p>
          <a:p>
            <a:pPr>
              <a:buNone/>
            </a:pPr>
            <a:endParaRPr lang="cs-CZ" sz="3600" b="1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0066"/>
                </a:solidFill>
              </a:rPr>
              <a:t>Charakter úvahy může být </a:t>
            </a:r>
            <a:r>
              <a:rPr lang="cs-CZ" sz="3600" b="1" dirty="0" smtClean="0">
                <a:solidFill>
                  <a:schemeClr val="bg1"/>
                </a:solidFill>
              </a:rPr>
              <a:t>: </a:t>
            </a:r>
            <a:r>
              <a:rPr lang="cs-CZ" sz="3600" b="1" i="1" dirty="0" smtClean="0">
                <a:solidFill>
                  <a:schemeClr val="bg1"/>
                </a:solidFill>
              </a:rPr>
              <a:t>historický, filozofický  </a:t>
            </a:r>
            <a:r>
              <a:rPr lang="cs-CZ" sz="3600" b="1" dirty="0" smtClean="0">
                <a:solidFill>
                  <a:schemeClr val="bg1"/>
                </a:solidFill>
              </a:rPr>
              <a:t>nebo</a:t>
            </a:r>
            <a:r>
              <a:rPr lang="cs-CZ" sz="3600" b="1" i="1" dirty="0" smtClean="0">
                <a:solidFill>
                  <a:schemeClr val="bg1"/>
                </a:solidFill>
              </a:rPr>
              <a:t> citově podbarvený.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6572264" y="357166"/>
            <a:ext cx="484632" cy="978408"/>
          </a:xfrm>
          <a:prstGeom prst="downArrow">
            <a:avLst/>
          </a:prstGeom>
          <a:solidFill>
            <a:schemeClr val="tx2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Charakteristické rysy: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  <a:latin typeface="+mj-lt"/>
              </a:rPr>
              <a:t>přemýšlí</a:t>
            </a:r>
            <a:r>
              <a:rPr lang="cs-CZ" sz="3600" b="1" dirty="0" smtClean="0">
                <a:latin typeface="+mj-lt"/>
              </a:rPr>
              <a:t> o faktech a </a:t>
            </a:r>
            <a:r>
              <a:rPr lang="cs-CZ" sz="3600" b="1" i="1" dirty="0" smtClean="0">
                <a:solidFill>
                  <a:srgbClr val="FF0000"/>
                </a:solidFill>
                <a:latin typeface="+mj-lt"/>
              </a:rPr>
              <a:t>hodnotí</a:t>
            </a:r>
            <a:r>
              <a:rPr lang="cs-CZ" sz="3600" b="1" dirty="0" smtClean="0">
                <a:latin typeface="+mj-lt"/>
              </a:rPr>
              <a:t> je</a:t>
            </a:r>
          </a:p>
          <a:p>
            <a:r>
              <a:rPr lang="cs-CZ" sz="3600" b="1" i="1" dirty="0" smtClean="0">
                <a:solidFill>
                  <a:srgbClr val="FF0000"/>
                </a:solidFill>
                <a:latin typeface="+mj-lt"/>
              </a:rPr>
              <a:t>vyvozuje obecné </a:t>
            </a:r>
            <a:r>
              <a:rPr lang="cs-CZ" sz="3600" b="1" dirty="0" smtClean="0">
                <a:latin typeface="+mj-lt"/>
              </a:rPr>
              <a:t>závěry, ale</a:t>
            </a:r>
            <a:r>
              <a:rPr lang="cs-CZ" sz="3600" b="1" i="1" dirty="0" smtClean="0">
                <a:latin typeface="+mj-lt"/>
              </a:rPr>
              <a:t> nepoučuje</a:t>
            </a:r>
          </a:p>
          <a:p>
            <a:r>
              <a:rPr lang="cs-CZ" sz="3600" b="1" dirty="0" smtClean="0">
                <a:latin typeface="+mj-lt"/>
              </a:rPr>
              <a:t>vyjadřuje </a:t>
            </a:r>
            <a:r>
              <a:rPr lang="cs-CZ" sz="3600" b="1" i="1" dirty="0" smtClean="0">
                <a:solidFill>
                  <a:srgbClr val="FF0000"/>
                </a:solidFill>
                <a:latin typeface="+mj-lt"/>
              </a:rPr>
              <a:t>subjektivní</a:t>
            </a:r>
            <a:r>
              <a:rPr lang="cs-CZ" sz="3600" b="1" dirty="0" smtClean="0">
                <a:latin typeface="+mj-lt"/>
              </a:rPr>
              <a:t> postoje a názory autora</a:t>
            </a:r>
          </a:p>
          <a:p>
            <a:r>
              <a:rPr lang="cs-CZ" sz="3600" b="1" dirty="0" smtClean="0">
                <a:latin typeface="+mj-lt"/>
              </a:rPr>
              <a:t>využívá </a:t>
            </a:r>
            <a:r>
              <a:rPr lang="cs-CZ" sz="3600" b="1" i="1" dirty="0" smtClean="0">
                <a:solidFill>
                  <a:srgbClr val="FF0000"/>
                </a:solidFill>
                <a:latin typeface="+mj-lt"/>
              </a:rPr>
              <a:t>bohatý spisovný jazyk </a:t>
            </a:r>
            <a:r>
              <a:rPr lang="cs-CZ" sz="3600" b="1" dirty="0" smtClean="0">
                <a:latin typeface="+mj-lt"/>
              </a:rPr>
              <a:t>(včetně metafor a obrazů), řečnické otázky, věty zvolací</a:t>
            </a:r>
            <a:endParaRPr lang="cs-CZ" sz="3600" b="1" dirty="0">
              <a:latin typeface="+mj-lt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6000760" y="357166"/>
            <a:ext cx="914400" cy="914400"/>
          </a:xfrm>
          <a:prstGeom prst="su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OSNOVA:  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000" b="1" u="sng" dirty="0" smtClean="0">
                <a:solidFill>
                  <a:srgbClr val="FFFF00"/>
                </a:solidFill>
              </a:rPr>
              <a:t>Úvod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smtClean="0">
                <a:solidFill>
                  <a:schemeClr val="bg1"/>
                </a:solidFill>
              </a:rPr>
              <a:t>- cíl úvahy </a:t>
            </a:r>
            <a:r>
              <a:rPr lang="cs-CZ" sz="4000" b="1" i="1" dirty="0" smtClean="0">
                <a:solidFill>
                  <a:schemeClr val="bg1"/>
                </a:solidFill>
              </a:rPr>
              <a:t>(o čem a proč)</a:t>
            </a:r>
          </a:p>
          <a:p>
            <a:pPr marL="514350" indent="-514350">
              <a:buAutoNum type="arabicPeriod"/>
            </a:pPr>
            <a:r>
              <a:rPr lang="cs-CZ" sz="4000" b="1" u="sng" dirty="0" smtClean="0">
                <a:solidFill>
                  <a:srgbClr val="FFC000"/>
                </a:solidFill>
              </a:rPr>
              <a:t>Vlastní úvaha </a:t>
            </a:r>
            <a:r>
              <a:rPr lang="cs-CZ" sz="4000" b="1" dirty="0" smtClean="0">
                <a:solidFill>
                  <a:schemeClr val="bg1"/>
                </a:solidFill>
              </a:rPr>
              <a:t>- přemýšlení </a:t>
            </a:r>
            <a:r>
              <a:rPr lang="cs-CZ" sz="4000" b="1" i="1" dirty="0" smtClean="0">
                <a:solidFill>
                  <a:schemeClr val="bg1"/>
                </a:solidFill>
              </a:rPr>
              <a:t>(uvažování, hodnocení, dílčí myšlenky)</a:t>
            </a:r>
            <a:endParaRPr lang="cs-CZ" sz="4000" b="1" dirty="0" smtClean="0">
              <a:solidFill>
                <a:schemeClr val="bg1"/>
              </a:solidFill>
            </a:endParaRPr>
          </a:p>
          <a:p>
            <a:pPr marL="514350" indent="-514350">
              <a:buAutoNum type="arabicPeriod"/>
            </a:pPr>
            <a:r>
              <a:rPr lang="cs-CZ" sz="4000" b="1" u="sng" dirty="0" smtClean="0">
                <a:solidFill>
                  <a:srgbClr val="FF0000"/>
                </a:solidFill>
              </a:rPr>
              <a:t>Závěr </a:t>
            </a:r>
            <a:r>
              <a:rPr lang="cs-CZ" sz="4000" b="1" dirty="0" smtClean="0">
                <a:solidFill>
                  <a:schemeClr val="bg1"/>
                </a:solidFill>
              </a:rPr>
              <a:t>- zdůraznění, shrnutí (</a:t>
            </a:r>
            <a:r>
              <a:rPr lang="cs-CZ" sz="4000" b="1" i="1" dirty="0" smtClean="0">
                <a:solidFill>
                  <a:schemeClr val="bg1"/>
                </a:solidFill>
              </a:rPr>
              <a:t>vyvození základní myšlenky úvahy)</a:t>
            </a:r>
          </a:p>
        </p:txBody>
      </p:sp>
      <p:sp>
        <p:nvSpPr>
          <p:cNvPr id="4" name="Vývojový diagram: více dokumentů 3"/>
          <p:cNvSpPr/>
          <p:nvPr/>
        </p:nvSpPr>
        <p:spPr>
          <a:xfrm>
            <a:off x="3143240" y="428604"/>
            <a:ext cx="1060704" cy="758952"/>
          </a:xfrm>
          <a:prstGeom prst="flowChartMultidocument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ÚKOL: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Napište do sešitu odpovědi na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následující otázky. Vytvořte souvislý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text:</a:t>
            </a:r>
          </a:p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rgbClr val="002060"/>
                </a:solidFill>
              </a:rPr>
              <a:t>O kterém tématu přemýšlím nejčastěji?</a:t>
            </a:r>
          </a:p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rgbClr val="002060"/>
                </a:solidFill>
              </a:rPr>
              <a:t>Proč?</a:t>
            </a:r>
          </a:p>
          <a:p>
            <a:pPr marL="514350" indent="-514350">
              <a:buAutoNum type="arabicPeriod"/>
            </a:pPr>
            <a:r>
              <a:rPr lang="cs-CZ" sz="3600" b="1" i="1" dirty="0" smtClean="0">
                <a:solidFill>
                  <a:srgbClr val="002060"/>
                </a:solidFill>
              </a:rPr>
              <a:t>K jakým závěrům docházím?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Zdroje: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SOCHROVÁ, M. </a:t>
            </a:r>
            <a:r>
              <a:rPr lang="cs-CZ" b="1" i="1" dirty="0" smtClean="0">
                <a:solidFill>
                  <a:schemeClr val="bg1"/>
                </a:solidFill>
              </a:rPr>
              <a:t>Český jazyk v kostce. </a:t>
            </a:r>
            <a:r>
              <a:rPr lang="cs-CZ" b="1" dirty="0" smtClean="0">
                <a:solidFill>
                  <a:schemeClr val="bg1"/>
                </a:solidFill>
              </a:rPr>
              <a:t>Praha: Fragment, 2009.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Kresba: vlastní tvorba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Děkuji za pozornost</a:t>
            </a:r>
            <a:endParaRPr lang="cs-CZ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929058" y="278605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231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OSNOVA:</vt:lpstr>
      <vt:lpstr>ÚVAHA je útvar slohového postupu úvahového</vt:lpstr>
      <vt:lpstr>Hloubku úvahy ovlivňuje osobnost autora:</vt:lpstr>
      <vt:lpstr>Úvahu můžeme nalézt v:</vt:lpstr>
      <vt:lpstr>Charakteristické rysy:</vt:lpstr>
      <vt:lpstr>OSNOVA:   </vt:lpstr>
      <vt:lpstr>ÚKOL:</vt:lpstr>
      <vt:lpstr>Zdroje: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21</cp:revision>
  <dcterms:created xsi:type="dcterms:W3CDTF">2013-07-18T09:16:07Z</dcterms:created>
  <dcterms:modified xsi:type="dcterms:W3CDTF">2014-05-29T22:01:14Z</dcterms:modified>
</cp:coreProperties>
</file>