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33CC"/>
    <a:srgbClr val="FF00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6" d="100"/>
          <a:sy n="76" d="100"/>
        </p:scale>
        <p:origin x="-120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8687D-759E-481E-A1E8-26152DD76EA2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D0C65-09E9-4F2E-8EA4-56135DB7A8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8687D-759E-481E-A1E8-26152DD76EA2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D0C65-09E9-4F2E-8EA4-56135DB7A8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8687D-759E-481E-A1E8-26152DD76EA2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D0C65-09E9-4F2E-8EA4-56135DB7A8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8687D-759E-481E-A1E8-26152DD76EA2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D0C65-09E9-4F2E-8EA4-56135DB7A8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8687D-759E-481E-A1E8-26152DD76EA2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D0C65-09E9-4F2E-8EA4-56135DB7A8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8687D-759E-481E-A1E8-26152DD76EA2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D0C65-09E9-4F2E-8EA4-56135DB7A8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8687D-759E-481E-A1E8-26152DD76EA2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D0C65-09E9-4F2E-8EA4-56135DB7A8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8687D-759E-481E-A1E8-26152DD76EA2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D0C65-09E9-4F2E-8EA4-56135DB7A8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8687D-759E-481E-A1E8-26152DD76EA2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D0C65-09E9-4F2E-8EA4-56135DB7A8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8687D-759E-481E-A1E8-26152DD76EA2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D0C65-09E9-4F2E-8EA4-56135DB7A8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8687D-759E-481E-A1E8-26152DD76EA2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D0C65-09E9-4F2E-8EA4-56135DB7A8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38687D-759E-481E-A1E8-26152DD76EA2}" type="datetimeFigureOut">
              <a:rPr lang="cs-CZ" smtClean="0"/>
              <a:pPr/>
              <a:t>29.5.2014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0D0C65-09E9-4F2E-8EA4-56135DB7A82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928662" y="0"/>
            <a:ext cx="705744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cs-CZ" sz="1200" dirty="0" smtClean="0"/>
              <a:t> </a:t>
            </a:r>
          </a:p>
          <a:p>
            <a:pPr algn="ctr"/>
            <a:r>
              <a:rPr lang="cs-CZ" sz="1200" b="1" dirty="0" smtClean="0"/>
              <a:t>Číslo projektu: CZ.1.07./1.5.00/34.0938  Název projektu: Zlepšení podmínek pro vzdělávání na SUŠ, Ostrava</a:t>
            </a:r>
            <a:r>
              <a:rPr lang="cs-CZ" sz="1200" dirty="0" smtClean="0"/>
              <a:t> </a:t>
            </a:r>
          </a:p>
          <a:p>
            <a:r>
              <a:rPr lang="cs-CZ" sz="1200" dirty="0" smtClean="0"/>
              <a:t> </a:t>
            </a:r>
            <a:endParaRPr lang="cs-CZ" sz="1200" dirty="0"/>
          </a:p>
        </p:txBody>
      </p:sp>
      <p:pic>
        <p:nvPicPr>
          <p:cNvPr id="5" name="Obrázek 4" descr="OPVK_hor_zakladni_logolink_RGB_cz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714356"/>
            <a:ext cx="5760720" cy="125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1"/>
          <p:cNvSpPr>
            <a:spLocks noGrp="1"/>
          </p:cNvSpPr>
          <p:nvPr>
            <p:ph idx="1"/>
          </p:nvPr>
        </p:nvSpPr>
        <p:spPr>
          <a:xfrm>
            <a:off x="5857884" y="5500702"/>
            <a:ext cx="2792816" cy="7201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endParaRPr lang="cs-CZ" sz="1200" dirty="0" smtClean="0"/>
          </a:p>
          <a:p>
            <a:pPr>
              <a:buNone/>
            </a:pPr>
            <a:endParaRPr lang="cs-CZ" sz="1200" dirty="0" smtClean="0"/>
          </a:p>
          <a:p>
            <a:pPr>
              <a:buNone/>
            </a:pPr>
            <a:r>
              <a:rPr lang="cs-CZ" sz="1200" dirty="0" smtClean="0"/>
              <a:t>ČÍSLO </a:t>
            </a:r>
            <a:r>
              <a:rPr lang="cs-CZ" sz="1200" dirty="0"/>
              <a:t>DUM: VY_32_INOVACE_CJL_3,4_86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Zástupný symbol pro obsah 5" descr="kritika a recenze - Titul konečný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8662" y="1000108"/>
            <a:ext cx="7215238" cy="485778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OSNOVA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b="1" dirty="0" smtClean="0"/>
              <a:t>   </a:t>
            </a:r>
            <a:r>
              <a:rPr lang="cs-CZ" sz="4400" b="1" dirty="0" smtClean="0">
                <a:solidFill>
                  <a:srgbClr val="002060"/>
                </a:solidFill>
              </a:rPr>
              <a:t>původ slov</a:t>
            </a:r>
          </a:p>
          <a:p>
            <a:pPr>
              <a:buFont typeface="Wingdings" pitchFamily="2" charset="2"/>
              <a:buChar char="q"/>
            </a:pPr>
            <a:r>
              <a:rPr lang="cs-CZ" sz="4400" b="1" dirty="0">
                <a:solidFill>
                  <a:srgbClr val="002060"/>
                </a:solidFill>
              </a:rPr>
              <a:t> </a:t>
            </a:r>
            <a:r>
              <a:rPr lang="cs-CZ" sz="4400" b="1" dirty="0" smtClean="0">
                <a:solidFill>
                  <a:srgbClr val="002060"/>
                </a:solidFill>
              </a:rPr>
              <a:t>rozdíly mezi útvary</a:t>
            </a:r>
          </a:p>
          <a:p>
            <a:pPr>
              <a:buFont typeface="Wingdings" pitchFamily="2" charset="2"/>
              <a:buChar char="q"/>
            </a:pPr>
            <a:r>
              <a:rPr lang="cs-CZ" sz="4400" b="1" dirty="0">
                <a:solidFill>
                  <a:srgbClr val="002060"/>
                </a:solidFill>
              </a:rPr>
              <a:t> </a:t>
            </a:r>
            <a:r>
              <a:rPr lang="cs-CZ" sz="4400" b="1" dirty="0" smtClean="0">
                <a:solidFill>
                  <a:srgbClr val="002060"/>
                </a:solidFill>
              </a:rPr>
              <a:t>dílčí definice</a:t>
            </a:r>
          </a:p>
          <a:p>
            <a:pPr>
              <a:buFont typeface="Wingdings" pitchFamily="2" charset="2"/>
              <a:buChar char="q"/>
            </a:pPr>
            <a:r>
              <a:rPr lang="cs-CZ" sz="4400" b="1" dirty="0" smtClean="0">
                <a:solidFill>
                  <a:srgbClr val="002060"/>
                </a:solidFill>
              </a:rPr>
              <a:t> vyhledávání typických rysů</a:t>
            </a:r>
          </a:p>
          <a:p>
            <a:pPr>
              <a:buFont typeface="Wingdings" pitchFamily="2" charset="2"/>
              <a:buChar char="q"/>
            </a:pPr>
            <a:r>
              <a:rPr lang="cs-CZ" sz="4400" b="1" dirty="0">
                <a:solidFill>
                  <a:srgbClr val="002060"/>
                </a:solidFill>
              </a:rPr>
              <a:t> </a:t>
            </a:r>
            <a:r>
              <a:rPr lang="cs-CZ" sz="4400" b="1" dirty="0" smtClean="0">
                <a:solidFill>
                  <a:srgbClr val="002060"/>
                </a:solidFill>
              </a:rPr>
              <a:t>shrnutí</a:t>
            </a:r>
          </a:p>
          <a:p>
            <a:pPr>
              <a:buFont typeface="Wingdings" pitchFamily="2" charset="2"/>
              <a:buChar char="q"/>
            </a:pPr>
            <a:r>
              <a:rPr lang="cs-CZ" sz="4400" b="1" dirty="0" smtClean="0">
                <a:solidFill>
                  <a:srgbClr val="002060"/>
                </a:solidFill>
              </a:rPr>
              <a:t> zdroje</a:t>
            </a:r>
          </a:p>
          <a:p>
            <a:pPr>
              <a:buFont typeface="Wingdings" pitchFamily="2" charset="2"/>
              <a:buChar char="q"/>
            </a:pPr>
            <a:endParaRPr lang="cs-CZ" b="1" dirty="0"/>
          </a:p>
        </p:txBody>
      </p:sp>
      <p:sp>
        <p:nvSpPr>
          <p:cNvPr id="4" name="Vývojový diagram: více dokumentů 3"/>
          <p:cNvSpPr/>
          <p:nvPr/>
        </p:nvSpPr>
        <p:spPr>
          <a:xfrm>
            <a:off x="2786050" y="428604"/>
            <a:ext cx="1060704" cy="714380"/>
          </a:xfrm>
          <a:prstGeom prst="flowChartMultidocument">
            <a:avLst/>
          </a:prstGeom>
          <a:solidFill>
            <a:srgbClr val="FF33CC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Původ slov </a:t>
            </a:r>
            <a:r>
              <a:rPr lang="cs-CZ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kritika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cs-CZ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recenze</a:t>
            </a:r>
            <a:endParaRPr lang="cs-CZ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Zástupný symbol pro obsah 3" descr="etymologie pojmů kritika 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1857364"/>
            <a:ext cx="8001056" cy="4525963"/>
          </a:xfrm>
        </p:spPr>
      </p:pic>
      <p:sp>
        <p:nvSpPr>
          <p:cNvPr id="5" name="Šipka ve tvaru U 4"/>
          <p:cNvSpPr/>
          <p:nvPr/>
        </p:nvSpPr>
        <p:spPr>
          <a:xfrm>
            <a:off x="7143768" y="714356"/>
            <a:ext cx="886968" cy="877824"/>
          </a:xfrm>
          <a:prstGeom prst="uturnArrow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b="1" dirty="0" smtClean="0">
                <a:solidFill>
                  <a:srgbClr val="FF0000"/>
                </a:solidFill>
              </a:rPr>
              <a:t>Etymologický výklad původu názvů obou útvarů nás vede ke 2 zjištěním: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solidFill>
            <a:srgbClr val="FF0000"/>
          </a:solidFill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sz="4000" b="1" dirty="0" smtClean="0">
                <a:solidFill>
                  <a:schemeClr val="bg1"/>
                </a:solidFill>
              </a:rPr>
              <a:t>oba vycházejí z </a:t>
            </a:r>
            <a:r>
              <a:rPr lang="cs-CZ" sz="4000" b="1" u="sng" dirty="0" smtClean="0"/>
              <a:t>úvahy</a:t>
            </a:r>
          </a:p>
          <a:p>
            <a:pPr>
              <a:buFont typeface="Wingdings" pitchFamily="2" charset="2"/>
              <a:buChar char="Ø"/>
            </a:pPr>
            <a:r>
              <a:rPr lang="cs-CZ" sz="4000" b="1" dirty="0">
                <a:solidFill>
                  <a:schemeClr val="bg1"/>
                </a:solidFill>
              </a:rPr>
              <a:t> </a:t>
            </a:r>
            <a:r>
              <a:rPr lang="cs-CZ" sz="4000" b="1" dirty="0" smtClean="0">
                <a:solidFill>
                  <a:schemeClr val="bg1"/>
                </a:solidFill>
              </a:rPr>
              <a:t>přesná </a:t>
            </a:r>
            <a:r>
              <a:rPr lang="cs-CZ" sz="4000" b="1" u="sng" dirty="0" smtClean="0"/>
              <a:t>hranice</a:t>
            </a:r>
            <a:r>
              <a:rPr lang="cs-CZ" sz="4000" b="1" dirty="0" smtClean="0">
                <a:solidFill>
                  <a:schemeClr val="bg1"/>
                </a:solidFill>
              </a:rPr>
              <a:t> mezi oběma útvary se určuje </a:t>
            </a:r>
            <a:r>
              <a:rPr lang="cs-CZ" sz="4000" b="1" u="sng" dirty="0" smtClean="0"/>
              <a:t>nejednoznačně</a:t>
            </a:r>
            <a:endParaRPr lang="cs-CZ" sz="4000" b="1" u="sng" dirty="0"/>
          </a:p>
        </p:txBody>
      </p:sp>
      <p:pic>
        <p:nvPicPr>
          <p:cNvPr id="7" name="Zástupný symbol pro obsah 6" descr="srovnávací obráz. - krit. a recen.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952420" y="1600200"/>
            <a:ext cx="3430159" cy="4525963"/>
          </a:xfrm>
          <a:ln w="76200">
            <a:solidFill>
              <a:srgbClr val="FF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b="1" dirty="0" smtClean="0"/>
              <a:t>Dílčí definice </a:t>
            </a:r>
            <a:br>
              <a:rPr lang="cs-CZ" b="1" dirty="0" smtClean="0"/>
            </a:br>
            <a:r>
              <a:rPr lang="cs-CZ" b="1" dirty="0" smtClean="0"/>
              <a:t>z odborných publikací:</a:t>
            </a:r>
            <a:endParaRPr lang="cs-CZ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b="1" dirty="0" smtClean="0"/>
              <a:t>„ </a:t>
            </a:r>
            <a:r>
              <a:rPr lang="cs-CZ" b="1" dirty="0" smtClean="0">
                <a:solidFill>
                  <a:srgbClr val="FFFF00"/>
                </a:solidFill>
              </a:rPr>
              <a:t>Rozsáhlejší recenze přechází plynule v kritickou stať.“</a:t>
            </a:r>
          </a:p>
          <a:p>
            <a:pPr>
              <a:buNone/>
            </a:pPr>
            <a:r>
              <a:rPr lang="cs-CZ" b="1" dirty="0" smtClean="0"/>
              <a:t>„ …je velký rozdíl mezi kritikou a recenzí. Zatímco kritika kritizuje čili pouze hledá chyby, recenze opravdu solidně hodnotí, chválí i kritizuje.“</a:t>
            </a:r>
          </a:p>
          <a:p>
            <a:pPr>
              <a:buNone/>
            </a:pPr>
            <a:r>
              <a:rPr lang="cs-CZ" b="1" dirty="0" smtClean="0">
                <a:solidFill>
                  <a:schemeClr val="bg1"/>
                </a:solidFill>
              </a:rPr>
              <a:t>„</a:t>
            </a:r>
            <a:r>
              <a:rPr lang="cs-CZ" b="1" dirty="0" smtClean="0"/>
              <a:t> </a:t>
            </a:r>
            <a:r>
              <a:rPr lang="cs-CZ" b="1" dirty="0" smtClean="0">
                <a:solidFill>
                  <a:schemeClr val="bg1"/>
                </a:solidFill>
              </a:rPr>
              <a:t>Cílem kritiky je zjistit klady a zápory posuzovaného jevu, jednání, díla, odstranit nedostatky. Recenze je útvar blízký kritice,…převažuje informativní charakter nad kritickým.“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7" name="Popisek se šipkou dolů 6"/>
          <p:cNvSpPr/>
          <p:nvPr/>
        </p:nvSpPr>
        <p:spPr>
          <a:xfrm>
            <a:off x="5857884" y="428604"/>
            <a:ext cx="914400" cy="914400"/>
          </a:xfrm>
          <a:prstGeom prst="downArrowCallout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ÚKOL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s-CZ" sz="5400" b="1" i="1" dirty="0" smtClean="0"/>
              <a:t>Prostudujte si ještě jednou předchozí definice a po diskusi se sousedem do sešitu zapište charakteristiku kritiky a recenze.</a:t>
            </a:r>
            <a:endParaRPr lang="cs-CZ" sz="5400" b="1" i="1" dirty="0"/>
          </a:p>
        </p:txBody>
      </p:sp>
      <p:sp>
        <p:nvSpPr>
          <p:cNvPr id="4" name="Popisek se čtyřstrannou šipkou 3"/>
          <p:cNvSpPr/>
          <p:nvPr/>
        </p:nvSpPr>
        <p:spPr>
          <a:xfrm>
            <a:off x="2571736" y="214290"/>
            <a:ext cx="1216152" cy="1216152"/>
          </a:xfrm>
          <a:prstGeom prst="quadArrowCallou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>
                <a:solidFill>
                  <a:schemeClr val="bg1"/>
                </a:solidFill>
              </a:rPr>
              <a:t>RECENZE</a:t>
            </a:r>
            <a:endParaRPr lang="cs-CZ" b="1" u="sng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cs-CZ" sz="3600" b="1" i="1" dirty="0" smtClean="0">
                <a:solidFill>
                  <a:schemeClr val="bg1"/>
                </a:solidFill>
              </a:rPr>
              <a:t>slohový útvar úvahového postupu</a:t>
            </a:r>
          </a:p>
          <a:p>
            <a:pPr>
              <a:buFont typeface="Wingdings" pitchFamily="2" charset="2"/>
              <a:buChar char="ü"/>
            </a:pPr>
            <a:r>
              <a:rPr lang="cs-CZ" sz="3600" b="1" i="1" dirty="0" smtClean="0">
                <a:solidFill>
                  <a:schemeClr val="bg1"/>
                </a:solidFill>
              </a:rPr>
              <a:t>reaguje na nově vzniklá umělecká díla a vědecké práce</a:t>
            </a:r>
          </a:p>
          <a:p>
            <a:pPr>
              <a:buFont typeface="Wingdings" pitchFamily="2" charset="2"/>
              <a:buChar char="ü"/>
            </a:pPr>
            <a:r>
              <a:rPr lang="cs-CZ" sz="3600" b="1" i="1" dirty="0" smtClean="0">
                <a:solidFill>
                  <a:schemeClr val="bg1"/>
                </a:solidFill>
              </a:rPr>
              <a:t>informativní ráz převládá nad kritickým</a:t>
            </a:r>
          </a:p>
          <a:p>
            <a:pPr>
              <a:buFont typeface="Wingdings" pitchFamily="2" charset="2"/>
              <a:buChar char="ü"/>
            </a:pPr>
            <a:r>
              <a:rPr lang="cs-CZ" sz="3600" b="1" i="1" dirty="0" smtClean="0">
                <a:solidFill>
                  <a:schemeClr val="bg1"/>
                </a:solidFill>
              </a:rPr>
              <a:t>hodnotí klady i zápory</a:t>
            </a:r>
          </a:p>
          <a:p>
            <a:pPr>
              <a:buFont typeface="Wingdings" pitchFamily="2" charset="2"/>
              <a:buChar char="ü"/>
            </a:pPr>
            <a:r>
              <a:rPr lang="cs-CZ" sz="3600" b="1" i="1" dirty="0" smtClean="0">
                <a:solidFill>
                  <a:schemeClr val="bg1"/>
                </a:solidFill>
              </a:rPr>
              <a:t>dílo představuje v kontextu celé autorovy tvorby</a:t>
            </a:r>
            <a:endParaRPr lang="cs-CZ" sz="3600" b="1" i="1" dirty="0">
              <a:solidFill>
                <a:schemeClr val="bg1"/>
              </a:solidFill>
            </a:endParaRPr>
          </a:p>
        </p:txBody>
      </p:sp>
      <p:sp>
        <p:nvSpPr>
          <p:cNvPr id="4" name="Mrak 3"/>
          <p:cNvSpPr/>
          <p:nvPr/>
        </p:nvSpPr>
        <p:spPr>
          <a:xfrm>
            <a:off x="3071802" y="357166"/>
            <a:ext cx="914400" cy="914400"/>
          </a:xfrm>
          <a:prstGeom prst="cloud">
            <a:avLst/>
          </a:prstGeom>
          <a:solidFill>
            <a:srgbClr val="00B0F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>
                <a:solidFill>
                  <a:srgbClr val="7030A0"/>
                </a:solidFill>
              </a:rPr>
              <a:t>KRITIKA</a:t>
            </a:r>
            <a:endParaRPr lang="cs-CZ" b="1" u="sng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3600" b="1" i="1" dirty="0" smtClean="0">
                <a:solidFill>
                  <a:srgbClr val="7030A0"/>
                </a:solidFill>
              </a:rPr>
              <a:t> slohový útvar úvahového postupu</a:t>
            </a:r>
          </a:p>
          <a:p>
            <a:pPr>
              <a:buFont typeface="Wingdings" pitchFamily="2" charset="2"/>
              <a:buChar char="q"/>
            </a:pPr>
            <a:r>
              <a:rPr lang="cs-CZ" sz="3600" b="1" i="1" dirty="0">
                <a:solidFill>
                  <a:srgbClr val="7030A0"/>
                </a:solidFill>
              </a:rPr>
              <a:t> </a:t>
            </a:r>
            <a:r>
              <a:rPr lang="cs-CZ" sz="3600" b="1" i="1" dirty="0" smtClean="0">
                <a:solidFill>
                  <a:srgbClr val="7030A0"/>
                </a:solidFill>
              </a:rPr>
              <a:t>reaguje na jevy, jednání a díla, vstupuje do historického kontextu</a:t>
            </a:r>
          </a:p>
          <a:p>
            <a:pPr>
              <a:buFont typeface="Wingdings" pitchFamily="2" charset="2"/>
              <a:buChar char="q"/>
            </a:pPr>
            <a:r>
              <a:rPr lang="cs-CZ" sz="3600" b="1" i="1" dirty="0">
                <a:solidFill>
                  <a:srgbClr val="7030A0"/>
                </a:solidFill>
              </a:rPr>
              <a:t> </a:t>
            </a:r>
            <a:r>
              <a:rPr lang="cs-CZ" sz="3600" b="1" i="1" dirty="0" smtClean="0">
                <a:solidFill>
                  <a:srgbClr val="7030A0"/>
                </a:solidFill>
              </a:rPr>
              <a:t>hledá chyby, které ozřejmuje, a nabízí možnosti nápravy</a:t>
            </a:r>
          </a:p>
          <a:p>
            <a:pPr>
              <a:buFont typeface="Wingdings" pitchFamily="2" charset="2"/>
              <a:buChar char="q"/>
            </a:pPr>
            <a:r>
              <a:rPr lang="cs-CZ" sz="3600" b="1" i="1" dirty="0" smtClean="0">
                <a:solidFill>
                  <a:srgbClr val="7030A0"/>
                </a:solidFill>
              </a:rPr>
              <a:t> častěji bývá určena odborné veřejnosti</a:t>
            </a:r>
          </a:p>
          <a:p>
            <a:pPr>
              <a:buFont typeface="Wingdings" pitchFamily="2" charset="2"/>
              <a:buChar char="q"/>
            </a:pPr>
            <a:r>
              <a:rPr lang="cs-CZ" sz="3600" b="1" i="1" dirty="0">
                <a:solidFill>
                  <a:srgbClr val="7030A0"/>
                </a:solidFill>
              </a:rPr>
              <a:t> </a:t>
            </a:r>
            <a:r>
              <a:rPr lang="cs-CZ" sz="3600" b="1" i="1" dirty="0" smtClean="0">
                <a:solidFill>
                  <a:srgbClr val="7030A0"/>
                </a:solidFill>
              </a:rPr>
              <a:t>autor je subjektivní</a:t>
            </a:r>
            <a:endParaRPr lang="cs-CZ" sz="3600" b="1" i="1" dirty="0">
              <a:solidFill>
                <a:srgbClr val="7030A0"/>
              </a:solidFill>
            </a:endParaRPr>
          </a:p>
        </p:txBody>
      </p:sp>
      <p:sp>
        <p:nvSpPr>
          <p:cNvPr id="4" name="Blesk 3"/>
          <p:cNvSpPr/>
          <p:nvPr/>
        </p:nvSpPr>
        <p:spPr>
          <a:xfrm>
            <a:off x="2786050" y="357166"/>
            <a:ext cx="914400" cy="914400"/>
          </a:xfrm>
          <a:prstGeom prst="lightningBolt">
            <a:avLst/>
          </a:prstGeom>
          <a:solidFill>
            <a:srgbClr val="FF33CC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7000">
              <a:srgbClr val="03D4A8">
                <a:alpha val="0"/>
              </a:srgb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6600" b="1" dirty="0" smtClean="0">
                <a:solidFill>
                  <a:srgbClr val="FF0000"/>
                </a:solidFill>
              </a:rPr>
              <a:t>Porovnejte vlastní charakteristiky s výše uvedenými, doplňte si chybějící údaje.</a:t>
            </a:r>
            <a:endParaRPr lang="cs-CZ" sz="6600" b="1" dirty="0">
              <a:solidFill>
                <a:srgbClr val="FF0000"/>
              </a:solidFill>
            </a:endParaRPr>
          </a:p>
        </p:txBody>
      </p:sp>
      <p:sp>
        <p:nvSpPr>
          <p:cNvPr id="4" name="Zahnutá šipka doprava 3"/>
          <p:cNvSpPr/>
          <p:nvPr/>
        </p:nvSpPr>
        <p:spPr>
          <a:xfrm>
            <a:off x="3071802" y="285728"/>
            <a:ext cx="731520" cy="1216152"/>
          </a:xfrm>
          <a:prstGeom prst="curvedRightArrow">
            <a:avLst/>
          </a:prstGeom>
          <a:solidFill>
            <a:srgbClr val="92D05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Zahnutá šipka doleva 4"/>
          <p:cNvSpPr/>
          <p:nvPr/>
        </p:nvSpPr>
        <p:spPr>
          <a:xfrm>
            <a:off x="4572000" y="285728"/>
            <a:ext cx="731520" cy="1216152"/>
          </a:xfrm>
          <a:prstGeom prst="curvedLeftArrow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9000">
              <a:srgbClr val="03D4A8">
                <a:alpha val="0"/>
              </a:srgb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i="1" dirty="0" smtClean="0"/>
              <a:t>Slovník literární teorie. </a:t>
            </a:r>
            <a:r>
              <a:rPr lang="cs-CZ" b="1" dirty="0" smtClean="0"/>
              <a:t>Praha: Československý spisovatel, 1984.</a:t>
            </a:r>
          </a:p>
          <a:p>
            <a:pPr>
              <a:buNone/>
            </a:pPr>
            <a:r>
              <a:rPr lang="cs-CZ" b="1" dirty="0" smtClean="0"/>
              <a:t>SOCHROVÁ, M. </a:t>
            </a:r>
            <a:r>
              <a:rPr lang="cs-CZ" b="1" i="1" dirty="0" smtClean="0"/>
              <a:t>Český jazyk v kostce. </a:t>
            </a:r>
            <a:r>
              <a:rPr lang="cs-CZ" b="1" dirty="0" smtClean="0"/>
              <a:t>Praha: Fragment, 2009.</a:t>
            </a:r>
          </a:p>
          <a:p>
            <a:pPr>
              <a:buNone/>
            </a:pPr>
            <a:r>
              <a:rPr lang="cs-CZ" b="1" dirty="0" smtClean="0"/>
              <a:t>DOČEKALOVÁ, M. </a:t>
            </a:r>
            <a:r>
              <a:rPr lang="cs-CZ" b="1" i="1" dirty="0" smtClean="0"/>
              <a:t>Tvůrčí psaní pro každého. </a:t>
            </a:r>
            <a:r>
              <a:rPr lang="cs-CZ" b="1" dirty="0" err="1" smtClean="0"/>
              <a:t>Praaha</a:t>
            </a:r>
            <a:r>
              <a:rPr lang="cs-CZ" b="1" dirty="0" smtClean="0"/>
              <a:t>: </a:t>
            </a:r>
            <a:r>
              <a:rPr lang="cs-CZ" b="1" dirty="0" err="1" smtClean="0"/>
              <a:t>Grada</a:t>
            </a:r>
            <a:r>
              <a:rPr lang="cs-CZ" b="1" dirty="0" smtClean="0"/>
              <a:t> </a:t>
            </a:r>
            <a:r>
              <a:rPr lang="cs-CZ" b="1" dirty="0" err="1" smtClean="0"/>
              <a:t>Publishing</a:t>
            </a:r>
            <a:r>
              <a:rPr lang="cs-CZ" b="1" dirty="0" smtClean="0"/>
              <a:t>, a. s., 2006.</a:t>
            </a:r>
          </a:p>
          <a:p>
            <a:pPr>
              <a:buNone/>
            </a:pPr>
            <a:r>
              <a:rPr lang="cs-CZ" smtClean="0"/>
              <a:t>Kresba: vlastní tvorba</a:t>
            </a:r>
            <a:endParaRPr lang="cs-CZ" b="1" dirty="0"/>
          </a:p>
        </p:txBody>
      </p:sp>
      <p:sp>
        <p:nvSpPr>
          <p:cNvPr id="4" name="Slunce 3"/>
          <p:cNvSpPr/>
          <p:nvPr/>
        </p:nvSpPr>
        <p:spPr>
          <a:xfrm>
            <a:off x="2214546" y="357166"/>
            <a:ext cx="914400" cy="914400"/>
          </a:xfrm>
          <a:prstGeom prst="sun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6600" b="1" dirty="0" smtClean="0">
                <a:solidFill>
                  <a:srgbClr val="FF0000"/>
                </a:solidFill>
              </a:rPr>
              <a:t>Děkuji za pozornost</a:t>
            </a:r>
            <a:endParaRPr lang="cs-CZ" sz="6600" b="1" dirty="0">
              <a:solidFill>
                <a:srgbClr val="FF0000"/>
              </a:solidFill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2571736" y="3214686"/>
            <a:ext cx="3643338" cy="1857388"/>
          </a:xfrm>
          <a:prstGeom prst="smileyFace">
            <a:avLst/>
          </a:prstGeom>
          <a:solidFill>
            <a:srgbClr val="FF0000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278</Words>
  <Application>Microsoft Office PowerPoint</Application>
  <PresentationFormat>Předvádění na obrazovce (4:3)</PresentationFormat>
  <Paragraphs>42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Snímek 2</vt:lpstr>
      <vt:lpstr>OSNOVA</vt:lpstr>
      <vt:lpstr>Původ slov kritika a recenze</vt:lpstr>
      <vt:lpstr>Etymologický výklad původu názvů obou útvarů nás vede ke 2 zjištěním:</vt:lpstr>
      <vt:lpstr>Dílčí definice  z odborných publikací:</vt:lpstr>
      <vt:lpstr>ÚKOL</vt:lpstr>
      <vt:lpstr>RECENZE</vt:lpstr>
      <vt:lpstr>KRITIKA</vt:lpstr>
      <vt:lpstr>Snímek 10</vt:lpstr>
      <vt:lpstr>Zdroje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user</dc:creator>
  <cp:lastModifiedBy>spravce2</cp:lastModifiedBy>
  <cp:revision>22</cp:revision>
  <dcterms:created xsi:type="dcterms:W3CDTF">2013-07-24T17:21:53Z</dcterms:created>
  <dcterms:modified xsi:type="dcterms:W3CDTF">2014-05-29T21:54:11Z</dcterms:modified>
</cp:coreProperties>
</file>