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9BDA08-0C18-4225-A037-910922AD4EB5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2A5C64-8011-4BC9-8490-D2B03D3B27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ČÍSLO </a:t>
            </a:r>
            <a:r>
              <a:rPr lang="cs-CZ" dirty="0" smtClean="0"/>
              <a:t>DUM: VY_32_INOVACE_CJL_3,4_77</a:t>
            </a:r>
          </a:p>
          <a:p>
            <a:endParaRPr lang="cs-CZ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Interview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5720" y="214290"/>
            <a:ext cx="8643998" cy="635798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chemeClr val="bg1"/>
                </a:solidFill>
              </a:rPr>
              <a:t>OSNOVA: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Úvod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Osobnost reportéra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Vznik interview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Typy interview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Otázky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Úkol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Použitá literatura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Závěr</a:t>
            </a:r>
          </a:p>
          <a:p>
            <a:pPr marL="0" indent="0" algn="r">
              <a:buNone/>
            </a:pPr>
            <a:endParaRPr lang="cs-CZ" sz="1300" b="1" dirty="0" smtClean="0">
              <a:solidFill>
                <a:schemeClr val="bg1"/>
              </a:solidFill>
            </a:endParaRPr>
          </a:p>
          <a:p>
            <a:pPr marL="0" indent="0" algn="r">
              <a:buNone/>
            </a:pPr>
            <a:r>
              <a:rPr lang="cs-CZ" sz="1300" b="1" smtClean="0">
                <a:solidFill>
                  <a:schemeClr val="bg1"/>
                </a:solidFill>
              </a:rPr>
              <a:t>ČÍSLO </a:t>
            </a:r>
            <a:r>
              <a:rPr lang="cs-CZ" sz="1300" b="1" dirty="0" smtClean="0">
                <a:solidFill>
                  <a:schemeClr val="bg1"/>
                </a:solidFill>
              </a:rPr>
              <a:t>DUM: VY_32_INOVACE_CJL_3,4_77</a:t>
            </a:r>
            <a:endParaRPr lang="cs-CZ" sz="13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chemeClr val="bg1"/>
                </a:solidFill>
              </a:rPr>
              <a:t>INTERVIEW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>
                <a:solidFill>
                  <a:schemeClr val="bg1"/>
                </a:solidFill>
              </a:rPr>
              <a:t>je jeden ze základních </a:t>
            </a:r>
            <a:r>
              <a:rPr lang="cs-CZ" sz="4400" b="1" dirty="0" err="1" smtClean="0">
                <a:solidFill>
                  <a:schemeClr val="bg1"/>
                </a:solidFill>
              </a:rPr>
              <a:t>publicistic</a:t>
            </a:r>
            <a:r>
              <a:rPr lang="cs-CZ" sz="4400" b="1" dirty="0" smtClean="0">
                <a:solidFill>
                  <a:schemeClr val="bg1"/>
                </a:solidFill>
              </a:rPr>
              <a:t>-</a:t>
            </a:r>
          </a:p>
          <a:p>
            <a:pPr>
              <a:buNone/>
            </a:pPr>
            <a:r>
              <a:rPr lang="cs-CZ" sz="4400" b="1" dirty="0" err="1" smtClean="0">
                <a:solidFill>
                  <a:schemeClr val="bg1"/>
                </a:solidFill>
              </a:rPr>
              <a:t>kých</a:t>
            </a:r>
            <a:r>
              <a:rPr lang="cs-CZ" sz="4400" b="1" dirty="0" smtClean="0">
                <a:solidFill>
                  <a:schemeClr val="bg1"/>
                </a:solidFill>
              </a:rPr>
              <a:t> útvarů</a:t>
            </a:r>
          </a:p>
          <a:p>
            <a:pPr>
              <a:buNone/>
            </a:pPr>
            <a:endParaRPr lang="cs-CZ" sz="4400" b="1" dirty="0">
              <a:solidFill>
                <a:schemeClr val="bg1"/>
              </a:solidFill>
            </a:endParaRPr>
          </a:p>
          <a:p>
            <a:pPr algn="r">
              <a:buNone/>
            </a:pPr>
            <a:r>
              <a:rPr lang="cs-CZ" sz="4400" b="1" u="sng" dirty="0" smtClean="0">
                <a:solidFill>
                  <a:schemeClr val="bg1"/>
                </a:solidFill>
              </a:rPr>
              <a:t>Cílem</a:t>
            </a:r>
            <a:r>
              <a:rPr lang="cs-CZ" sz="4400" b="1" dirty="0" smtClean="0">
                <a:solidFill>
                  <a:schemeClr val="bg1"/>
                </a:solidFill>
              </a:rPr>
              <a:t> je </a:t>
            </a:r>
            <a:r>
              <a:rPr lang="cs-CZ" sz="4400" b="1" i="1" dirty="0" smtClean="0">
                <a:solidFill>
                  <a:schemeClr val="bg1"/>
                </a:solidFill>
              </a:rPr>
              <a:t>získat od zpovídaného informace a odpovědi, které chceme.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Základem pro úspěšné interview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r">
              <a:buNone/>
            </a:pPr>
            <a:r>
              <a:rPr lang="cs-CZ" sz="4400" b="1" dirty="0" smtClean="0">
                <a:solidFill>
                  <a:schemeClr val="bg1"/>
                </a:solidFill>
              </a:rPr>
              <a:t>je </a:t>
            </a:r>
            <a:r>
              <a:rPr lang="cs-CZ" sz="4400" b="1" u="sng" dirty="0" smtClean="0">
                <a:solidFill>
                  <a:schemeClr val="bg1"/>
                </a:solidFill>
              </a:rPr>
              <a:t>osobnost reportéra</a:t>
            </a:r>
            <a:r>
              <a:rPr lang="cs-CZ" sz="4400" b="1" dirty="0" smtClean="0">
                <a:solidFill>
                  <a:schemeClr val="bg1"/>
                </a:solidFill>
              </a:rPr>
              <a:t>:</a:t>
            </a:r>
          </a:p>
          <a:p>
            <a:pPr algn="r">
              <a:buFontTx/>
              <a:buChar char="-"/>
            </a:pPr>
            <a:r>
              <a:rPr lang="cs-CZ" sz="4400" b="1" i="1" dirty="0" smtClean="0">
                <a:solidFill>
                  <a:schemeClr val="bg1"/>
                </a:solidFill>
              </a:rPr>
              <a:t>diplomat, psycholog, taktik</a:t>
            </a:r>
          </a:p>
          <a:p>
            <a:pPr algn="r">
              <a:buFontTx/>
              <a:buChar char="-"/>
            </a:pPr>
            <a:r>
              <a:rPr lang="cs-CZ" sz="4400" b="1" i="1" dirty="0" smtClean="0">
                <a:solidFill>
                  <a:schemeClr val="bg1"/>
                </a:solidFill>
              </a:rPr>
              <a:t>schopnost navodit atmosféru důvěry</a:t>
            </a:r>
          </a:p>
          <a:p>
            <a:pPr algn="r">
              <a:buFontTx/>
              <a:buChar char="-"/>
            </a:pPr>
            <a:r>
              <a:rPr lang="cs-CZ" sz="4400" b="1" i="1" dirty="0" smtClean="0">
                <a:solidFill>
                  <a:schemeClr val="bg1"/>
                </a:solidFill>
              </a:rPr>
              <a:t>maximum znalostí o zpovídaném</a:t>
            </a:r>
            <a:endParaRPr lang="cs-CZ" sz="44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Postup při vzniku interview: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Tx/>
              <a:buChar char="-"/>
            </a:pPr>
            <a:r>
              <a:rPr lang="cs-CZ" sz="3400" b="1" dirty="0" smtClean="0">
                <a:solidFill>
                  <a:schemeClr val="bg1"/>
                </a:solidFill>
              </a:rPr>
              <a:t>vzájemné poznání</a:t>
            </a:r>
          </a:p>
          <a:p>
            <a:pPr algn="ctr">
              <a:buFontTx/>
              <a:buChar char="-"/>
            </a:pPr>
            <a:r>
              <a:rPr lang="cs-CZ" sz="3400" b="1" dirty="0" smtClean="0">
                <a:solidFill>
                  <a:schemeClr val="bg1"/>
                </a:solidFill>
              </a:rPr>
              <a:t>vysvětlení záměru, zjištění přání zpovídaného</a:t>
            </a:r>
          </a:p>
          <a:p>
            <a:pPr algn="ctr">
              <a:buFontTx/>
              <a:buChar char="-"/>
            </a:pPr>
            <a:r>
              <a:rPr lang="cs-CZ" sz="3400" b="1" dirty="0" smtClean="0">
                <a:solidFill>
                  <a:schemeClr val="bg1"/>
                </a:solidFill>
              </a:rPr>
              <a:t>kladení otázek, zároveň i naslouchání (možnost okamžité reakce)</a:t>
            </a:r>
          </a:p>
          <a:p>
            <a:pPr algn="ctr">
              <a:buFontTx/>
              <a:buChar char="-"/>
            </a:pPr>
            <a:r>
              <a:rPr lang="cs-CZ" sz="3400" b="1" dirty="0" smtClean="0">
                <a:solidFill>
                  <a:schemeClr val="bg1"/>
                </a:solidFill>
              </a:rPr>
              <a:t>vyhýbání se sugestivním otázkám</a:t>
            </a:r>
          </a:p>
          <a:p>
            <a:pPr algn="ctr">
              <a:buFontTx/>
              <a:buChar char="-"/>
            </a:pPr>
            <a:r>
              <a:rPr lang="cs-CZ" sz="3400" b="1" dirty="0" smtClean="0">
                <a:solidFill>
                  <a:schemeClr val="bg1"/>
                </a:solidFill>
              </a:rPr>
              <a:t>autorizace - není ze zákona povinná, ale je dobrým zvykem souhlas tázaného získat</a:t>
            </a:r>
            <a:endParaRPr lang="cs-CZ" sz="3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Formy interview: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b="1" u="sng" dirty="0" smtClean="0">
                <a:solidFill>
                  <a:schemeClr val="bg1"/>
                </a:solidFill>
              </a:rPr>
              <a:t>KLASICKÝ ROZHOVOR</a:t>
            </a:r>
          </a:p>
          <a:p>
            <a:pPr marL="514350" indent="-514350">
              <a:buFontTx/>
              <a:buChar char="-"/>
            </a:pPr>
            <a:r>
              <a:rPr lang="cs-CZ" sz="3600" b="1" i="1" dirty="0" smtClean="0">
                <a:solidFill>
                  <a:schemeClr val="bg1"/>
                </a:solidFill>
              </a:rPr>
              <a:t>forma otázek a odpovědí</a:t>
            </a:r>
          </a:p>
          <a:p>
            <a:pPr marL="514350" indent="-514350">
              <a:buFontTx/>
              <a:buChar char="-"/>
            </a:pPr>
            <a:r>
              <a:rPr lang="cs-CZ" sz="3600" b="1" i="1" dirty="0" smtClean="0">
                <a:solidFill>
                  <a:schemeClr val="bg1"/>
                </a:solidFill>
              </a:rPr>
              <a:t>popis prostředí, atmosféry a portrét zpovídaného se zde neobjevují</a:t>
            </a:r>
          </a:p>
          <a:p>
            <a:pPr marL="514350" indent="-514350">
              <a:buFontTx/>
              <a:buChar char="-"/>
            </a:pPr>
            <a:r>
              <a:rPr lang="cs-CZ" sz="3600" b="1" i="1" dirty="0" smtClean="0">
                <a:solidFill>
                  <a:schemeClr val="bg1"/>
                </a:solidFill>
              </a:rPr>
              <a:t>jedná se o rozhovory s politiky nebo se známými osobnostmi</a:t>
            </a:r>
          </a:p>
          <a:p>
            <a:pPr marL="514350" indent="-514350">
              <a:buFontTx/>
              <a:buChar char="-"/>
            </a:pPr>
            <a:r>
              <a:rPr lang="cs-CZ" sz="3600" b="1" i="1" dirty="0" smtClean="0">
                <a:solidFill>
                  <a:schemeClr val="bg1"/>
                </a:solidFill>
              </a:rPr>
              <a:t>jde o rozhovory ve stálých rubrikách</a:t>
            </a:r>
            <a:endParaRPr lang="cs-CZ" sz="36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>
                <a:solidFill>
                  <a:schemeClr val="bg1"/>
                </a:solidFill>
              </a:rPr>
              <a:t>2. </a:t>
            </a:r>
            <a:r>
              <a:rPr lang="cs-CZ" sz="3200" b="1" u="sng" dirty="0" smtClean="0">
                <a:solidFill>
                  <a:schemeClr val="bg1"/>
                </a:solidFill>
              </a:rPr>
              <a:t>ZPRACOVANÝ ROZHOVOR</a:t>
            </a:r>
            <a:endParaRPr lang="cs-CZ" sz="32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b="1" i="1" dirty="0" smtClean="0">
                <a:solidFill>
                  <a:schemeClr val="bg1"/>
                </a:solidFill>
              </a:rPr>
              <a:t>forma otázek a odpovědí doplněna komentujícími větami nebo citáty</a:t>
            </a:r>
          </a:p>
          <a:p>
            <a:pPr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algn="r">
              <a:buNone/>
            </a:pPr>
            <a:r>
              <a:rPr lang="cs-CZ" b="1" u="sng" dirty="0" smtClean="0">
                <a:solidFill>
                  <a:schemeClr val="bg1"/>
                </a:solidFill>
              </a:rPr>
              <a:t>3. REPORTÁŽNÍ ROZHOVOR</a:t>
            </a:r>
          </a:p>
          <a:p>
            <a:pPr algn="r">
              <a:buFontTx/>
              <a:buChar char="-"/>
            </a:pPr>
            <a:endParaRPr lang="cs-CZ" b="1" dirty="0" smtClean="0">
              <a:solidFill>
                <a:schemeClr val="bg1"/>
              </a:solidFill>
            </a:endParaRPr>
          </a:p>
          <a:p>
            <a:pPr algn="r">
              <a:buFontTx/>
              <a:buChar char="-"/>
            </a:pPr>
            <a:r>
              <a:rPr lang="cs-CZ" b="1" i="1" dirty="0" smtClean="0">
                <a:solidFill>
                  <a:schemeClr val="bg1"/>
                </a:solidFill>
              </a:rPr>
              <a:t>důležitou roli hraje popis místa, situace, atmosféry nebo portrétu zpovídaného</a:t>
            </a:r>
          </a:p>
          <a:p>
            <a:pPr algn="r">
              <a:buFontTx/>
              <a:buChar char="-"/>
            </a:pPr>
            <a:r>
              <a:rPr lang="cs-CZ" b="1" i="1" dirty="0" smtClean="0">
                <a:solidFill>
                  <a:schemeClr val="bg1"/>
                </a:solidFill>
              </a:rPr>
              <a:t>rozhovor doplněn fotografiemi</a:t>
            </a:r>
            <a:endParaRPr lang="cs-CZ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</a:rPr>
              <a:t>4. MONOLOGICKÝ ROZHOVOR</a:t>
            </a:r>
            <a:endParaRPr lang="cs-CZ" sz="36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Tx/>
              <a:buChar char="-"/>
            </a:pPr>
            <a:r>
              <a:rPr lang="cs-CZ" sz="4400" b="1" i="1" dirty="0" smtClean="0">
                <a:solidFill>
                  <a:schemeClr val="bg1"/>
                </a:solidFill>
              </a:rPr>
              <a:t>otázky se zcela vypustí</a:t>
            </a:r>
          </a:p>
          <a:p>
            <a:pPr algn="ctr">
              <a:buFontTx/>
              <a:buChar char="-"/>
            </a:pPr>
            <a:r>
              <a:rPr lang="cs-CZ" sz="4400" b="1" i="1" dirty="0" smtClean="0">
                <a:solidFill>
                  <a:schemeClr val="bg1"/>
                </a:solidFill>
              </a:rPr>
              <a:t>odpovědi redaktor zpracuje do monologu zpovídané osobnosti</a:t>
            </a:r>
          </a:p>
          <a:p>
            <a:pPr algn="ctr">
              <a:buFontTx/>
              <a:buChar char="-"/>
            </a:pPr>
            <a:r>
              <a:rPr lang="cs-CZ" sz="4400" b="1" i="1" dirty="0" smtClean="0">
                <a:solidFill>
                  <a:schemeClr val="bg1"/>
                </a:solidFill>
              </a:rPr>
              <a:t>monolog musí mít ve všech svých částech jasnou myšlenku a cíl</a:t>
            </a:r>
            <a:endParaRPr lang="cs-CZ" sz="44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>
                <a:solidFill>
                  <a:schemeClr val="bg1"/>
                </a:solidFill>
              </a:rPr>
              <a:t>5. ROZHOVOR REALIZOVANÝ ROZPRAVOU</a:t>
            </a:r>
            <a:endParaRPr lang="cs-CZ" sz="36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4400" b="1" i="1" dirty="0" smtClean="0">
                <a:solidFill>
                  <a:schemeClr val="bg1"/>
                </a:solidFill>
              </a:rPr>
              <a:t>redaktor i zpovídaný jsou si rovni - kladou otázky a odpovídají oba dva</a:t>
            </a:r>
          </a:p>
          <a:p>
            <a:pPr>
              <a:buFontTx/>
              <a:buChar char="-"/>
            </a:pPr>
            <a:r>
              <a:rPr lang="cs-CZ" sz="4400" b="1" i="1" dirty="0" smtClean="0">
                <a:solidFill>
                  <a:schemeClr val="bg1"/>
                </a:solidFill>
              </a:rPr>
              <a:t>prostor pro myšlenky a úvahy, poznání problému z mnoha různých úhlů pohledu</a:t>
            </a:r>
            <a:endParaRPr lang="cs-CZ" sz="44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 u="sng" dirty="0" smtClean="0">
                <a:solidFill>
                  <a:schemeClr val="bg1"/>
                </a:solidFill>
              </a:rPr>
              <a:t>OTÁZKY: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Jaké nároky jsou kladeny na reportéra při přípravě interview?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Uveďte důležité kroky při přípravě interview.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Jaké typy rozhovorů se mohou v médiích objevit?</a:t>
            </a:r>
          </a:p>
          <a:p>
            <a:pPr marL="514350" indent="-514350" algn="r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Vyberte jeden z výše uvedených typů rozhovoru a charakterizujte jej.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5715008" y="357166"/>
            <a:ext cx="484632" cy="978408"/>
          </a:xfrm>
          <a:prstGeom prst="down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ÚKOL: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b="1" i="1" dirty="0" smtClean="0">
                <a:solidFill>
                  <a:schemeClr val="bg1"/>
                </a:solidFill>
              </a:rPr>
              <a:t>Vytvořte seznam 10 zajímavých otázek, které byste položili svému/své spolužákovi/</a:t>
            </a:r>
            <a:r>
              <a:rPr lang="cs-CZ" sz="4000" b="1" i="1" dirty="0" err="1" smtClean="0">
                <a:solidFill>
                  <a:schemeClr val="bg1"/>
                </a:solidFill>
              </a:rPr>
              <a:t>spo</a:t>
            </a:r>
            <a:r>
              <a:rPr lang="cs-CZ" sz="4000" b="1" i="1" dirty="0" smtClean="0">
                <a:solidFill>
                  <a:schemeClr val="bg1"/>
                </a:solidFill>
              </a:rPr>
              <a:t>-</a:t>
            </a:r>
          </a:p>
          <a:p>
            <a:pPr algn="ctr">
              <a:buNone/>
            </a:pPr>
            <a:r>
              <a:rPr lang="cs-CZ" sz="4000" b="1" i="1" dirty="0" err="1" smtClean="0">
                <a:solidFill>
                  <a:schemeClr val="bg1"/>
                </a:solidFill>
              </a:rPr>
              <a:t>lužačce</a:t>
            </a:r>
            <a:r>
              <a:rPr lang="cs-CZ" sz="4000" b="1" i="1" dirty="0" smtClean="0">
                <a:solidFill>
                  <a:schemeClr val="bg1"/>
                </a:solidFill>
              </a:rPr>
              <a:t>, kdybyste jej/ji chtěli co nejlépe</a:t>
            </a:r>
          </a:p>
          <a:p>
            <a:pPr algn="ctr">
              <a:buNone/>
            </a:pPr>
            <a:r>
              <a:rPr lang="cs-CZ" sz="4000" b="1" i="1" dirty="0" smtClean="0">
                <a:solidFill>
                  <a:schemeClr val="bg1"/>
                </a:solidFill>
              </a:rPr>
              <a:t>představit v některém z médií.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Použitá literatura: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DOČEKALOVÁ, M. </a:t>
            </a:r>
            <a:r>
              <a:rPr lang="cs-CZ" b="1" i="1" dirty="0" smtClean="0">
                <a:solidFill>
                  <a:schemeClr val="bg1"/>
                </a:solidFill>
              </a:rPr>
              <a:t>Tvůrčí psaní pro každého. </a:t>
            </a:r>
            <a:r>
              <a:rPr lang="cs-CZ" b="1" dirty="0" smtClean="0">
                <a:solidFill>
                  <a:schemeClr val="bg1"/>
                </a:solidFill>
              </a:rPr>
              <a:t>Praha: </a:t>
            </a:r>
            <a:r>
              <a:rPr lang="cs-CZ" b="1" dirty="0" err="1" smtClean="0">
                <a:solidFill>
                  <a:schemeClr val="bg1"/>
                </a:solidFill>
              </a:rPr>
              <a:t>Grada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Publishing</a:t>
            </a:r>
            <a:r>
              <a:rPr lang="cs-CZ" b="1" dirty="0" smtClean="0">
                <a:solidFill>
                  <a:schemeClr val="bg1"/>
                </a:solidFill>
              </a:rPr>
              <a:t>, a. s., 2006.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Kresba: </a:t>
            </a:r>
            <a:r>
              <a:rPr lang="cs-CZ" b="1" dirty="0" smtClean="0">
                <a:solidFill>
                  <a:schemeClr val="bg1"/>
                </a:solidFill>
              </a:rPr>
              <a:t>vlastní</a:t>
            </a:r>
          </a:p>
          <a:p>
            <a:pPr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solidFill>
                  <a:schemeClr val="bg1"/>
                </a:solidFill>
              </a:rPr>
              <a:t>Děkuji za pozornost.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4214810" y="3786190"/>
            <a:ext cx="914400" cy="914400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324</Words>
  <Application>Microsoft Office PowerPoint</Application>
  <PresentationFormat>Předvádění na obrazovce (4:3)</PresentationFormat>
  <Paragraphs>66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OSNOVA:</vt:lpstr>
      <vt:lpstr>INTERVIEW</vt:lpstr>
      <vt:lpstr>Základem pro úspěšné interview </vt:lpstr>
      <vt:lpstr>Postup při vzniku interview:</vt:lpstr>
      <vt:lpstr>Formy interview:</vt:lpstr>
      <vt:lpstr>2. ZPRACOVANÝ ROZHOVOR</vt:lpstr>
      <vt:lpstr>4. MONOLOGICKÝ ROZHOVOR</vt:lpstr>
      <vt:lpstr>5. ROZHOVOR REALIZOVANÝ ROZPRAVOU</vt:lpstr>
      <vt:lpstr>OTÁZKY:</vt:lpstr>
      <vt:lpstr>ÚKOL:</vt:lpstr>
      <vt:lpstr>Použitá literatura: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spravce2</cp:lastModifiedBy>
  <cp:revision>11</cp:revision>
  <dcterms:created xsi:type="dcterms:W3CDTF">2013-03-02T08:51:24Z</dcterms:created>
  <dcterms:modified xsi:type="dcterms:W3CDTF">2014-05-29T21:52:39Z</dcterms:modified>
</cp:coreProperties>
</file>