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30.5.2014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918885"/>
              </p:ext>
            </p:extLst>
          </p:nvPr>
        </p:nvGraphicFramePr>
        <p:xfrm>
          <a:off x="971600" y="1988840"/>
          <a:ext cx="7115047" cy="379184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VY_32_INOVACE_mix1_fyz12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fyz12_mechanicky_oscilator.zip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mechanického oscilátoru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Mechanické kmitání a vlnění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Kmitání mechanického oscilátoru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mechanického oscilátoru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oscilátor, periodický a harmonický pohyb, kmitání, kyvadlo, rezonance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.,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30. </a:t>
                      </a: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622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Mechanické kmitání a vlnění – kmitání mechanického oscilátoru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8414159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Kmitání mechanického oscilátoru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Mechanické kmitání a vlnění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Kmitavý pohyb, mechanický oscilátor, kmit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Časový diagram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Harmonický kmitavý pohyb (harmonické kmitání)</a:t>
            </a:r>
          </a:p>
          <a:p>
            <a:r>
              <a:rPr lang="cs-CZ" b="1" dirty="0" err="1" smtClean="0">
                <a:latin typeface="Arial" pitchFamily="34" charset="0"/>
                <a:cs typeface="Arial" pitchFamily="34" charset="0"/>
              </a:rPr>
              <a:t>Fázorový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diagram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Složené kmitání, princip superpozice; rázy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Pružinový oscilátor a kyvadlo; vlastní kmitání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Přeměny energie v mechanickém oscilátoru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Netlumené a tlumené kmitání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Nucené kmitání, vazby, rezonance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Doba kmitu, perioda		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T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s</a:t>
            </a:r>
            <a:endParaRPr lang="cs-CZ" sz="26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Okamžitá výchylka		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y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m</a:t>
            </a:r>
          </a:p>
          <a:p>
            <a:pPr>
              <a:lnSpc>
                <a:spcPct val="150000"/>
              </a:lnSpc>
            </a:pPr>
            <a:r>
              <a:rPr lang="cs-CZ" sz="2600" b="1" smtClean="0">
                <a:latin typeface="Arial" pitchFamily="34" charset="0"/>
                <a:cs typeface="Arial" pitchFamily="34" charset="0"/>
              </a:rPr>
              <a:t>Amplituda výchylky,</a:t>
            </a:r>
            <a:br>
              <a:rPr lang="cs-CZ" sz="2600" b="1" smtClean="0">
                <a:latin typeface="Arial" pitchFamily="34" charset="0"/>
                <a:cs typeface="Arial" pitchFamily="34" charset="0"/>
              </a:rPr>
            </a:br>
            <a:r>
              <a:rPr lang="cs-CZ" sz="2600" b="1" smtClean="0">
                <a:latin typeface="Arial" pitchFamily="34" charset="0"/>
                <a:cs typeface="Arial" pitchFamily="34" charset="0"/>
              </a:rPr>
              <a:t>rychlosti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, zrychlení		</a:t>
            </a:r>
            <a:r>
              <a:rPr lang="cs-CZ" sz="2600" i="1" dirty="0" err="1" smtClean="0">
                <a:latin typeface="Arial" pitchFamily="34" charset="0"/>
                <a:cs typeface="Arial" pitchFamily="34" charset="0"/>
              </a:rPr>
              <a:t>y</a:t>
            </a:r>
            <a:r>
              <a:rPr lang="cs-CZ" sz="2600" i="1" baseline="-25000" dirty="0" err="1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2600" i="1" dirty="0" err="1" smtClean="0">
                <a:latin typeface="Arial" pitchFamily="34" charset="0"/>
                <a:cs typeface="Arial" pitchFamily="34" charset="0"/>
              </a:rPr>
              <a:t>v</a:t>
            </a:r>
            <a:r>
              <a:rPr lang="cs-CZ" sz="2600" i="1" baseline="-25000" dirty="0" err="1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2600" i="1" dirty="0" err="1" smtClean="0">
                <a:latin typeface="Arial" pitchFamily="34" charset="0"/>
                <a:cs typeface="Arial" pitchFamily="34" charset="0"/>
              </a:rPr>
              <a:t>a</a:t>
            </a:r>
            <a:r>
              <a:rPr lang="cs-CZ" sz="2600" i="1" baseline="-25000" dirty="0" err="1" smtClean="0">
                <a:latin typeface="Arial" pitchFamily="34" charset="0"/>
                <a:cs typeface="Arial" pitchFamily="34" charset="0"/>
              </a:rPr>
              <a:t>m</a:t>
            </a:r>
            <a:endParaRPr lang="cs-CZ" sz="2600" b="1" baseline="-25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Úhlová frekvence		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ω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ω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s</a:t>
            </a:r>
            <a:r>
              <a:rPr lang="cs-CZ" sz="26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 </a:t>
            </a:r>
            <a:endParaRPr lang="cs-CZ" sz="26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Fáze, počáteční fáze		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600" i="1" baseline="-25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1 (= rad)</a:t>
            </a:r>
            <a:endParaRPr lang="cs-CZ" sz="26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Fázový rozdíl			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Δφ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600" i="1" dirty="0" smtClean="0">
                <a:latin typeface="Arial" pitchFamily="34" charset="0"/>
                <a:cs typeface="Arial" pitchFamily="34" charset="0"/>
              </a:rPr>
              <a:t>Δφ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1 (= rad)</a:t>
            </a:r>
            <a:endParaRPr lang="cs-CZ" sz="26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Tuhost pružiny			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k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</a:t>
            </a:r>
            <a:r>
              <a:rPr lang="cs-CZ" sz="2600" dirty="0" err="1" smtClean="0">
                <a:latin typeface="Arial" pitchFamily="34" charset="0"/>
                <a:cs typeface="Arial" pitchFamily="34" charset="0"/>
              </a:rPr>
              <a:t>N.m</a:t>
            </a:r>
            <a:r>
              <a:rPr lang="cs-CZ" sz="26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600" b="1" baseline="30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Doba kyvu			</a:t>
            </a:r>
            <a:r>
              <a:rPr lang="el-GR" sz="2600" i="1" dirty="0" smtClean="0">
                <a:latin typeface="Cambria Math"/>
                <a:ea typeface="Cambria Math"/>
                <a:cs typeface="Arial" pitchFamily="34" charset="0"/>
              </a:rPr>
              <a:t>τ</a:t>
            </a:r>
            <a:r>
              <a:rPr lang="cs-CZ" sz="26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600" i="1" dirty="0" smtClean="0">
                <a:latin typeface="Cambria Math"/>
                <a:ea typeface="Cambria Math"/>
                <a:cs typeface="Arial" pitchFamily="34" charset="0"/>
              </a:rPr>
              <a:t>τ</a:t>
            </a:r>
            <a:r>
              <a:rPr lang="cs-CZ" sz="2600" dirty="0" smtClean="0">
                <a:latin typeface="Arial" pitchFamily="34" charset="0"/>
                <a:cs typeface="Arial" pitchFamily="34" charset="0"/>
              </a:rPr>
              <a:t>] = s</a:t>
            </a:r>
            <a:endParaRPr lang="cs-CZ" sz="2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427288" y="1484313"/>
          <a:ext cx="38750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Rovnice" r:id="rId3" imgW="2984400" imgH="393480" progId="Equation.3">
                  <p:embed/>
                </p:oleObj>
              </mc:Choice>
              <mc:Fallback>
                <p:oleObj name="Rovnice" r:id="rId3" imgW="29844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7288" y="1484313"/>
                        <a:ext cx="3875087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411760" y="2204864"/>
          <a:ext cx="22764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Rovnice" r:id="rId5" imgW="1765080" imgH="228600" progId="Equation.3">
                  <p:embed/>
                </p:oleObj>
              </mc:Choice>
              <mc:Fallback>
                <p:oleObj name="Rovnice" r:id="rId5" imgW="176508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204864"/>
                        <a:ext cx="227647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411760" y="2708920"/>
          <a:ext cx="25273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Rovnice" r:id="rId7" imgW="1942920" imgH="241200" progId="Equation.3">
                  <p:embed/>
                </p:oleObj>
              </mc:Choice>
              <mc:Fallback>
                <p:oleObj name="Rovnice" r:id="rId7" imgW="194292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708920"/>
                        <a:ext cx="2527300" cy="31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411760" y="3212976"/>
          <a:ext cx="10366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Rovnice" r:id="rId9" imgW="799920" imgH="215640" progId="Equation.3">
                  <p:embed/>
                </p:oleObj>
              </mc:Choice>
              <mc:Fallback>
                <p:oleObj name="Rovnice" r:id="rId9" imgW="79992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212976"/>
                        <a:ext cx="103663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411760" y="3645024"/>
          <a:ext cx="10001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Rovnice" r:id="rId11" imgW="774360" imgH="228600" progId="Equation.3">
                  <p:embed/>
                </p:oleObj>
              </mc:Choice>
              <mc:Fallback>
                <p:oleObj name="Rovnice" r:id="rId11" imgW="7743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645024"/>
                        <a:ext cx="10001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2411760" y="4077072"/>
          <a:ext cx="3586162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Rovnice" r:id="rId13" imgW="2781000" imgH="457200" progId="Equation.3">
                  <p:embed/>
                </p:oleObj>
              </mc:Choice>
              <mc:Fallback>
                <p:oleObj name="Rovnice" r:id="rId13" imgW="2781000" imgH="457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77072"/>
                        <a:ext cx="3586162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411760" y="4797152"/>
          <a:ext cx="329247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Rovnice" r:id="rId15" imgW="2539800" imgH="469800" progId="Equation.3">
                  <p:embed/>
                </p:oleObj>
              </mc:Choice>
              <mc:Fallback>
                <p:oleObj name="Rovnice" r:id="rId15" imgW="2539800" imgH="469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797152"/>
                        <a:ext cx="3292475" cy="60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2411760" y="5517232"/>
          <a:ext cx="5473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Rovnice" r:id="rId17" imgW="4241520" imgH="253800" progId="Equation.3">
                  <p:embed/>
                </p:oleObj>
              </mc:Choice>
              <mc:Fallback>
                <p:oleObj name="Rovnice" r:id="rId17" imgW="4241520" imgH="253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517232"/>
                        <a:ext cx="5473700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O.: Fyzika pro gymnázia – Mechanické kmitání a vlnění, </a:t>
            </a:r>
            <a:r>
              <a:rPr lang="cs-CZ" dirty="0" err="1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2010, ISBN 978-80-7196-387-5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213</TotalTime>
  <Words>259</Words>
  <Application>Microsoft Office PowerPoint</Application>
  <PresentationFormat>Předvádění na obrazovce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Mechanické kmitání a vlnění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2013-08-03T20:10:10Z</dcterms:created>
  <dcterms:modified xsi:type="dcterms:W3CDTF">2014-05-30T14:43:55Z</dcterms:modified>
</cp:coreProperties>
</file>