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3399"/>
    <a:srgbClr val="00FF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65990-90BB-4ADD-B705-4EED4CC67B05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C6B2A-FE4C-490C-886F-2344CB056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65990-90BB-4ADD-B705-4EED4CC67B05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C6B2A-FE4C-490C-886F-2344CB056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65990-90BB-4ADD-B705-4EED4CC67B05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C6B2A-FE4C-490C-886F-2344CB056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65990-90BB-4ADD-B705-4EED4CC67B05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C6B2A-FE4C-490C-886F-2344CB056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65990-90BB-4ADD-B705-4EED4CC67B05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C6B2A-FE4C-490C-886F-2344CB056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65990-90BB-4ADD-B705-4EED4CC67B05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C6B2A-FE4C-490C-886F-2344CB056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65990-90BB-4ADD-B705-4EED4CC67B05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C6B2A-FE4C-490C-886F-2344CB056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65990-90BB-4ADD-B705-4EED4CC67B05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C6B2A-FE4C-490C-886F-2344CB056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65990-90BB-4ADD-B705-4EED4CC67B05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C6B2A-FE4C-490C-886F-2344CB056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65990-90BB-4ADD-B705-4EED4CC67B05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C6B2A-FE4C-490C-886F-2344CB056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65990-90BB-4ADD-B705-4EED4CC67B05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C6B2A-FE4C-490C-886F-2344CB056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565990-90BB-4ADD-B705-4EED4CC67B05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C6B2A-FE4C-490C-886F-2344CB056E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pPr algn="ctr"/>
            <a:r>
              <a:rPr lang="cs-CZ" sz="1200" b="1" dirty="0" smtClean="0">
                <a:solidFill>
                  <a:schemeClr val="bg1"/>
                </a:solidFill>
              </a:rPr>
              <a:t>Číslo projektu: CZ.1.07./1.5.00/34.0938  Název projektu: Zlepšení podmínek pro vzdělávání na SUŠ, Ostrava</a:t>
            </a:r>
            <a:r>
              <a:rPr lang="cs-CZ" sz="12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 </a:t>
            </a:r>
            <a:endParaRPr lang="cs-CZ" sz="1200" dirty="0">
              <a:solidFill>
                <a:schemeClr val="bg1"/>
              </a:solidFill>
            </a:endParaRPr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Zástupný symbol pro obsah 5" descr="jazyk a komun. - titulní strana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5852" y="1000108"/>
            <a:ext cx="6719473" cy="4525963"/>
          </a:xfrm>
        </p:spPr>
      </p:pic>
      <p:sp>
        <p:nvSpPr>
          <p:cNvPr id="2" name="Rectangle 1"/>
          <p:cNvSpPr/>
          <p:nvPr/>
        </p:nvSpPr>
        <p:spPr>
          <a:xfrm>
            <a:off x="5971023" y="6021287"/>
            <a:ext cx="279281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ČÍSLO DUM: VY_32_INOVACE_CJL_1,4_84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JAZYK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rgbClr val="FF0000"/>
                </a:solidFill>
              </a:rPr>
              <a:t>systém ustálených znaků a pravidel jejich užívání (</a:t>
            </a:r>
            <a:r>
              <a:rPr lang="cs-CZ" b="1" i="1" dirty="0" smtClean="0">
                <a:solidFill>
                  <a:srgbClr val="FF0000"/>
                </a:solidFill>
              </a:rPr>
              <a:t>slovní zásoba          gramatika</a:t>
            </a:r>
            <a:r>
              <a:rPr lang="cs-CZ" b="1" dirty="0" smtClean="0">
                <a:solidFill>
                  <a:srgbClr val="FF0000"/>
                </a:solidFill>
              </a:rPr>
              <a:t>)</a:t>
            </a:r>
          </a:p>
          <a:p>
            <a:pPr marL="514350" indent="-514350">
              <a:buAutoNum type="alphaLcParenR"/>
            </a:pPr>
            <a:endParaRPr lang="cs-CZ" b="1" dirty="0" smtClean="0">
              <a:solidFill>
                <a:srgbClr val="FF0000"/>
              </a:solidFill>
            </a:endParaRPr>
          </a:p>
          <a:p>
            <a:pPr marL="514350" indent="-514350">
              <a:buAutoNum type="alphaLcParenR"/>
            </a:pPr>
            <a:r>
              <a:rPr lang="cs-CZ" b="1" dirty="0" smtClean="0">
                <a:solidFill>
                  <a:srgbClr val="FF0000"/>
                </a:solidFill>
              </a:rPr>
              <a:t>schopnost člověka = </a:t>
            </a:r>
            <a:r>
              <a:rPr lang="cs-CZ" b="1" u="sng" dirty="0" smtClean="0"/>
              <a:t>ř e č </a:t>
            </a:r>
            <a:r>
              <a:rPr lang="cs-CZ" b="1" dirty="0" smtClean="0">
                <a:solidFill>
                  <a:srgbClr val="FF0000"/>
                </a:solidFill>
              </a:rPr>
              <a:t>= schopnost artikulované promluvy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785786" y="1285860"/>
            <a:ext cx="484632" cy="978408"/>
          </a:xfrm>
          <a:prstGeom prst="downArrow">
            <a:avLst/>
          </a:prstGeom>
          <a:solidFill>
            <a:schemeClr val="tx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lus 5"/>
          <p:cNvSpPr/>
          <p:nvPr/>
        </p:nvSpPr>
        <p:spPr>
          <a:xfrm>
            <a:off x="4714876" y="3143248"/>
            <a:ext cx="914400" cy="914400"/>
          </a:xfrm>
          <a:prstGeom prst="mathPlus">
            <a:avLst/>
          </a:prstGeom>
          <a:solidFill>
            <a:schemeClr val="tx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         </a:t>
            </a:r>
            <a:r>
              <a:rPr lang="cs-CZ" b="1" i="1" dirty="0" smtClean="0">
                <a:solidFill>
                  <a:schemeClr val="bg1"/>
                </a:solidFill>
              </a:rPr>
              <a:t>komunikační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>
              <a:buNone/>
            </a:pPr>
            <a:r>
              <a:rPr lang="cs-CZ" sz="4400" b="1" dirty="0" smtClean="0">
                <a:solidFill>
                  <a:schemeClr val="bg1"/>
                </a:solidFill>
              </a:rPr>
              <a:t>     </a:t>
            </a:r>
            <a:r>
              <a:rPr lang="cs-CZ" sz="4400" b="1" u="sng" dirty="0" smtClean="0">
                <a:solidFill>
                  <a:schemeClr val="bg1"/>
                </a:solidFill>
              </a:rPr>
              <a:t>myšlenková</a:t>
            </a:r>
            <a:endParaRPr lang="cs-CZ" sz="4400" b="1" u="sng" dirty="0">
              <a:solidFill>
                <a:schemeClr val="bg1"/>
              </a:solidFill>
            </a:endParaRPr>
          </a:p>
          <a:p>
            <a:pPr algn="ctr">
              <a:buNone/>
            </a:pPr>
            <a:endParaRPr lang="cs-CZ" sz="44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5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JAZYKA </a:t>
            </a:r>
          </a:p>
          <a:p>
            <a:pPr>
              <a:buNone/>
            </a:pPr>
            <a:r>
              <a:rPr lang="cs-CZ" sz="4400" b="1" u="sng" dirty="0" smtClean="0">
                <a:solidFill>
                  <a:schemeClr val="bg1"/>
                </a:solidFill>
              </a:rPr>
              <a:t>        </a:t>
            </a:r>
          </a:p>
          <a:p>
            <a:pPr>
              <a:buNone/>
            </a:pPr>
            <a:r>
              <a:rPr lang="cs-CZ" sz="4400" b="1" dirty="0">
                <a:solidFill>
                  <a:schemeClr val="bg1"/>
                </a:solidFill>
              </a:rPr>
              <a:t> </a:t>
            </a:r>
            <a:r>
              <a:rPr lang="cs-CZ" sz="4400" b="1" dirty="0" smtClean="0">
                <a:solidFill>
                  <a:schemeClr val="bg1"/>
                </a:solidFill>
              </a:rPr>
              <a:t>       </a:t>
            </a:r>
            <a:r>
              <a:rPr lang="cs-CZ" sz="4400" b="1" i="1" dirty="0" smtClean="0">
                <a:solidFill>
                  <a:schemeClr val="bg1"/>
                </a:solidFill>
              </a:rPr>
              <a:t>apelová</a:t>
            </a:r>
            <a:r>
              <a:rPr lang="cs-CZ" sz="4400" b="1" dirty="0" smtClean="0">
                <a:solidFill>
                  <a:schemeClr val="bg1"/>
                </a:solidFill>
              </a:rPr>
              <a:t>                  </a:t>
            </a:r>
            <a:r>
              <a:rPr lang="cs-CZ" sz="4400" b="1" i="1" dirty="0" smtClean="0">
                <a:solidFill>
                  <a:srgbClr val="FF0000"/>
                </a:solidFill>
              </a:rPr>
              <a:t>e</a:t>
            </a:r>
            <a:r>
              <a:rPr lang="cs-CZ" sz="4400" b="1" i="1" dirty="0" smtClean="0">
                <a:solidFill>
                  <a:srgbClr val="92D050"/>
                </a:solidFill>
              </a:rPr>
              <a:t>s</a:t>
            </a:r>
            <a:r>
              <a:rPr lang="cs-CZ" sz="4400" b="1" i="1" dirty="0" smtClean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4400" b="1" i="1" dirty="0" smtClean="0"/>
              <a:t>e</a:t>
            </a:r>
            <a:r>
              <a:rPr lang="cs-CZ" sz="4400" b="1" i="1" dirty="0" smtClean="0">
                <a:solidFill>
                  <a:srgbClr val="FF3399"/>
                </a:solidFill>
              </a:rPr>
              <a:t>tická </a:t>
            </a:r>
            <a:r>
              <a:rPr lang="cs-CZ" sz="4400" b="1" i="1" dirty="0" smtClean="0">
                <a:solidFill>
                  <a:schemeClr val="bg1"/>
                </a:solidFill>
              </a:rPr>
              <a:t>  </a:t>
            </a:r>
            <a:r>
              <a:rPr lang="cs-CZ" sz="4400" b="1" dirty="0" smtClean="0">
                <a:solidFill>
                  <a:schemeClr val="bg1"/>
                </a:solidFill>
              </a:rPr>
              <a:t>          </a:t>
            </a:r>
          </a:p>
          <a:p>
            <a:pPr>
              <a:buNone/>
            </a:pPr>
            <a:endParaRPr lang="cs-CZ" sz="4400" b="1" u="sng" dirty="0">
              <a:solidFill>
                <a:schemeClr val="bg1"/>
              </a:solidFill>
            </a:endParaRPr>
          </a:p>
          <a:p>
            <a:pPr>
              <a:buNone/>
            </a:pPr>
            <a:endParaRPr lang="cs-CZ" sz="4400" b="1" u="sng" dirty="0"/>
          </a:p>
        </p:txBody>
      </p:sp>
      <p:sp>
        <p:nvSpPr>
          <p:cNvPr id="5" name="Veselý obličej 4"/>
          <p:cNvSpPr/>
          <p:nvPr/>
        </p:nvSpPr>
        <p:spPr>
          <a:xfrm>
            <a:off x="642910" y="428604"/>
            <a:ext cx="914400" cy="914400"/>
          </a:xfrm>
          <a:prstGeom prst="smileyFace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4786314" y="1571612"/>
            <a:ext cx="914400" cy="914400"/>
          </a:xfrm>
          <a:prstGeom prst="cloud">
            <a:avLst/>
          </a:prstGeom>
          <a:solidFill>
            <a:schemeClr val="bg1"/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ymbol „Zákaz“ 6"/>
          <p:cNvSpPr/>
          <p:nvPr/>
        </p:nvSpPr>
        <p:spPr>
          <a:xfrm>
            <a:off x="571472" y="4929198"/>
            <a:ext cx="914400" cy="914400"/>
          </a:xfrm>
          <a:prstGeom prst="noSmoking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Slunce 7"/>
          <p:cNvSpPr/>
          <p:nvPr/>
        </p:nvSpPr>
        <p:spPr>
          <a:xfrm>
            <a:off x="4643438" y="4857760"/>
            <a:ext cx="914400" cy="91440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jazyků</a:t>
            </a:r>
            <a:endParaRPr lang="cs-CZ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sz="4800" b="1" dirty="0" smtClean="0">
                <a:solidFill>
                  <a:srgbClr val="FF0000"/>
                </a:solidFill>
              </a:rPr>
              <a:t>p ř i r o z e n é </a:t>
            </a:r>
            <a:r>
              <a:rPr lang="cs-CZ" b="1" dirty="0" smtClean="0">
                <a:solidFill>
                  <a:srgbClr val="FFFF00"/>
                </a:solidFill>
              </a:rPr>
              <a:t>= lidské (více než 3000)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sz="4000" b="1" dirty="0" smtClean="0">
                <a:solidFill>
                  <a:srgbClr val="7030A0"/>
                </a:solidFill>
              </a:rPr>
              <a:t>u m ě l é      </a:t>
            </a:r>
            <a:r>
              <a:rPr lang="cs-CZ" sz="4000" b="1" dirty="0" smtClean="0">
                <a:solidFill>
                  <a:srgbClr val="FFFF00"/>
                </a:solidFill>
              </a:rPr>
              <a:t>=</a:t>
            </a:r>
            <a:r>
              <a:rPr lang="cs-CZ" b="1" dirty="0" smtClean="0">
                <a:solidFill>
                  <a:srgbClr val="FFFF00"/>
                </a:solidFill>
              </a:rPr>
              <a:t> vlajkové signály, světelné signály, esperanto, programovací jazyk, </a:t>
            </a:r>
            <a:r>
              <a:rPr lang="cs-CZ" b="1" dirty="0" err="1" smtClean="0">
                <a:solidFill>
                  <a:srgbClr val="FFFF00"/>
                </a:solidFill>
              </a:rPr>
              <a:t>matemat</a:t>
            </a:r>
            <a:r>
              <a:rPr lang="cs-CZ" b="1" dirty="0" smtClean="0">
                <a:solidFill>
                  <a:srgbClr val="FFFF00"/>
                </a:solidFill>
              </a:rPr>
              <a:t>. a </a:t>
            </a:r>
            <a:r>
              <a:rPr lang="cs-CZ" b="1" dirty="0" err="1" smtClean="0">
                <a:solidFill>
                  <a:srgbClr val="FFFF00"/>
                </a:solidFill>
              </a:rPr>
              <a:t>fyz</a:t>
            </a:r>
            <a:r>
              <a:rPr lang="cs-CZ" b="1" dirty="0" smtClean="0">
                <a:solidFill>
                  <a:srgbClr val="FFFF00"/>
                </a:solidFill>
              </a:rPr>
              <a:t>. znaky aj.</a:t>
            </a:r>
          </a:p>
          <a:p>
            <a:pPr>
              <a:buFont typeface="Wingdings" pitchFamily="2" charset="2"/>
              <a:buChar char="v"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/>
              <a:t>„m r t v é„       </a:t>
            </a:r>
            <a:r>
              <a:rPr lang="cs-CZ" b="1" dirty="0" smtClean="0">
                <a:solidFill>
                  <a:srgbClr val="FFFF00"/>
                </a:solidFill>
              </a:rPr>
              <a:t>= latina, sanskrt (zanikly)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jazyk a komun.- průběh komun.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14346" y="0"/>
            <a:ext cx="9358345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ZÁMĚR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 descr="záměr+ sdělení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60084" y="1600200"/>
            <a:ext cx="3232831" cy="4525963"/>
          </a:xfrm>
          <a:ln w="76200">
            <a:solidFill>
              <a:srgbClr val="FF0000"/>
            </a:solidFill>
          </a:ln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ln w="76200">
            <a:solidFill>
              <a:srgbClr val="00B050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Co je </a:t>
            </a:r>
            <a:r>
              <a:rPr lang="cs-CZ" sz="3600" b="1" u="sng" dirty="0" smtClean="0"/>
              <a:t>cílem</a:t>
            </a:r>
            <a:r>
              <a:rPr lang="cs-CZ" b="1" dirty="0" smtClean="0">
                <a:solidFill>
                  <a:srgbClr val="FF0000"/>
                </a:solidFill>
              </a:rPr>
              <a:t> komunikace?</a:t>
            </a:r>
          </a:p>
          <a:p>
            <a:pPr>
              <a:buNone/>
            </a:pPr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</a:rPr>
              <a:t>Sdělení</a:t>
            </a:r>
            <a:r>
              <a:rPr lang="cs-CZ" b="1" i="1" dirty="0" smtClean="0">
                <a:solidFill>
                  <a:srgbClr val="FF0000"/>
                </a:solidFill>
              </a:rPr>
              <a:t> = komunikát, jímž chceme dosáhnout určitého efektu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7030A0"/>
                </a:solidFill>
              </a:rPr>
              <a:t>informace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00"/>
                </a:solidFill>
              </a:rPr>
              <a:t>vztahy k lidem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70C0"/>
                </a:solidFill>
              </a:rPr>
              <a:t>manipulace</a:t>
            </a:r>
          </a:p>
          <a:p>
            <a:pPr>
              <a:buNone/>
            </a:pPr>
            <a:endParaRPr lang="cs-CZ" sz="3200" b="1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KONTEXT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Při komunikační strategii musíme brát zřetel na </a:t>
            </a:r>
          </a:p>
          <a:p>
            <a:pPr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k o n t e x t 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rgbClr val="C00000"/>
                </a:solidFill>
              </a:rPr>
              <a:t>místo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rgbClr val="7030A0"/>
                </a:solidFill>
              </a:rPr>
              <a:t>kulturní zvyklosti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rgbClr val="FF0000"/>
                </a:solidFill>
              </a:rPr>
              <a:t>čas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dirty="0" smtClean="0">
                <a:solidFill>
                  <a:schemeClr val="accent3">
                    <a:lumMod val="50000"/>
                  </a:schemeClr>
                </a:solidFill>
              </a:rPr>
              <a:t>vztah s příjemcem</a:t>
            </a:r>
          </a:p>
          <a:p>
            <a:pPr>
              <a:buFont typeface="Wingdings" pitchFamily="2" charset="2"/>
              <a:buChar char="Ø"/>
            </a:pPr>
            <a:r>
              <a:rPr lang="cs-CZ" sz="3600" b="1" i="1" dirty="0" smtClean="0"/>
              <a:t>aj.</a:t>
            </a:r>
            <a:endParaRPr lang="cs-CZ" sz="3600" b="1" i="1" dirty="0"/>
          </a:p>
        </p:txBody>
      </p:sp>
      <p:pic>
        <p:nvPicPr>
          <p:cNvPr id="5" name="Zástupný symbol pro obsah 4" descr="kontex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571612"/>
            <a:ext cx="4038600" cy="4500594"/>
          </a:xfrm>
          <a:ln w="5715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3399"/>
                </a:solidFill>
              </a:rPr>
              <a:t>KÓDOVÁNÍ</a:t>
            </a:r>
            <a:endParaRPr lang="cs-CZ" b="1" dirty="0">
              <a:solidFill>
                <a:srgbClr val="FF3399"/>
              </a:solidFill>
            </a:endParaRPr>
          </a:p>
        </p:txBody>
      </p:sp>
      <p:pic>
        <p:nvPicPr>
          <p:cNvPr id="5" name="Zástupný symbol pro obsah 4" descr="kódování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26720" y="1600200"/>
            <a:ext cx="3299560" cy="4525963"/>
          </a:xfrm>
          <a:ln w="57150">
            <a:solidFill>
              <a:srgbClr val="FF3399"/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 w="76200">
            <a:solidFill>
              <a:srgbClr val="FFC000"/>
            </a:solidFill>
          </a:ln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= způsob převádění a sdělování obsahu</a:t>
            </a:r>
          </a:p>
          <a:p>
            <a:pPr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3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verbální prostředky</a:t>
            </a:r>
          </a:p>
          <a:p>
            <a:pPr>
              <a:buFont typeface="Wingdings" pitchFamily="2" charset="2"/>
              <a:buChar char="ü"/>
            </a:pPr>
            <a:endParaRPr lang="cs-CZ" sz="3200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00B050"/>
                </a:solidFill>
              </a:rPr>
              <a:t>neverbální prostředky, u m ě n í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KOMUNIKAČNÍ KANÁL A PROSTŘEDKY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bg1"/>
                </a:solidFill>
              </a:rPr>
              <a:t>smyslové </a:t>
            </a:r>
            <a:r>
              <a:rPr lang="cs-CZ" b="1" u="sng" dirty="0" smtClean="0">
                <a:solidFill>
                  <a:schemeClr val="bg1"/>
                </a:solidFill>
              </a:rPr>
              <a:t> k a n á l y </a:t>
            </a:r>
            <a:r>
              <a:rPr lang="cs-CZ" b="1" dirty="0" smtClean="0">
                <a:solidFill>
                  <a:schemeClr val="bg1"/>
                </a:solidFill>
              </a:rPr>
              <a:t>(sluch, zrak, hmat…)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rgbClr val="FFFF00"/>
                </a:solidFill>
              </a:rPr>
              <a:t>komunikační </a:t>
            </a:r>
            <a:r>
              <a:rPr lang="cs-CZ" b="1" u="sng" dirty="0" smtClean="0">
                <a:solidFill>
                  <a:srgbClr val="FFFF00"/>
                </a:solidFill>
              </a:rPr>
              <a:t>prostředky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FF00"/>
                </a:solidFill>
              </a:rPr>
              <a:t>z očí do očí (rozhovor, projev, diskuse)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FF00"/>
                </a:solidFill>
              </a:rPr>
              <a:t>mluvené sdělení (telefon, e-konference)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FF00"/>
                </a:solidFill>
              </a:rPr>
              <a:t>aj.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5" name="Zástupný symbol pro obsah 4" descr="kanál+prostředk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23567" y="1600200"/>
            <a:ext cx="3087865" cy="4525963"/>
          </a:xfrm>
          <a:ln w="76200">
            <a:solidFill>
              <a:srgbClr val="FFFF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70C0"/>
                </a:solidFill>
              </a:rPr>
              <a:t>DEKÓDOVÁNÍ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5" name="Zástupný symbol pro obsah 4" descr="dekódování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42911" y="1600200"/>
            <a:ext cx="3415160" cy="4525963"/>
          </a:xfrm>
          <a:ln w="76200">
            <a:solidFill>
              <a:schemeClr val="tx2">
                <a:lumMod val="60000"/>
                <a:lumOff val="40000"/>
              </a:schemeClr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0070C0"/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= interpretace významu sdělení jako celku </a:t>
            </a:r>
            <a:r>
              <a:rPr lang="cs-CZ" b="1" dirty="0">
                <a:solidFill>
                  <a:schemeClr val="bg1"/>
                </a:solidFill>
              </a:rPr>
              <a:t>v</a:t>
            </a:r>
            <a:r>
              <a:rPr lang="cs-CZ" b="1" dirty="0" smtClean="0">
                <a:solidFill>
                  <a:schemeClr val="bg1"/>
                </a:solidFill>
              </a:rPr>
              <a:t>e snaze porozumět (Co to říkal? Jak to myslel?)</a:t>
            </a:r>
          </a:p>
          <a:p>
            <a:pPr algn="ctr">
              <a:buNone/>
            </a:pPr>
            <a:endParaRPr lang="cs-CZ" b="1" dirty="0">
              <a:solidFill>
                <a:schemeClr val="bg1"/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Právě v dekódování dělají účastníci komunikace nejvíce chyb, protože do obsahu sdělení druhých promítají svou osobnost!!!</a:t>
            </a:r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latin typeface="Alien Encounters" pitchFamily="2" charset="0"/>
              </a:rPr>
              <a:t>EFEKT</a:t>
            </a:r>
            <a:r>
              <a:rPr lang="cs-CZ" b="1" dirty="0" smtClean="0"/>
              <a:t> A ZPĚTNÁ VAZBA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latin typeface="Alien Encounters" pitchFamily="2" charset="0"/>
              </a:rPr>
              <a:t>efekt </a:t>
            </a:r>
            <a:r>
              <a:rPr lang="cs-CZ" b="1" dirty="0" smtClean="0"/>
              <a:t>= </a:t>
            </a:r>
            <a:r>
              <a:rPr lang="cs-CZ" b="1" i="1" dirty="0" smtClean="0"/>
              <a:t>nakolik se podařilo naplnit záměr </a:t>
            </a:r>
            <a:r>
              <a:rPr lang="cs-CZ" b="1" i="1" dirty="0" err="1" smtClean="0"/>
              <a:t>produktora</a:t>
            </a:r>
            <a:r>
              <a:rPr lang="cs-CZ" b="1" i="1" dirty="0" smtClean="0"/>
              <a:t> ( informace byla správně pochopena, objekt lásky přemluven aj.)</a:t>
            </a:r>
          </a:p>
          <a:p>
            <a:pPr>
              <a:buNone/>
            </a:pPr>
            <a:r>
              <a:rPr lang="cs-CZ" b="1" dirty="0" smtClean="0"/>
              <a:t>ZPĚTNÁ VAZBA = informace o úspěšnosti komunikace (žák pochopil rozdíl mezi freskou a sgrafitem)</a:t>
            </a:r>
            <a:endParaRPr lang="cs-CZ" b="1" dirty="0"/>
          </a:p>
        </p:txBody>
      </p:sp>
      <p:pic>
        <p:nvPicPr>
          <p:cNvPr id="5" name="Zástupný symbol pro obsah 4" descr="efekt+zámě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29485" y="1600200"/>
            <a:ext cx="3076029" cy="4525963"/>
          </a:xfrm>
          <a:ln w="5715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7030A0"/>
                </a:solidFill>
              </a:rPr>
              <a:t>ÚKOL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6000" b="1" dirty="0" smtClean="0">
                <a:solidFill>
                  <a:srgbClr val="7030A0"/>
                </a:solidFill>
              </a:rPr>
              <a:t>Nakreslete konkrétní komunikační situaci a popište všechny její prvky.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7" name="Kruhová šipka 6"/>
          <p:cNvSpPr/>
          <p:nvPr/>
        </p:nvSpPr>
        <p:spPr>
          <a:xfrm>
            <a:off x="1857356" y="500042"/>
            <a:ext cx="978408" cy="978408"/>
          </a:xfrm>
          <a:prstGeom prst="circular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SOCHROVÁ,M. </a:t>
            </a:r>
            <a:r>
              <a:rPr lang="cs-CZ" b="1" i="1" dirty="0" smtClean="0"/>
              <a:t>Český jazyk v kostce. </a:t>
            </a:r>
            <a:r>
              <a:rPr lang="cs-CZ" b="1" dirty="0" smtClean="0"/>
              <a:t>Praha: Fragment, 2009.</a:t>
            </a:r>
          </a:p>
          <a:p>
            <a:pPr>
              <a:buNone/>
            </a:pPr>
            <a:r>
              <a:rPr lang="cs-CZ" smtClean="0"/>
              <a:t>Kresba: vlastní tvorba</a:t>
            </a:r>
            <a:endParaRPr lang="cs-CZ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000" b="1" dirty="0" smtClean="0">
                <a:solidFill>
                  <a:schemeClr val="bg1"/>
                </a:solidFill>
              </a:rPr>
              <a:t>Děkuji za pozornost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857620" y="2928934"/>
            <a:ext cx="914400" cy="914400"/>
          </a:xfrm>
          <a:prstGeom prst="smileyFac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306</Words>
  <Application>Microsoft Office PowerPoint</Application>
  <PresentationFormat>Předvádění na obrazovce (4:3)</PresentationFormat>
  <Paragraphs>60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JAZYK</vt:lpstr>
      <vt:lpstr>         komunikační</vt:lpstr>
      <vt:lpstr>Rozdělení jazyků</vt:lpstr>
      <vt:lpstr>Snímek 6</vt:lpstr>
      <vt:lpstr>ZÁMĚR</vt:lpstr>
      <vt:lpstr>KONTEXT</vt:lpstr>
      <vt:lpstr>KÓDOVÁNÍ</vt:lpstr>
      <vt:lpstr>KOMUNIKAČNÍ KANÁL A PROSTŘEDKY</vt:lpstr>
      <vt:lpstr>DEKÓDOVÁNÍ</vt:lpstr>
      <vt:lpstr>EFEKT A ZPĚTNÁ VAZBA</vt:lpstr>
      <vt:lpstr>ÚKOL</vt:lpstr>
      <vt:lpstr>Zdroje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spravce2</cp:lastModifiedBy>
  <cp:revision>29</cp:revision>
  <dcterms:created xsi:type="dcterms:W3CDTF">2013-07-24T09:18:43Z</dcterms:created>
  <dcterms:modified xsi:type="dcterms:W3CDTF">2014-05-30T21:42:59Z</dcterms:modified>
</cp:coreProperties>
</file>