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CD03B0"/>
    <a:srgbClr val="00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76" d="100"/>
          <a:sy n="76" d="100"/>
        </p:scale>
        <p:origin x="-1206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A762B-5A8C-4335-B1EB-B77448CCB718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A4EF7-AFAC-448B-81BD-FFEB29428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A762B-5A8C-4335-B1EB-B77448CCB718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A4EF7-AFAC-448B-81BD-FFEB29428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A762B-5A8C-4335-B1EB-B77448CCB718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A4EF7-AFAC-448B-81BD-FFEB29428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A762B-5A8C-4335-B1EB-B77448CCB718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A4EF7-AFAC-448B-81BD-FFEB29428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A762B-5A8C-4335-B1EB-B77448CCB718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A4EF7-AFAC-448B-81BD-FFEB29428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A762B-5A8C-4335-B1EB-B77448CCB718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A4EF7-AFAC-448B-81BD-FFEB29428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A762B-5A8C-4335-B1EB-B77448CCB718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A4EF7-AFAC-448B-81BD-FFEB29428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A762B-5A8C-4335-B1EB-B77448CCB718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A4EF7-AFAC-448B-81BD-FFEB29428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A762B-5A8C-4335-B1EB-B77448CCB718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A4EF7-AFAC-448B-81BD-FFEB29428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A762B-5A8C-4335-B1EB-B77448CCB718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A4EF7-AFAC-448B-81BD-FFEB29428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9A762B-5A8C-4335-B1EB-B77448CCB718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A4EF7-AFAC-448B-81BD-FFEB29428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A762B-5A8C-4335-B1EB-B77448CCB718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5A4EF7-AFAC-448B-81BD-FFEB2942855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9000">
              <a:srgbClr val="CD03B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bg1"/>
                </a:solidFill>
              </a:rPr>
              <a:t>A N T I Č T Í </a:t>
            </a:r>
            <a:br>
              <a:rPr lang="cs-CZ" sz="7200" b="1" dirty="0" smtClean="0">
                <a:solidFill>
                  <a:schemeClr val="bg1"/>
                </a:solidFill>
              </a:rPr>
            </a:br>
            <a:r>
              <a:rPr lang="cs-CZ" sz="7200" b="1" dirty="0" smtClean="0">
                <a:solidFill>
                  <a:schemeClr val="bg1"/>
                </a:solidFill>
              </a:rPr>
              <a:t>B O H O V É </a:t>
            </a:r>
            <a:endParaRPr lang="cs-CZ" sz="7200" b="1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Šipka ve tvaru U 3"/>
          <p:cNvSpPr/>
          <p:nvPr/>
        </p:nvSpPr>
        <p:spPr>
          <a:xfrm>
            <a:off x="4143372" y="4214818"/>
            <a:ext cx="886968" cy="877824"/>
          </a:xfrm>
          <a:prstGeom prst="uturnArrow">
            <a:avLst/>
          </a:prstGeom>
          <a:solidFill>
            <a:srgbClr val="00B0F0"/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881754" y="6237056"/>
            <a:ext cx="2871363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ČÍSLO DUM: VY_32_INOVACE_CJL_1,4_101</a:t>
            </a:r>
          </a:p>
        </p:txBody>
      </p:sp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7" name="Obrázek 6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rgbClr val="CD03B0">
                <a:alpha val="71000"/>
              </a:srgb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800" b="1" dirty="0" smtClean="0"/>
              <a:t>Řekové i Římané uctívali </a:t>
            </a:r>
            <a:r>
              <a:rPr lang="cs-CZ" sz="48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polyteismus (mnohobožství). </a:t>
            </a:r>
            <a:r>
              <a:rPr lang="cs-CZ" sz="4800" b="1" dirty="0" smtClean="0"/>
              <a:t>Každý z bohů vládl jiné oblasti a jejich vzájemné vztahy byly stejně složité jako ty lidské.</a:t>
            </a:r>
            <a:endParaRPr lang="cs-CZ" sz="4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7000">
              <a:srgbClr val="CD03B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400" b="1" dirty="0" smtClean="0">
                <a:solidFill>
                  <a:schemeClr val="bg1"/>
                </a:solidFill>
              </a:rPr>
              <a:t>Římané převzali většinu podnětů od Řeků, a tak nepřekvapí, </a:t>
            </a:r>
            <a:endParaRPr lang="cs-CZ" sz="4400" dirty="0" smtClean="0"/>
          </a:p>
          <a:p>
            <a:pPr algn="ctr">
              <a:buNone/>
            </a:pPr>
            <a:endParaRPr lang="cs-CZ" sz="4400" b="1" dirty="0" smtClean="0">
              <a:solidFill>
                <a:srgbClr val="CD03B0"/>
              </a:solidFill>
            </a:endParaRPr>
          </a:p>
          <a:p>
            <a:pPr algn="ctr">
              <a:buNone/>
            </a:pPr>
            <a:r>
              <a:rPr lang="cs-CZ" sz="4400" b="1" dirty="0" smtClean="0">
                <a:solidFill>
                  <a:srgbClr val="CD03B0"/>
                </a:solidFill>
              </a:rPr>
              <a:t>že jejich bohové byli takřka identičtí,</a:t>
            </a:r>
          </a:p>
          <a:p>
            <a:pPr algn="ctr">
              <a:buNone/>
            </a:pPr>
            <a:r>
              <a:rPr lang="cs-CZ" sz="4400" b="1" dirty="0" smtClean="0">
                <a:solidFill>
                  <a:srgbClr val="CD03B0"/>
                </a:solidFill>
              </a:rPr>
              <a:t>jen nesli jiná jména.</a:t>
            </a:r>
            <a:endParaRPr lang="cs-CZ" sz="4400" dirty="0" smtClean="0">
              <a:solidFill>
                <a:srgbClr val="CD03B0"/>
              </a:solidFill>
            </a:endParaRPr>
          </a:p>
          <a:p>
            <a:pPr>
              <a:buNone/>
            </a:pP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7000">
              <a:srgbClr val="CD03B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0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CD03B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Nejmo</a:t>
            </a:r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cnější </a:t>
            </a:r>
            <a:r>
              <a:rPr lang="cs-CZ" b="1" dirty="0" smtClean="0">
                <a:solidFill>
                  <a:srgbClr val="CD03B0"/>
                </a:solidFill>
              </a:rPr>
              <a:t/>
            </a:r>
            <a:br>
              <a:rPr lang="cs-CZ" b="1" dirty="0" smtClean="0">
                <a:solidFill>
                  <a:srgbClr val="CD03B0"/>
                </a:solidFill>
              </a:rPr>
            </a:br>
            <a:r>
              <a:rPr lang="cs-CZ" b="1" u="sng" dirty="0" smtClean="0">
                <a:solidFill>
                  <a:srgbClr val="CD03B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bůh a b</a:t>
            </a:r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ohyně</a:t>
            </a:r>
            <a:endParaRPr lang="cs-CZ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ŘECKO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6600" b="1" dirty="0" smtClean="0">
                <a:solidFill>
                  <a:srgbClr val="7030A0"/>
                </a:solidFill>
              </a:rPr>
              <a:t>ZEUS</a:t>
            </a:r>
          </a:p>
          <a:p>
            <a:pPr algn="ctr">
              <a:buNone/>
            </a:pPr>
            <a:r>
              <a:rPr lang="cs-CZ" sz="6600" b="1" dirty="0" smtClean="0">
                <a:solidFill>
                  <a:srgbClr val="7030A0"/>
                </a:solidFill>
              </a:rPr>
              <a:t>HÉRA</a:t>
            </a:r>
            <a:endParaRPr lang="cs-CZ" sz="6600" b="1" dirty="0">
              <a:solidFill>
                <a:srgbClr val="7030A0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ŘÍM</a:t>
            </a:r>
            <a:endParaRPr lang="cs-CZ" sz="32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6600" b="1" dirty="0" smtClean="0"/>
              <a:t>JUPITER</a:t>
            </a:r>
          </a:p>
          <a:p>
            <a:pPr algn="ctr">
              <a:buNone/>
            </a:pPr>
            <a:r>
              <a:rPr lang="cs-CZ" sz="6600" b="1" dirty="0" smtClean="0"/>
              <a:t>JUNO</a:t>
            </a:r>
            <a:endParaRPr lang="cs-CZ" sz="6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7000">
              <a:srgbClr val="CD03B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Bohyně moudros</a:t>
            </a:r>
            <a:r>
              <a:rPr lang="cs-CZ" b="1" u="sng" dirty="0" smtClean="0">
                <a:solidFill>
                  <a:srgbClr val="CD03B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</a:t>
            </a:r>
            <a:endParaRPr lang="cs-CZ" b="1" u="sng" dirty="0">
              <a:solidFill>
                <a:srgbClr val="CD03B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/>
              <a:t>ŘECKO</a:t>
            </a:r>
          </a:p>
          <a:p>
            <a:pPr algn="ctr">
              <a:buNone/>
            </a:pP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PALLAS ATHÉNA</a:t>
            </a:r>
          </a:p>
          <a:p>
            <a:pPr algn="ctr">
              <a:buNone/>
            </a:pPr>
            <a:endParaRPr lang="cs-CZ" sz="4000" b="1" u="sng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40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Bůh války</a:t>
            </a:r>
          </a:p>
          <a:p>
            <a:pPr algn="ctr">
              <a:buNone/>
            </a:pP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ÁRES</a:t>
            </a:r>
            <a:endParaRPr lang="cs-CZ" sz="6000" b="1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/>
              <a:t>ŘÍM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sz="4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MINERVA</a:t>
            </a:r>
          </a:p>
          <a:p>
            <a:pPr algn="ctr">
              <a:buNone/>
            </a:pPr>
            <a:r>
              <a:rPr lang="cs-CZ" sz="4400" b="1" dirty="0" smtClean="0">
                <a:solidFill>
                  <a:srgbClr val="7030A0"/>
                </a:solidFill>
              </a:rPr>
              <a:t>----------------------</a:t>
            </a:r>
          </a:p>
          <a:p>
            <a:pPr algn="ctr">
              <a:buNone/>
            </a:pPr>
            <a:r>
              <a:rPr lang="cs-CZ" sz="6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MARS</a:t>
            </a:r>
            <a:endParaRPr lang="cs-CZ" sz="6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7000">
              <a:srgbClr val="CD03B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30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chemeClr val="bg1"/>
                </a:solidFill>
              </a:rPr>
              <a:t>ÚKOL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ln w="76200">
            <a:solidFill>
              <a:srgbClr val="CD03B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b="1" i="1" dirty="0" smtClean="0"/>
              <a:t>Z následujícího seznamu jmen bohů</a:t>
            </a:r>
          </a:p>
          <a:p>
            <a:pPr>
              <a:buNone/>
            </a:pPr>
            <a:r>
              <a:rPr lang="cs-CZ" b="1" i="1" dirty="0" smtClean="0"/>
              <a:t>vyberte vždy odpovídající „</a:t>
            </a:r>
            <a:r>
              <a:rPr lang="cs-CZ" b="1" i="1" dirty="0" err="1" smtClean="0"/>
              <a:t>řec</a:t>
            </a:r>
            <a:r>
              <a:rPr lang="cs-CZ" b="1" i="1" dirty="0" smtClean="0"/>
              <a:t>-</a:t>
            </a:r>
          </a:p>
          <a:p>
            <a:pPr>
              <a:buNone/>
            </a:pPr>
            <a:r>
              <a:rPr lang="cs-CZ" b="1" i="1" dirty="0" err="1" smtClean="0"/>
              <a:t>ko</a:t>
            </a:r>
            <a:r>
              <a:rPr lang="cs-CZ" b="1" i="1" dirty="0" smtClean="0"/>
              <a:t> - římskou dvojici“, vy-</a:t>
            </a:r>
          </a:p>
          <a:p>
            <a:pPr>
              <a:buNone/>
            </a:pPr>
            <a:r>
              <a:rPr lang="cs-CZ" b="1" i="1" dirty="0" smtClean="0"/>
              <a:t>hledejte,  jakou oblast</a:t>
            </a:r>
          </a:p>
          <a:p>
            <a:pPr>
              <a:buNone/>
            </a:pPr>
            <a:r>
              <a:rPr lang="cs-CZ" b="1" i="1" dirty="0" smtClean="0"/>
              <a:t>spravovali,  a na-</a:t>
            </a:r>
          </a:p>
          <a:p>
            <a:pPr>
              <a:buNone/>
            </a:pPr>
            <a:r>
              <a:rPr lang="cs-CZ" b="1" i="1" dirty="0" smtClean="0"/>
              <a:t>kreslete odpovídající </a:t>
            </a:r>
          </a:p>
          <a:p>
            <a:pPr>
              <a:buNone/>
            </a:pPr>
            <a:r>
              <a:rPr lang="cs-CZ" b="1" i="1" dirty="0" smtClean="0"/>
              <a:t>atributy (příkl.: Pallas Athéna - Minerva, sova)</a:t>
            </a:r>
            <a:endParaRPr lang="cs-CZ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err="1" smtClean="0">
                <a:solidFill>
                  <a:srgbClr val="CD03B0"/>
                </a:solidFill>
              </a:rPr>
              <a:t>Vulkanus</a:t>
            </a:r>
            <a:r>
              <a:rPr lang="cs-CZ" sz="4800" b="1" dirty="0" smtClean="0">
                <a:solidFill>
                  <a:srgbClr val="CD03B0"/>
                </a:solidFill>
              </a:rPr>
              <a:t>, Venuše, Hermes, Afrodita,</a:t>
            </a:r>
            <a:endParaRPr lang="cs-CZ" sz="4800" b="1" dirty="0">
              <a:solidFill>
                <a:srgbClr val="CD03B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>
              <a:buNone/>
            </a:pPr>
            <a:r>
              <a:rPr lang="cs-CZ" sz="4800" b="1" dirty="0" smtClean="0">
                <a:solidFill>
                  <a:srgbClr val="CD03B0"/>
                </a:solidFill>
              </a:rPr>
              <a:t>Bakchus, </a:t>
            </a:r>
            <a:r>
              <a:rPr lang="cs-CZ" sz="4800" b="1" dirty="0" err="1" smtClean="0">
                <a:solidFill>
                  <a:srgbClr val="CD03B0"/>
                </a:solidFill>
              </a:rPr>
              <a:t>Héfaistos</a:t>
            </a:r>
            <a:r>
              <a:rPr lang="cs-CZ" sz="4800" b="1" dirty="0" smtClean="0">
                <a:solidFill>
                  <a:srgbClr val="CD03B0"/>
                </a:solidFill>
              </a:rPr>
              <a:t>, Vesta, Artemis, Merkur, </a:t>
            </a:r>
            <a:r>
              <a:rPr lang="cs-CZ" sz="4800" b="1" dirty="0" err="1" smtClean="0">
                <a:solidFill>
                  <a:srgbClr val="CD03B0"/>
                </a:solidFill>
              </a:rPr>
              <a:t>Hestia</a:t>
            </a:r>
            <a:r>
              <a:rPr lang="cs-CZ" sz="4800" b="1" dirty="0" smtClean="0">
                <a:solidFill>
                  <a:srgbClr val="CD03B0"/>
                </a:solidFill>
              </a:rPr>
              <a:t>, Diana, Apollón, Dionýsos, Apollo, Pluto, Hádes, Ceres, Erinye, Amor, </a:t>
            </a:r>
            <a:r>
              <a:rPr lang="cs-CZ" sz="4800" b="1" dirty="0" err="1" smtClean="0">
                <a:solidFill>
                  <a:srgbClr val="CD03B0"/>
                </a:solidFill>
              </a:rPr>
              <a:t>Poseidón</a:t>
            </a:r>
            <a:r>
              <a:rPr lang="cs-CZ" sz="4800" b="1" dirty="0" smtClean="0">
                <a:solidFill>
                  <a:srgbClr val="CD03B0"/>
                </a:solidFill>
              </a:rPr>
              <a:t>, Démétér, </a:t>
            </a:r>
            <a:r>
              <a:rPr lang="cs-CZ" sz="4800" b="1" dirty="0" err="1" smtClean="0">
                <a:solidFill>
                  <a:srgbClr val="CD03B0"/>
                </a:solidFill>
              </a:rPr>
              <a:t>Neptunus</a:t>
            </a:r>
            <a:r>
              <a:rPr lang="cs-CZ" sz="4800" b="1" dirty="0" smtClean="0">
                <a:solidFill>
                  <a:srgbClr val="CD03B0"/>
                </a:solidFill>
              </a:rPr>
              <a:t>, </a:t>
            </a:r>
            <a:r>
              <a:rPr lang="cs-CZ" sz="4800" b="1" dirty="0" err="1" smtClean="0">
                <a:solidFill>
                  <a:srgbClr val="CD03B0"/>
                </a:solidFill>
              </a:rPr>
              <a:t>Furiae</a:t>
            </a:r>
            <a:r>
              <a:rPr lang="cs-CZ" sz="4800" b="1" dirty="0" smtClean="0">
                <a:solidFill>
                  <a:srgbClr val="CD03B0"/>
                </a:solidFill>
              </a:rPr>
              <a:t>, Erós</a:t>
            </a:r>
            <a:endParaRPr lang="cs-CZ" sz="4800" b="1" dirty="0">
              <a:solidFill>
                <a:srgbClr val="CD03B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9000">
              <a:srgbClr val="CD03B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78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b="1" dirty="0" smtClean="0">
                <a:solidFill>
                  <a:schemeClr val="bg1"/>
                </a:solidFill>
              </a:rPr>
              <a:t>ZDROJE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r">
              <a:buNone/>
            </a:pPr>
            <a:r>
              <a:rPr lang="cs-CZ" b="1" dirty="0" smtClean="0"/>
              <a:t>PETIŠKA, E. </a:t>
            </a:r>
            <a:r>
              <a:rPr lang="cs-CZ" b="1" i="1" dirty="0" smtClean="0"/>
              <a:t>Staré řecké báje a pověsti.</a:t>
            </a:r>
          </a:p>
          <a:p>
            <a:pPr algn="r">
              <a:buNone/>
            </a:pPr>
            <a:r>
              <a:rPr lang="cs-CZ" b="1" dirty="0" smtClean="0"/>
              <a:t>Praha: Albatros, 1969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180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A N T I Č T Í  B O H O V É </vt:lpstr>
      <vt:lpstr>Snímek 2</vt:lpstr>
      <vt:lpstr>Snímek 3</vt:lpstr>
      <vt:lpstr>Nejmocnější  bůh a bohyně</vt:lpstr>
      <vt:lpstr>Bohyně moudrosti</vt:lpstr>
      <vt:lpstr>ÚKOL</vt:lpstr>
      <vt:lpstr>Vulkanus, Venuše, Hermes, Afrodita,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N T I Č T Í  B O H O V É</dc:title>
  <dc:creator>user</dc:creator>
  <cp:lastModifiedBy>spravce2</cp:lastModifiedBy>
  <cp:revision>20</cp:revision>
  <dcterms:created xsi:type="dcterms:W3CDTF">2013-08-11T15:25:37Z</dcterms:created>
  <dcterms:modified xsi:type="dcterms:W3CDTF">2014-05-31T11:40:53Z</dcterms:modified>
</cp:coreProperties>
</file>