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8"/>
  </p:notesMasterIdLst>
  <p:sldIdLst>
    <p:sldId id="269" r:id="rId2"/>
    <p:sldId id="256" r:id="rId3"/>
    <p:sldId id="257" r:id="rId4"/>
    <p:sldId id="273" r:id="rId5"/>
    <p:sldId id="274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590" autoAdjust="0"/>
  </p:normalViewPr>
  <p:slideViewPr>
    <p:cSldViewPr>
      <p:cViewPr>
        <p:scale>
          <a:sx n="100" d="100"/>
          <a:sy n="100" d="100"/>
        </p:scale>
        <p:origin x="-516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5A119-A53A-4F0B-B195-3303F50D801D}" type="datetimeFigureOut">
              <a:rPr lang="en-GB" smtClean="0"/>
              <a:t>14/01/2012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0930B5-A33C-478D-A949-8AF6CB471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26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0930B5-A33C-478D-A949-8AF6CB4718F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12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78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709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58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125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0420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093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10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72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93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8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448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5B0C8-9D84-4B5D-B23D-62D240FF4BE8}" type="datetimeFigureOut">
              <a:rPr lang="cs-CZ" smtClean="0"/>
              <a:t>14.1.2012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8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863588" y="2132856"/>
            <a:ext cx="7416824" cy="2520280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VY_22_INOVACE_ANGLICKÝ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JAZYK1_30. </a:t>
            </a:r>
            <a:r>
              <a:rPr lang="en-GB" sz="1600" dirty="0">
                <a:latin typeface="Arial" pitchFamily="34" charset="0"/>
                <a:ea typeface="Times New Roman" pitchFamily="18" charset="0"/>
              </a:rPr>
              <a:t>Present perfect continuous 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 </a:t>
            </a:r>
            <a:r>
              <a:rPr lang="en-GB" sz="1600" dirty="0" smtClean="0">
                <a:latin typeface="Arial" pitchFamily="34" charset="0"/>
                <a:ea typeface="Times New Roman" pitchFamily="18" charset="0"/>
              </a:rPr>
              <a:t>Present perfect continuous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48680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609782" y="5013176"/>
            <a:ext cx="3924436" cy="1224136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600" dirty="0" smtClean="0">
                <a:latin typeface="Arial" pitchFamily="34" charset="0"/>
              </a:rPr>
              <a:t>Tento učební materiál slouží k seznámení s předpřítomným časem průběhovým.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4000" dirty="0" smtClean="0">
                <a:latin typeface="Arial" pitchFamily="34" charset="0"/>
                <a:ea typeface="Times New Roman" pitchFamily="18" charset="0"/>
              </a:rPr>
              <a:t>PRESENT PERFECT CONTINUOUS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656784" cy="1752600"/>
          </a:xfrm>
        </p:spPr>
        <p:txBody>
          <a:bodyPr/>
          <a:lstStyle/>
          <a:p>
            <a:r>
              <a:rPr lang="cs-CZ" dirty="0" smtClean="0"/>
              <a:t>(Předpřítomný čas průběhový)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/>
              <a:t>d</a:t>
            </a:r>
            <a:r>
              <a:rPr lang="cs-CZ" sz="2400" dirty="0" smtClean="0"/>
              <a:t>ěj, který začal v minulosti, pokračuje v přítomnosti a bude pravděpodobně pokračovat dále (</a:t>
            </a:r>
            <a:r>
              <a:rPr lang="en-US" sz="2400" b="1" dirty="0" smtClean="0"/>
              <a:t>I have been learning English for three </a:t>
            </a:r>
            <a:r>
              <a:rPr lang="en-US" sz="2400" b="1" dirty="0" smtClean="0"/>
              <a:t>years</a:t>
            </a:r>
            <a:r>
              <a:rPr lang="cs-CZ" sz="2400" b="1" dirty="0" smtClean="0"/>
              <a:t>.</a:t>
            </a:r>
            <a:r>
              <a:rPr lang="en-US" sz="2400" b="1" dirty="0" smtClean="0"/>
              <a:t>)</a:t>
            </a:r>
            <a:endParaRPr lang="en-US" sz="2400" dirty="0" smtClean="0"/>
          </a:p>
          <a:p>
            <a:r>
              <a:rPr lang="cs-CZ" sz="2400" dirty="0" smtClean="0"/>
              <a:t>děj, který </a:t>
            </a:r>
            <a:r>
              <a:rPr lang="cs-CZ" sz="2400" dirty="0"/>
              <a:t>již </a:t>
            </a:r>
            <a:r>
              <a:rPr lang="cs-CZ" sz="2400" dirty="0" smtClean="0"/>
              <a:t>neprobíhá, </a:t>
            </a:r>
            <a:r>
              <a:rPr lang="cs-CZ" sz="2400" dirty="0"/>
              <a:t>ale nějakou dobu </a:t>
            </a:r>
            <a:r>
              <a:rPr lang="cs-CZ" sz="2400" dirty="0" smtClean="0"/>
              <a:t>probíhal </a:t>
            </a:r>
            <a:r>
              <a:rPr lang="cs-CZ" sz="2400" dirty="0"/>
              <a:t>a nyní je vidět </a:t>
            </a:r>
            <a:r>
              <a:rPr lang="cs-CZ" sz="2400" dirty="0" smtClean="0"/>
              <a:t>jeho důsledek, dáváme ale větší důraz na děj samotný než na výsledek (</a:t>
            </a:r>
            <a:r>
              <a:rPr lang="en-US" sz="2400" b="1" dirty="0" smtClean="0"/>
              <a:t>I'm tired because I've been working out.</a:t>
            </a:r>
            <a:r>
              <a:rPr lang="cs-CZ" sz="2400" dirty="0" smtClean="0"/>
              <a:t>)</a:t>
            </a:r>
            <a:endParaRPr lang="cs-CZ" sz="16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používá se často s výrazy: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since</a:t>
            </a:r>
            <a:r>
              <a:rPr lang="cs-CZ" sz="2400" dirty="0" smtClean="0"/>
              <a:t> (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</a:t>
            </a:r>
            <a:r>
              <a:rPr lang="cs-CZ" sz="2400" dirty="0" smtClean="0"/>
              <a:t> </a:t>
            </a:r>
            <a:r>
              <a:rPr lang="cs-CZ" sz="2000" dirty="0" smtClean="0"/>
              <a:t>nějakého časového údobí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for</a:t>
            </a:r>
            <a:r>
              <a:rPr lang="en-US" sz="2400" dirty="0" smtClean="0"/>
              <a:t> </a:t>
            </a:r>
            <a:r>
              <a:rPr lang="cs-CZ" sz="2400" dirty="0" smtClean="0"/>
              <a:t> (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</a:t>
            </a:r>
            <a:r>
              <a:rPr lang="cs-CZ" sz="2400" dirty="0" smtClean="0"/>
              <a:t> </a:t>
            </a:r>
            <a:r>
              <a:rPr lang="cs-CZ" sz="2000" dirty="0" smtClean="0"/>
              <a:t>nějaké časové údobí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sz="2400" dirty="0"/>
              <a:t>u</a:t>
            </a:r>
            <a:r>
              <a:rPr lang="cs-CZ" sz="2400" dirty="0" smtClean="0"/>
              <a:t>žívá se hlavně se slovesy, která označují trvání děje (</a:t>
            </a:r>
            <a:r>
              <a:rPr lang="en-US" sz="2400" dirty="0" smtClean="0"/>
              <a:t>stand, wait, learn, run, jump, sleep….)</a:t>
            </a: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Tvoření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Kladná věta: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podmět  +  </a:t>
            </a:r>
            <a:r>
              <a:rPr lang="en-US" sz="2800" dirty="0" smtClean="0">
                <a:solidFill>
                  <a:srgbClr val="FF0000"/>
                </a:solidFill>
              </a:rPr>
              <a:t>have</a:t>
            </a:r>
            <a:r>
              <a:rPr lang="cs-CZ" sz="2800" dirty="0" smtClean="0">
                <a:solidFill>
                  <a:srgbClr val="FF0000"/>
                </a:solidFill>
              </a:rPr>
              <a:t>/has</a:t>
            </a:r>
            <a:r>
              <a:rPr lang="cs-CZ" sz="2800" dirty="0" smtClean="0"/>
              <a:t>  + </a:t>
            </a:r>
            <a:r>
              <a:rPr lang="en-US" sz="2800" dirty="0" smtClean="0">
                <a:solidFill>
                  <a:srgbClr val="FFC000"/>
                </a:solidFill>
              </a:rPr>
              <a:t>been</a:t>
            </a:r>
            <a:r>
              <a:rPr lang="cs-CZ" sz="2800" dirty="0" smtClean="0"/>
              <a:t>  + </a:t>
            </a:r>
            <a:r>
              <a:rPr lang="cs-CZ" sz="2800" dirty="0" smtClean="0">
                <a:solidFill>
                  <a:srgbClr val="92D050"/>
                </a:solidFill>
              </a:rPr>
              <a:t>význ. sloveso + -ing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92D050"/>
                </a:solidFill>
              </a:rPr>
              <a:t>	</a:t>
            </a:r>
            <a:r>
              <a:rPr lang="en-US" sz="2400" dirty="0" smtClean="0"/>
              <a:t>We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have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been</a:t>
            </a:r>
            <a:r>
              <a:rPr lang="en-US" sz="2400" dirty="0" smtClean="0">
                <a:solidFill>
                  <a:srgbClr val="92D050"/>
                </a:solidFill>
              </a:rPr>
              <a:t> waiting </a:t>
            </a:r>
            <a:r>
              <a:rPr lang="en-US" sz="2400" dirty="0" smtClean="0"/>
              <a:t>since two o´clock.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92D050"/>
                </a:solidFill>
              </a:rPr>
              <a:t>	</a:t>
            </a:r>
            <a:r>
              <a:rPr lang="en-US" sz="2400" dirty="0" smtClean="0"/>
              <a:t>He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has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been</a:t>
            </a:r>
            <a:r>
              <a:rPr lang="en-US" sz="2400" dirty="0" smtClean="0">
                <a:solidFill>
                  <a:srgbClr val="92D050"/>
                </a:solidFill>
              </a:rPr>
              <a:t> cooking </a:t>
            </a:r>
            <a:r>
              <a:rPr lang="en-US" sz="2400" dirty="0" smtClean="0"/>
              <a:t>for one hour.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Záporná věta: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podmět  +  </a:t>
            </a:r>
            <a:r>
              <a:rPr lang="en-US" sz="2800" dirty="0" smtClean="0">
                <a:solidFill>
                  <a:srgbClr val="FF0000"/>
                </a:solidFill>
              </a:rPr>
              <a:t>have</a:t>
            </a:r>
            <a:r>
              <a:rPr lang="cs-CZ" sz="2800" dirty="0" smtClean="0">
                <a:solidFill>
                  <a:srgbClr val="FF0000"/>
                </a:solidFill>
              </a:rPr>
              <a:t>/has</a:t>
            </a:r>
            <a:r>
              <a:rPr lang="cs-CZ" sz="2800" dirty="0" smtClean="0"/>
              <a:t> + not + </a:t>
            </a:r>
            <a:r>
              <a:rPr lang="en-US" sz="2800" dirty="0" smtClean="0">
                <a:solidFill>
                  <a:srgbClr val="FFC000"/>
                </a:solidFill>
              </a:rPr>
              <a:t>been</a:t>
            </a:r>
            <a:r>
              <a:rPr lang="cs-CZ" sz="2800" dirty="0" smtClean="0"/>
              <a:t>  + </a:t>
            </a:r>
            <a:r>
              <a:rPr lang="cs-CZ" sz="2800" dirty="0" smtClean="0">
                <a:solidFill>
                  <a:srgbClr val="92D050"/>
                </a:solidFill>
              </a:rPr>
              <a:t>význ. sloveso + -ing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00B0F0"/>
                </a:solidFill>
              </a:rPr>
              <a:t>	</a:t>
            </a:r>
            <a:r>
              <a:rPr lang="cs-CZ" sz="2400" dirty="0" smtClean="0"/>
              <a:t>- v záporných větách se tento čas většinou neobjevuje</a:t>
            </a:r>
          </a:p>
        </p:txBody>
      </p:sp>
    </p:spTree>
    <p:extLst>
      <p:ext uri="{BB962C8B-B14F-4D97-AF65-F5344CB8AC3E}">
        <p14:creationId xmlns:p14="http://schemas.microsoft.com/office/powerpoint/2010/main" val="93338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507288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rgbClr val="00B0F0"/>
                </a:solidFill>
              </a:rPr>
              <a:t>Otázka</a:t>
            </a:r>
          </a:p>
          <a:p>
            <a:pPr marL="0" indent="0">
              <a:buNone/>
            </a:pPr>
            <a:r>
              <a:rPr lang="en-US" sz="3600" dirty="0" smtClean="0"/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Have/has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/>
              <a:t>+</a:t>
            </a:r>
            <a:r>
              <a:rPr lang="cs-CZ" sz="2800" dirty="0" smtClean="0"/>
              <a:t> podmět</a:t>
            </a:r>
            <a:r>
              <a:rPr lang="en-US" sz="2800" dirty="0" smtClean="0"/>
              <a:t> + </a:t>
            </a:r>
            <a:r>
              <a:rPr lang="en-US" sz="2800" dirty="0" smtClean="0">
                <a:solidFill>
                  <a:srgbClr val="FFC000"/>
                </a:solidFill>
              </a:rPr>
              <a:t>been</a:t>
            </a:r>
            <a:r>
              <a:rPr lang="en-US" sz="2800" dirty="0" smtClean="0"/>
              <a:t>  + </a:t>
            </a:r>
            <a:r>
              <a:rPr lang="en-US" sz="2800" dirty="0" smtClean="0">
                <a:solidFill>
                  <a:srgbClr val="92D050"/>
                </a:solidFill>
              </a:rPr>
              <a:t>význ. sloveso + -</a:t>
            </a:r>
            <a:r>
              <a:rPr lang="en-US" sz="2800" dirty="0" err="1" smtClean="0">
                <a:solidFill>
                  <a:srgbClr val="92D050"/>
                </a:solidFill>
              </a:rPr>
              <a:t>ing</a:t>
            </a:r>
            <a:endParaRPr lang="en-US" sz="28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rgbClr val="92D050"/>
                </a:solidFill>
              </a:rPr>
              <a:t>	</a:t>
            </a:r>
            <a:r>
              <a:rPr lang="en-US" sz="2400" dirty="0" smtClean="0"/>
              <a:t>How long </a:t>
            </a:r>
            <a:r>
              <a:rPr lang="en-US" sz="2400" dirty="0" smtClean="0">
                <a:solidFill>
                  <a:srgbClr val="FF0000"/>
                </a:solidFill>
              </a:rPr>
              <a:t>have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/>
              <a:t>you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been</a:t>
            </a:r>
            <a:r>
              <a:rPr lang="en-US" sz="2400" dirty="0" smtClean="0">
                <a:solidFill>
                  <a:srgbClr val="92D050"/>
                </a:solidFill>
              </a:rPr>
              <a:t> waiting </a:t>
            </a:r>
            <a:r>
              <a:rPr lang="en-US" sz="2400" dirty="0" smtClean="0"/>
              <a:t>here?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92D050"/>
                </a:solidFill>
              </a:rPr>
              <a:t>	</a:t>
            </a:r>
            <a:endParaRPr lang="en-US" sz="32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rgbClr val="00B0F0"/>
                </a:solidFill>
              </a:rPr>
              <a:t>Krátké odpovědi</a:t>
            </a:r>
          </a:p>
          <a:p>
            <a:pPr marL="0" indent="0">
              <a:buNone/>
            </a:pPr>
            <a:r>
              <a:rPr lang="en-US" sz="2400" dirty="0" smtClean="0"/>
              <a:t>Yes, I have.			No, we haven't</a:t>
            </a:r>
          </a:p>
          <a:p>
            <a:pPr marL="0" indent="0">
              <a:buNone/>
            </a:pPr>
            <a:r>
              <a:rPr lang="en-US" sz="2400" dirty="0" smtClean="0"/>
              <a:t>Yes, he has.			No, she hasn't.</a:t>
            </a:r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64759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Na ten film se dívám už hodinu.</a:t>
            </a:r>
          </a:p>
          <a:p>
            <a:pPr marL="0" indent="0">
              <a:buNone/>
            </a:pPr>
            <a:r>
              <a:rPr lang="cs-CZ" dirty="0" smtClean="0"/>
              <a:t>Od sedmi sedí u počítače a hraje hry.</a:t>
            </a:r>
          </a:p>
          <a:p>
            <a:pPr marL="0" indent="0">
              <a:buNone/>
            </a:pPr>
            <a:r>
              <a:rPr lang="cs-CZ" dirty="0" smtClean="0"/>
              <a:t>Jak dlouho se učíš angličtinu?</a:t>
            </a:r>
          </a:p>
          <a:p>
            <a:pPr marL="0" indent="0">
              <a:buNone/>
            </a:pPr>
            <a:r>
              <a:rPr lang="cs-CZ" dirty="0" smtClean="0"/>
              <a:t>Proč jsi tak špinavý? Opravoval jsem auto.</a:t>
            </a:r>
          </a:p>
          <a:p>
            <a:pPr marL="0" indent="0">
              <a:buNone/>
            </a:pPr>
            <a:r>
              <a:rPr lang="cs-CZ" dirty="0" smtClean="0"/>
              <a:t>Cvičíš </a:t>
            </a:r>
            <a:r>
              <a:rPr lang="cs-CZ" dirty="0" smtClean="0"/>
              <a:t>od dvou hodin? </a:t>
            </a:r>
            <a:r>
              <a:rPr lang="cs-CZ" dirty="0" smtClean="0"/>
              <a:t>Ne, necvičím.</a:t>
            </a:r>
          </a:p>
          <a:p>
            <a:pPr marL="0" indent="0">
              <a:buNone/>
            </a:pPr>
            <a:r>
              <a:rPr lang="cs-CZ" dirty="0" smtClean="0"/>
              <a:t>Jak </a:t>
            </a:r>
            <a:r>
              <a:rPr lang="cs-CZ" dirty="0" smtClean="0"/>
              <a:t>dlouho tu pracuješ?</a:t>
            </a:r>
          </a:p>
          <a:p>
            <a:pPr marL="0" indent="0">
              <a:buNone/>
            </a:pPr>
            <a:r>
              <a:rPr lang="cs-CZ" dirty="0" smtClean="0"/>
              <a:t>Bydlím tady dva měsíce.</a:t>
            </a:r>
          </a:p>
        </p:txBody>
      </p:sp>
    </p:spTree>
    <p:extLst>
      <p:ext uri="{BB962C8B-B14F-4D97-AF65-F5344CB8AC3E}">
        <p14:creationId xmlns:p14="http://schemas.microsoft.com/office/powerpoint/2010/main" val="21618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680</TotalTime>
  <Words>242</Words>
  <Application>Microsoft Office PowerPoint</Application>
  <PresentationFormat>Předvádění na obrazovce (4:3)</PresentationFormat>
  <Paragraphs>44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 PRESENT PERFECT CONTINUOUS </vt:lpstr>
      <vt:lpstr>Použití</vt:lpstr>
      <vt:lpstr>Tvoření vět</vt:lpstr>
      <vt:lpstr>Prezentace aplikace PowerPoint</vt:lpstr>
      <vt:lpstr>Přeložte: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to be</dc:title>
  <dc:creator>uživatel</dc:creator>
  <cp:lastModifiedBy>Miluše Uhlířová</cp:lastModifiedBy>
  <cp:revision>94</cp:revision>
  <dcterms:created xsi:type="dcterms:W3CDTF">2011-10-17T13:58:39Z</dcterms:created>
  <dcterms:modified xsi:type="dcterms:W3CDTF">2012-01-14T19:50:46Z</dcterms:modified>
</cp:coreProperties>
</file>