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6" r:id="rId6"/>
    <p:sldId id="262" r:id="rId7"/>
    <p:sldId id="263" r:id="rId8"/>
    <p:sldId id="264" r:id="rId9"/>
    <p:sldId id="265" r:id="rId10"/>
    <p:sldId id="267" r:id="rId11"/>
    <p:sldId id="271" r:id="rId12"/>
    <p:sldId id="269" r:id="rId13"/>
    <p:sldId id="268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VY_32_INOVACE_05_Matematika </a:t>
          </a:r>
          <a:r>
            <a:rPr lang="cs-CZ" smtClean="0"/>
            <a:t>pro 6.ročník_Dělení desetinným </a:t>
          </a:r>
          <a:r>
            <a:rPr lang="cs-CZ" dirty="0" smtClean="0"/>
            <a:t>číslem - procvičování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Dělení desetinným číslem - procvičování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C6FA4EF-A00A-4175-BAA8-CFA640FC3E33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CFE449D-4E50-4101-B9D3-4AAFD271C695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5F7346D-0D75-48F6-B88C-C1F3F17648C9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743B7FB-6BCB-429F-A90A-9525E947425A}" type="presOf" srcId="{D1D4F407-5343-4D3F-B5B9-D407B03CAEB4}" destId="{AED2198E-93D5-4001-81B4-73124B309672}" srcOrd="1" destOrd="0" presId="urn:microsoft.com/office/officeart/2005/8/layout/target3"/>
    <dgm:cxn modelId="{64717AE8-9D11-4D9C-8EDD-75ADF96AB649}" type="presOf" srcId="{757F3AB3-0718-4624-B441-E567A8F0AB56}" destId="{333A1088-737F-45CB-B68E-254E46348037}" srcOrd="0" destOrd="0" presId="urn:microsoft.com/office/officeart/2005/8/layout/target3"/>
    <dgm:cxn modelId="{BF662770-9BF7-4A17-A370-58024BF252B0}" type="presOf" srcId="{4C35D32F-0EAB-4CD7-82EE-45574DC2A586}" destId="{890E4F0B-2866-4A3F-A3C7-2A14B1797930}" srcOrd="1" destOrd="0" presId="urn:microsoft.com/office/officeart/2005/8/layout/target3"/>
    <dgm:cxn modelId="{887F008F-1666-4F7A-8EF3-62B30EBA64AF}" type="presOf" srcId="{4C35D32F-0EAB-4CD7-82EE-45574DC2A586}" destId="{8BEBB6EC-1DAA-4CAC-8A25-BC0FCBD5DBD5}" srcOrd="0" destOrd="0" presId="urn:microsoft.com/office/officeart/2005/8/layout/target3"/>
    <dgm:cxn modelId="{F59B83DB-2024-45AF-A7AF-CA3E20DECBE0}" type="presOf" srcId="{D1D4F407-5343-4D3F-B5B9-D407B03CAEB4}" destId="{D005CE8C-CC26-4C3E-AC11-E15060ECD759}" srcOrd="0" destOrd="0" presId="urn:microsoft.com/office/officeart/2005/8/layout/target3"/>
    <dgm:cxn modelId="{23E0029C-896A-481F-8CFB-1DAE45F8C5FE}" type="presOf" srcId="{D8197B8C-B260-4A16-BDF4-0947B075E274}" destId="{5A5FFA88-C948-4069-8E93-59FA12366E83}" srcOrd="1" destOrd="0" presId="urn:microsoft.com/office/officeart/2005/8/layout/target3"/>
    <dgm:cxn modelId="{77625D5F-533A-4429-82B6-22B56DF55E8C}" type="presOf" srcId="{B651F6E3-6281-48DB-9319-2AEAFDAE7572}" destId="{619D679B-A015-4ECF-8348-D1034C574F40}" srcOrd="0" destOrd="0" presId="urn:microsoft.com/office/officeart/2005/8/layout/target3"/>
    <dgm:cxn modelId="{D43242CD-1E4F-4913-AB5E-808B9D28F3E2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0922AB8-1EF5-426C-9BDE-BF3D755D42BB}" type="presParOf" srcId="{333A1088-737F-45CB-B68E-254E46348037}" destId="{F5ABB229-8D3B-4694-996A-96F23CF14429}" srcOrd="0" destOrd="0" presId="urn:microsoft.com/office/officeart/2005/8/layout/target3"/>
    <dgm:cxn modelId="{917981E0-DB2D-444D-970C-A65D74C05F7A}" type="presParOf" srcId="{333A1088-737F-45CB-B68E-254E46348037}" destId="{F41139FD-01EE-4571-8B17-4FB00FC51163}" srcOrd="1" destOrd="0" presId="urn:microsoft.com/office/officeart/2005/8/layout/target3"/>
    <dgm:cxn modelId="{97046314-C1F6-4CCD-BFFD-7D2603EF4F60}" type="presParOf" srcId="{333A1088-737F-45CB-B68E-254E46348037}" destId="{D005CE8C-CC26-4C3E-AC11-E15060ECD759}" srcOrd="2" destOrd="0" presId="urn:microsoft.com/office/officeart/2005/8/layout/target3"/>
    <dgm:cxn modelId="{64E890C3-5874-476C-8C37-B6FE8F640170}" type="presParOf" srcId="{333A1088-737F-45CB-B68E-254E46348037}" destId="{2C702D82-9B77-49B7-9568-BB8EB47C3372}" srcOrd="3" destOrd="0" presId="urn:microsoft.com/office/officeart/2005/8/layout/target3"/>
    <dgm:cxn modelId="{9FECF3D0-9573-48BC-BEEC-27D8E524809E}" type="presParOf" srcId="{333A1088-737F-45CB-B68E-254E46348037}" destId="{A52A0455-90FF-4808-ABD0-F02540D31D5A}" srcOrd="4" destOrd="0" presId="urn:microsoft.com/office/officeart/2005/8/layout/target3"/>
    <dgm:cxn modelId="{4BDC6434-918C-4A70-AAE1-CA401A4E4AD1}" type="presParOf" srcId="{333A1088-737F-45CB-B68E-254E46348037}" destId="{6140AFEC-043D-4C43-A2F9-D0F5331DF3A3}" srcOrd="5" destOrd="0" presId="urn:microsoft.com/office/officeart/2005/8/layout/target3"/>
    <dgm:cxn modelId="{E6256B26-D2CF-4EE4-AEA3-98F56D2EE159}" type="presParOf" srcId="{333A1088-737F-45CB-B68E-254E46348037}" destId="{9358AC05-5D7D-4327-9F80-1AD486AEA664}" srcOrd="6" destOrd="0" presId="urn:microsoft.com/office/officeart/2005/8/layout/target3"/>
    <dgm:cxn modelId="{C251A133-7649-4933-BA8C-C7C92F314F0F}" type="presParOf" srcId="{333A1088-737F-45CB-B68E-254E46348037}" destId="{313FC574-E1CD-4FB4-B054-0B805CE0447D}" srcOrd="7" destOrd="0" presId="urn:microsoft.com/office/officeart/2005/8/layout/target3"/>
    <dgm:cxn modelId="{AF8C9C66-B481-4B42-9585-FDCF1FFDECA8}" type="presParOf" srcId="{333A1088-737F-45CB-B68E-254E46348037}" destId="{619D679B-A015-4ECF-8348-D1034C574F40}" srcOrd="8" destOrd="0" presId="urn:microsoft.com/office/officeart/2005/8/layout/target3"/>
    <dgm:cxn modelId="{9A9B3EF6-2CAE-4BFE-910B-77C82DFEF880}" type="presParOf" srcId="{333A1088-737F-45CB-B68E-254E46348037}" destId="{322283A8-4A27-4CDA-BAE3-F381106A9174}" srcOrd="9" destOrd="0" presId="urn:microsoft.com/office/officeart/2005/8/layout/target3"/>
    <dgm:cxn modelId="{B1688735-58F8-4568-8783-9DF0B2877F8A}" type="presParOf" srcId="{333A1088-737F-45CB-B68E-254E46348037}" destId="{FFC9F71D-1B4F-4AD9-A4A6-86ADEFC8AF5C}" srcOrd="10" destOrd="0" presId="urn:microsoft.com/office/officeart/2005/8/layout/target3"/>
    <dgm:cxn modelId="{4AF7FC2F-8A75-40AA-A71E-9CD9A6E4F498}" type="presParOf" srcId="{333A1088-737F-45CB-B68E-254E46348037}" destId="{25B08C86-7E15-44DC-BE7F-FFB55DD49D12}" srcOrd="11" destOrd="0" presId="urn:microsoft.com/office/officeart/2005/8/layout/target3"/>
    <dgm:cxn modelId="{B6C30088-CC2A-4DDD-9258-966E3675F111}" type="presParOf" srcId="{333A1088-737F-45CB-B68E-254E46348037}" destId="{76644BE8-9D7C-4C09-B250-3D10AF48CBB7}" srcOrd="12" destOrd="0" presId="urn:microsoft.com/office/officeart/2005/8/layout/target3"/>
    <dgm:cxn modelId="{FC11E2D4-1424-4CDE-BC1E-0C78D2AAF925}" type="presParOf" srcId="{333A1088-737F-45CB-B68E-254E46348037}" destId="{EE85B701-7295-41C0-BA7A-34D3756A2AE6}" srcOrd="13" destOrd="0" presId="urn:microsoft.com/office/officeart/2005/8/layout/target3"/>
    <dgm:cxn modelId="{79CFCE19-4870-43B7-9868-BACA649C40B6}" type="presParOf" srcId="{333A1088-737F-45CB-B68E-254E46348037}" destId="{8BEBB6EC-1DAA-4CAC-8A25-BC0FCBD5DBD5}" srcOrd="14" destOrd="0" presId="urn:microsoft.com/office/officeart/2005/8/layout/target3"/>
    <dgm:cxn modelId="{D194776A-7C68-4D7F-B474-E5498EEE4EBB}" type="presParOf" srcId="{333A1088-737F-45CB-B68E-254E46348037}" destId="{AED2198E-93D5-4001-81B4-73124B309672}" srcOrd="15" destOrd="0" presId="urn:microsoft.com/office/officeart/2005/8/layout/target3"/>
    <dgm:cxn modelId="{C4FB4E4D-1979-4E60-BDA2-0D151C3764E3}" type="presParOf" srcId="{333A1088-737F-45CB-B68E-254E46348037}" destId="{2BE915AB-18AA-4053-B92C-3BFC9ED204BB}" srcOrd="16" destOrd="0" presId="urn:microsoft.com/office/officeart/2005/8/layout/target3"/>
    <dgm:cxn modelId="{60A35BF1-BAEE-49CC-8239-B2556AEB38A6}" type="presParOf" srcId="{333A1088-737F-45CB-B68E-254E46348037}" destId="{6BB5E863-4638-4E1D-BFDE-399D028AC4ED}" srcOrd="17" destOrd="0" presId="urn:microsoft.com/office/officeart/2005/8/layout/target3"/>
    <dgm:cxn modelId="{74D8EF96-E317-487D-A235-DF94BA7F4DB0}" type="presParOf" srcId="{333A1088-737F-45CB-B68E-254E46348037}" destId="{5A5FFA88-C948-4069-8E93-59FA12366E83}" srcOrd="18" destOrd="0" presId="urn:microsoft.com/office/officeart/2005/8/layout/target3"/>
    <dgm:cxn modelId="{F5596D00-DFC9-463B-8E1F-90861BB4C1D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ZŠ Týnec nad Labem</a:t>
          </a:r>
          <a:endParaRPr lang="cs-CZ" sz="9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AUTOR: Martina Dostálová</a:t>
          </a:r>
          <a:endParaRPr lang="cs-CZ" sz="9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VY_32_INOVACE_05_Matematika </a:t>
          </a:r>
          <a:r>
            <a:rPr lang="cs-CZ" sz="900" kern="1200" smtClean="0"/>
            <a:t>pro 6.ročník_Dělení desetinným </a:t>
          </a:r>
          <a:r>
            <a:rPr lang="cs-CZ" sz="900" kern="1200" dirty="0" smtClean="0"/>
            <a:t>číslem - procvičování</a:t>
          </a:r>
          <a:endParaRPr lang="cs-CZ" sz="9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Téma: Dělení desetinným číslem - procvičování</a:t>
          </a:r>
          <a:endParaRPr lang="cs-CZ" sz="9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CZ.1.07/1.4.00/21.1921</a:t>
          </a:r>
          <a:endParaRPr lang="cs-CZ" sz="9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E055073-8E5E-493B-AB8C-3B2E5EDF968C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78BE96F-A6DD-45EE-81F7-DAC6E7F099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55073-8E5E-493B-AB8C-3B2E5EDF968C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8BE96F-A6DD-45EE-81F7-DAC6E7F099B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55073-8E5E-493B-AB8C-3B2E5EDF968C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8BE96F-A6DD-45EE-81F7-DAC6E7F099B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55073-8E5E-493B-AB8C-3B2E5EDF968C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8BE96F-A6DD-45EE-81F7-DAC6E7F099B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55073-8E5E-493B-AB8C-3B2E5EDF968C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8BE96F-A6DD-45EE-81F7-DAC6E7F099B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55073-8E5E-493B-AB8C-3B2E5EDF968C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8BE96F-A6DD-45EE-81F7-DAC6E7F099B2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55073-8E5E-493B-AB8C-3B2E5EDF968C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8BE96F-A6DD-45EE-81F7-DAC6E7F099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E055073-8E5E-493B-AB8C-3B2E5EDF968C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8BE96F-A6DD-45EE-81F7-DAC6E7F099B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E055073-8E5E-493B-AB8C-3B2E5EDF968C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78BE96F-A6DD-45EE-81F7-DAC6E7F099B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55073-8E5E-493B-AB8C-3B2E5EDF968C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8BE96F-A6DD-45EE-81F7-DAC6E7F099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55073-8E5E-493B-AB8C-3B2E5EDF968C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8BE96F-A6DD-45EE-81F7-DAC6E7F099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E055073-8E5E-493B-AB8C-3B2E5EDF968C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78BE96F-A6DD-45EE-81F7-DAC6E7F099B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124803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561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6792"/>
            <a:ext cx="80648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Digitální učební materiál Dělení desetinným číslem je určen </a:t>
            </a:r>
            <a:r>
              <a:rPr lang="cs-CZ" sz="2000" dirty="0" smtClean="0"/>
              <a:t>                na </a:t>
            </a:r>
            <a:r>
              <a:rPr lang="cs-CZ" sz="2000" dirty="0" smtClean="0"/>
              <a:t>procvičování dělení desetinným číslem v šestém ročníku základní školy. Materiál je vhodný pro prezentaci </a:t>
            </a:r>
            <a:r>
              <a:rPr lang="cs-CZ" sz="2000" dirty="0" smtClean="0"/>
              <a:t>                               na </a:t>
            </a:r>
            <a:r>
              <a:rPr lang="cs-CZ" sz="2000" dirty="0" smtClean="0"/>
              <a:t>interaktivní tabuli. Začátek učebního materiálu je věnován opakování zaokrouhlování desetinných čísel, prostřední část procvičování dělení a konec slovním úlohám.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55172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Zaokrouhlování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5733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2615960"/>
              </p:ext>
            </p:extLst>
          </p:nvPr>
        </p:nvGraphicFramePr>
        <p:xfrm>
          <a:off x="467544" y="3068960"/>
          <a:ext cx="8280918" cy="22322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0153"/>
                <a:gridCol w="1380153"/>
                <a:gridCol w="1380153"/>
                <a:gridCol w="1380153"/>
                <a:gridCol w="1380153"/>
                <a:gridCol w="1380153"/>
              </a:tblGrid>
              <a:tr h="4464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12,058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102,442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0,9976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2,637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4,095</a:t>
                      </a:r>
                      <a:endParaRPr lang="cs-CZ" dirty="0"/>
                    </a:p>
                  </a:txBody>
                  <a:tcPr/>
                </a:tc>
              </a:tr>
              <a:tr h="44645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Desítky</a:t>
                      </a:r>
                      <a:endParaRPr lang="cs-CZ" dirty="0"/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645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Jednotky</a:t>
                      </a: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645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Desetiny</a:t>
                      </a:r>
                      <a:endParaRPr lang="cs-CZ" dirty="0"/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645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Setiny</a:t>
                      </a:r>
                      <a:endParaRPr lang="cs-CZ" dirty="0"/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23528" y="1257727"/>
            <a:ext cx="576064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Zaokrouhli desetinná čísla na: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2107036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desetinným číslem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5944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3357861"/>
              </p:ext>
            </p:extLst>
          </p:nvPr>
        </p:nvGraphicFramePr>
        <p:xfrm>
          <a:off x="1691680" y="3284984"/>
          <a:ext cx="2448272" cy="28346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224136"/>
                <a:gridCol w="122413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/>
                        <a:t>0,96</a:t>
                      </a:r>
                      <a:endParaRPr lang="cs-CZ" sz="25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/>
                        <a:t>0,018</a:t>
                      </a:r>
                      <a:endParaRPr lang="cs-CZ" sz="25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/>
                        <a:t>5,1</a:t>
                      </a:r>
                      <a:endParaRPr lang="cs-CZ" sz="25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/>
                        <a:t>90</a:t>
                      </a:r>
                      <a:endParaRPr lang="cs-CZ" sz="25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/>
                        <a:t>7,2</a:t>
                      </a:r>
                      <a:endParaRPr lang="cs-CZ" sz="25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/>
                        <a:t>0,33</a:t>
                      </a:r>
                      <a:endParaRPr lang="cs-CZ" sz="25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83568" y="548680"/>
            <a:ext cx="561662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Kontrola DÚ</a:t>
            </a:r>
            <a:endParaRPr lang="cs-CZ" sz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99657" y="2564904"/>
            <a:ext cx="1296144" cy="55399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:0,03</a:t>
            </a:r>
            <a:endParaRPr lang="cs-CZ" sz="3000" dirty="0"/>
          </a:p>
        </p:txBody>
      </p:sp>
      <p:sp>
        <p:nvSpPr>
          <p:cNvPr id="7" name="Volný tvar 6"/>
          <p:cNvSpPr/>
          <p:nvPr/>
        </p:nvSpPr>
        <p:spPr>
          <a:xfrm>
            <a:off x="1982581" y="2815842"/>
            <a:ext cx="354519" cy="460758"/>
          </a:xfrm>
          <a:custGeom>
            <a:avLst/>
            <a:gdLst>
              <a:gd name="connsiteX0" fmla="*/ 53048 w 354519"/>
              <a:gd name="connsiteY0" fmla="*/ 460758 h 460758"/>
              <a:gd name="connsiteX1" fmla="*/ 20390 w 354519"/>
              <a:gd name="connsiteY1" fmla="*/ 68872 h 460758"/>
              <a:gd name="connsiteX2" fmla="*/ 325190 w 354519"/>
              <a:gd name="connsiteY2" fmla="*/ 3558 h 460758"/>
              <a:gd name="connsiteX3" fmla="*/ 325190 w 354519"/>
              <a:gd name="connsiteY3" fmla="*/ 14444 h 460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4519" h="460758">
                <a:moveTo>
                  <a:pt x="53048" y="460758"/>
                </a:moveTo>
                <a:cubicBezTo>
                  <a:pt x="14040" y="302915"/>
                  <a:pt x="-24967" y="145072"/>
                  <a:pt x="20390" y="68872"/>
                </a:cubicBezTo>
                <a:cubicBezTo>
                  <a:pt x="65747" y="-7328"/>
                  <a:pt x="274390" y="12629"/>
                  <a:pt x="325190" y="3558"/>
                </a:cubicBezTo>
                <a:cubicBezTo>
                  <a:pt x="375990" y="-5513"/>
                  <a:pt x="350590" y="4465"/>
                  <a:pt x="325190" y="1444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3592286" y="2797629"/>
            <a:ext cx="273556" cy="478971"/>
          </a:xfrm>
          <a:custGeom>
            <a:avLst/>
            <a:gdLst>
              <a:gd name="connsiteX0" fmla="*/ 0 w 273556"/>
              <a:gd name="connsiteY0" fmla="*/ 0 h 478971"/>
              <a:gd name="connsiteX1" fmla="*/ 272143 w 273556"/>
              <a:gd name="connsiteY1" fmla="*/ 141514 h 478971"/>
              <a:gd name="connsiteX2" fmla="*/ 87085 w 273556"/>
              <a:gd name="connsiteY2" fmla="*/ 478971 h 478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3556" h="478971">
                <a:moveTo>
                  <a:pt x="0" y="0"/>
                </a:moveTo>
                <a:cubicBezTo>
                  <a:pt x="128814" y="30843"/>
                  <a:pt x="257629" y="61686"/>
                  <a:pt x="272143" y="141514"/>
                </a:cubicBezTo>
                <a:cubicBezTo>
                  <a:pt x="286657" y="221343"/>
                  <a:pt x="186871" y="350157"/>
                  <a:pt x="87085" y="478971"/>
                </a:cubicBezTo>
              </a:path>
            </a:pathLst>
          </a:custGeom>
          <a:noFill/>
          <a:ln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7259842"/>
              </p:ext>
            </p:extLst>
          </p:nvPr>
        </p:nvGraphicFramePr>
        <p:xfrm>
          <a:off x="5384167" y="3262039"/>
          <a:ext cx="2428192" cy="283464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214096"/>
                <a:gridCol w="121409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/>
                        <a:t>2,5</a:t>
                      </a:r>
                      <a:endParaRPr lang="cs-CZ" sz="2500" b="0" dirty="0"/>
                    </a:p>
                  </a:txBody>
                  <a:tcPr anchor="b" anchorCtr="1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/>
                        <a:t>0,95</a:t>
                      </a:r>
                      <a:endParaRPr lang="cs-CZ" sz="2500" b="0" dirty="0"/>
                    </a:p>
                  </a:txBody>
                  <a:tcPr anchor="b" anchorCtr="1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/>
                        <a:t>0,135</a:t>
                      </a:r>
                      <a:endParaRPr lang="cs-CZ" sz="2500" b="0" dirty="0"/>
                    </a:p>
                  </a:txBody>
                  <a:tcPr anchor="b" anchorCtr="1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/>
                        <a:t>10</a:t>
                      </a:r>
                      <a:endParaRPr lang="cs-CZ" sz="2500" b="0" dirty="0"/>
                    </a:p>
                  </a:txBody>
                  <a:tcPr anchor="b" anchorCtr="1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/>
                        <a:t>6,5</a:t>
                      </a:r>
                      <a:endParaRPr lang="cs-CZ" sz="2500" b="0" dirty="0"/>
                    </a:p>
                  </a:txBody>
                  <a:tcPr anchor="b" anchorCtr="1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/>
                        <a:t>0,75</a:t>
                      </a:r>
                      <a:endParaRPr lang="cs-CZ" sz="2500" b="0" dirty="0"/>
                    </a:p>
                  </a:txBody>
                  <a:tcPr anchor="b" anchorCtr="1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5776122" y="2541959"/>
            <a:ext cx="1296144" cy="55399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:0,05</a:t>
            </a:r>
            <a:endParaRPr lang="cs-CZ" sz="3000" dirty="0"/>
          </a:p>
        </p:txBody>
      </p:sp>
      <p:sp>
        <p:nvSpPr>
          <p:cNvPr id="11" name="Volný tvar 10"/>
          <p:cNvSpPr/>
          <p:nvPr/>
        </p:nvSpPr>
        <p:spPr>
          <a:xfrm>
            <a:off x="5459046" y="2792897"/>
            <a:ext cx="354519" cy="460758"/>
          </a:xfrm>
          <a:custGeom>
            <a:avLst/>
            <a:gdLst>
              <a:gd name="connsiteX0" fmla="*/ 53048 w 354519"/>
              <a:gd name="connsiteY0" fmla="*/ 460758 h 460758"/>
              <a:gd name="connsiteX1" fmla="*/ 20390 w 354519"/>
              <a:gd name="connsiteY1" fmla="*/ 68872 h 460758"/>
              <a:gd name="connsiteX2" fmla="*/ 325190 w 354519"/>
              <a:gd name="connsiteY2" fmla="*/ 3558 h 460758"/>
              <a:gd name="connsiteX3" fmla="*/ 325190 w 354519"/>
              <a:gd name="connsiteY3" fmla="*/ 14444 h 460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4519" h="460758">
                <a:moveTo>
                  <a:pt x="53048" y="460758"/>
                </a:moveTo>
                <a:cubicBezTo>
                  <a:pt x="14040" y="302915"/>
                  <a:pt x="-24967" y="145072"/>
                  <a:pt x="20390" y="68872"/>
                </a:cubicBezTo>
                <a:cubicBezTo>
                  <a:pt x="65747" y="-7328"/>
                  <a:pt x="274390" y="12629"/>
                  <a:pt x="325190" y="3558"/>
                </a:cubicBezTo>
                <a:cubicBezTo>
                  <a:pt x="375990" y="-5513"/>
                  <a:pt x="350590" y="4465"/>
                  <a:pt x="325190" y="14444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7068751" y="2774684"/>
            <a:ext cx="273556" cy="478971"/>
          </a:xfrm>
          <a:custGeom>
            <a:avLst/>
            <a:gdLst>
              <a:gd name="connsiteX0" fmla="*/ 0 w 273556"/>
              <a:gd name="connsiteY0" fmla="*/ 0 h 478971"/>
              <a:gd name="connsiteX1" fmla="*/ 272143 w 273556"/>
              <a:gd name="connsiteY1" fmla="*/ 141514 h 478971"/>
              <a:gd name="connsiteX2" fmla="*/ 87085 w 273556"/>
              <a:gd name="connsiteY2" fmla="*/ 478971 h 478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3556" h="478971">
                <a:moveTo>
                  <a:pt x="0" y="0"/>
                </a:moveTo>
                <a:cubicBezTo>
                  <a:pt x="128814" y="30843"/>
                  <a:pt x="257629" y="61686"/>
                  <a:pt x="272143" y="141514"/>
                </a:cubicBezTo>
                <a:cubicBezTo>
                  <a:pt x="286657" y="221343"/>
                  <a:pt x="186871" y="350157"/>
                  <a:pt x="87085" y="478971"/>
                </a:cubicBezTo>
              </a:path>
            </a:pathLst>
          </a:custGeom>
          <a:ln>
            <a:headEnd type="none" w="med" len="med"/>
            <a:tailEnd type="arrow" w="med" len="me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5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56886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Děl na 2 desetinná místa:</a:t>
            </a:r>
            <a:endParaRPr lang="cs-CZ" sz="3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191" y="3501008"/>
            <a:ext cx="842493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16,8 : 0,7 =</a:t>
            </a:r>
            <a:endParaRPr lang="cs-CZ" sz="3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1412776"/>
            <a:ext cx="3672408" cy="124649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500" dirty="0" smtClean="0"/>
              <a:t>Příklad pro rychlé:</a:t>
            </a:r>
          </a:p>
          <a:p>
            <a:endParaRPr lang="cs-CZ" sz="2500" dirty="0" smtClean="0"/>
          </a:p>
          <a:p>
            <a:r>
              <a:rPr lang="cs-CZ" sz="2500" dirty="0" smtClean="0"/>
              <a:t>67,196 : 1,8 =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225863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56886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Děl na 2 desetinná místa:</a:t>
            </a:r>
            <a:endParaRPr lang="cs-CZ" sz="3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191" y="3501008"/>
            <a:ext cx="842493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2,55 : 0,03 =</a:t>
            </a:r>
            <a:endParaRPr lang="cs-CZ" sz="3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1412776"/>
            <a:ext cx="3672408" cy="124649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500" dirty="0" smtClean="0"/>
              <a:t>Příklad pro rychlé:</a:t>
            </a:r>
          </a:p>
          <a:p>
            <a:endParaRPr lang="cs-CZ" sz="2500" dirty="0" smtClean="0"/>
          </a:p>
          <a:p>
            <a:r>
              <a:rPr lang="cs-CZ" sz="2500" dirty="0" smtClean="0"/>
              <a:t>0,59 : 0,7 =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691919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56886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Děl na 2 desetinná místa:</a:t>
            </a:r>
            <a:endParaRPr lang="cs-CZ" sz="3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191" y="3501008"/>
            <a:ext cx="842493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5,216 : 0,18 =</a:t>
            </a:r>
            <a:endParaRPr lang="cs-CZ" sz="3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1412776"/>
            <a:ext cx="3672408" cy="124649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500" dirty="0" smtClean="0"/>
              <a:t>Příklad pro rychlé:</a:t>
            </a:r>
          </a:p>
          <a:p>
            <a:endParaRPr lang="cs-CZ" sz="2500" dirty="0" smtClean="0"/>
          </a:p>
          <a:p>
            <a:r>
              <a:rPr lang="cs-CZ" sz="2500" dirty="0" smtClean="0"/>
              <a:t>68,2 : 0,77 =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117193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dělení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8211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88706"/>
            <a:ext cx="83529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000" dirty="0" smtClean="0"/>
              <a:t>Kolika kroky o délce 0,7 m přejdeme chodbu dlouhou 5,6 m?</a:t>
            </a:r>
            <a:endParaRPr lang="cs-CZ" sz="3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492896"/>
            <a:ext cx="4824536" cy="92333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Krok ……………………… 0,7 m</a:t>
            </a:r>
          </a:p>
          <a:p>
            <a:r>
              <a:rPr lang="cs-CZ" dirty="0" smtClean="0"/>
              <a:t>Chodba ……………………5,6 m</a:t>
            </a:r>
          </a:p>
          <a:p>
            <a:r>
              <a:rPr lang="cs-CZ" u="sng" dirty="0" smtClean="0"/>
              <a:t>Počet kroků ……………… x       _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19" y="2852936"/>
            <a:ext cx="3024335" cy="278537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500" dirty="0" smtClean="0"/>
              <a:t>5,6 : 0,7 =</a:t>
            </a:r>
          </a:p>
          <a:p>
            <a:endParaRPr lang="cs-CZ" sz="2500" dirty="0"/>
          </a:p>
          <a:p>
            <a:endParaRPr lang="cs-CZ" sz="2500" dirty="0" smtClean="0"/>
          </a:p>
          <a:p>
            <a:endParaRPr lang="cs-CZ" sz="2500" dirty="0"/>
          </a:p>
          <a:p>
            <a:endParaRPr lang="cs-CZ" sz="2500" dirty="0" smtClean="0"/>
          </a:p>
          <a:p>
            <a:endParaRPr lang="cs-CZ" sz="2500" dirty="0"/>
          </a:p>
          <a:p>
            <a:endParaRPr lang="cs-CZ" sz="25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157192"/>
            <a:ext cx="4896544" cy="47705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500" dirty="0" smtClean="0"/>
              <a:t>Chodbu přejdeme 8 kroky.</a:t>
            </a:r>
            <a:endParaRPr lang="cs-CZ" sz="2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492896"/>
            <a:ext cx="4824536" cy="92333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Zápis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5651983" y="2852936"/>
            <a:ext cx="3024471" cy="278537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500" dirty="0" smtClean="0"/>
              <a:t>Vypočet</a:t>
            </a:r>
          </a:p>
          <a:p>
            <a:endParaRPr lang="cs-CZ" sz="2500" dirty="0"/>
          </a:p>
          <a:p>
            <a:endParaRPr lang="cs-CZ" sz="2500" dirty="0" smtClean="0"/>
          </a:p>
          <a:p>
            <a:endParaRPr lang="cs-CZ" sz="2500" dirty="0"/>
          </a:p>
          <a:p>
            <a:endParaRPr lang="cs-CZ" sz="2500" dirty="0" smtClean="0"/>
          </a:p>
          <a:p>
            <a:endParaRPr lang="cs-CZ" sz="2500" dirty="0"/>
          </a:p>
          <a:p>
            <a:endParaRPr lang="cs-CZ" sz="25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4964832"/>
            <a:ext cx="4896544" cy="86177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500" dirty="0" smtClean="0"/>
              <a:t>Odpověď</a:t>
            </a:r>
            <a:br>
              <a:rPr lang="cs-CZ" sz="2500" dirty="0" smtClean="0"/>
            </a:b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1462616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352928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500" dirty="0" smtClean="0"/>
              <a:t>Balení CD v prvním obchodě obsahuje </a:t>
            </a:r>
            <a:r>
              <a:rPr lang="cs-CZ" sz="2500" dirty="0" smtClean="0"/>
              <a:t>100 ks </a:t>
            </a:r>
            <a:r>
              <a:rPr lang="cs-CZ" sz="2500" dirty="0" smtClean="0"/>
              <a:t>za 370 Kč. V druhém obchodě </a:t>
            </a:r>
            <a:r>
              <a:rPr lang="cs-CZ" sz="2500" dirty="0" smtClean="0"/>
              <a:t>50 ks </a:t>
            </a:r>
            <a:r>
              <a:rPr lang="cs-CZ" sz="2500" dirty="0" smtClean="0"/>
              <a:t>za 175,50 Kč. Kde jsou CD levnější?</a:t>
            </a:r>
            <a:endParaRPr lang="cs-CZ" sz="25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348880"/>
            <a:ext cx="5472608" cy="224676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1.Obchod</a:t>
            </a:r>
          </a:p>
          <a:p>
            <a:r>
              <a:rPr lang="cs-CZ" sz="2000" dirty="0" smtClean="0"/>
              <a:t>100ks ……………………… 370 Kč</a:t>
            </a:r>
          </a:p>
          <a:p>
            <a:r>
              <a:rPr lang="cs-CZ" sz="2000" dirty="0" smtClean="0"/>
              <a:t>1ks…………………………… x Kč</a:t>
            </a:r>
          </a:p>
          <a:p>
            <a:r>
              <a:rPr lang="cs-CZ" sz="2000" dirty="0" smtClean="0"/>
              <a:t>2. Obchod</a:t>
            </a:r>
          </a:p>
          <a:p>
            <a:r>
              <a:rPr lang="cs-CZ" sz="2000" dirty="0" smtClean="0"/>
              <a:t>50ks………………………… 175,50 Kč</a:t>
            </a:r>
          </a:p>
          <a:p>
            <a:r>
              <a:rPr lang="cs-CZ" sz="2000" u="sng" dirty="0" smtClean="0"/>
              <a:t>1ks…………………………… y Kč</a:t>
            </a:r>
          </a:p>
          <a:p>
            <a:r>
              <a:rPr lang="cs-CZ" sz="2000" dirty="0" smtClean="0"/>
              <a:t>Kde jsou levnější?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2492896"/>
            <a:ext cx="3096344" cy="378565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370 : 100 =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175,5 : 50 =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5373216"/>
            <a:ext cx="4968552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Levnější jsou v druhém obchodě.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1384" y="2348880"/>
            <a:ext cx="5472608" cy="224676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Zápis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68144" y="2502806"/>
            <a:ext cx="3096344" cy="378565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Výpočet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2257" y="5234716"/>
            <a:ext cx="4968552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Odpověď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741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88706"/>
            <a:ext cx="83529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000" dirty="0" smtClean="0"/>
              <a:t>Kombajn sklidil z </a:t>
            </a:r>
            <a:r>
              <a:rPr lang="cs-CZ" sz="3000" dirty="0" smtClean="0">
                <a:solidFill>
                  <a:srgbClr val="FF0000"/>
                </a:solidFill>
              </a:rPr>
              <a:t>18,4</a:t>
            </a:r>
            <a:r>
              <a:rPr lang="cs-CZ" sz="3000" dirty="0" smtClean="0"/>
              <a:t> hektarů </a:t>
            </a:r>
            <a:r>
              <a:rPr lang="cs-CZ" sz="3000" dirty="0" smtClean="0">
                <a:solidFill>
                  <a:srgbClr val="FF0000"/>
                </a:solidFill>
              </a:rPr>
              <a:t>51,98</a:t>
            </a:r>
            <a:r>
              <a:rPr lang="cs-CZ" sz="3000" dirty="0" smtClean="0"/>
              <a:t> tun pšenice. Vypočítejte hektarový výnos. (Kolik pšenice sklidil kombajn z 1 hektaru?)</a:t>
            </a:r>
            <a:endParaRPr lang="cs-CZ" sz="3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492896"/>
            <a:ext cx="4824536" cy="92333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Hektarů………………… 18,4</a:t>
            </a:r>
          </a:p>
          <a:p>
            <a:r>
              <a:rPr lang="cs-CZ" dirty="0" smtClean="0"/>
              <a:t>Pšenice…………………  51,98 t</a:t>
            </a:r>
          </a:p>
          <a:p>
            <a:r>
              <a:rPr lang="cs-CZ" u="sng" dirty="0" smtClean="0"/>
              <a:t>1 hektar…………………  x tun pšenice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3140968"/>
            <a:ext cx="2664296" cy="278537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500" dirty="0" smtClean="0"/>
              <a:t>51,98 : 18, 4 =</a:t>
            </a:r>
          </a:p>
          <a:p>
            <a:endParaRPr lang="cs-CZ" sz="2500" dirty="0"/>
          </a:p>
          <a:p>
            <a:endParaRPr lang="cs-CZ" sz="2500" dirty="0" smtClean="0"/>
          </a:p>
          <a:p>
            <a:endParaRPr lang="cs-CZ" sz="2500" dirty="0"/>
          </a:p>
          <a:p>
            <a:endParaRPr lang="cs-CZ" sz="2500" dirty="0" smtClean="0"/>
          </a:p>
          <a:p>
            <a:endParaRPr lang="cs-CZ" sz="2500" dirty="0"/>
          </a:p>
          <a:p>
            <a:endParaRPr lang="cs-CZ" sz="25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157192"/>
            <a:ext cx="4896544" cy="86177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500" dirty="0" smtClean="0"/>
              <a:t>Hektarový výnos je 2,825 t pšenice.</a:t>
            </a:r>
            <a:endParaRPr lang="cs-CZ" sz="2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492896"/>
            <a:ext cx="4824536" cy="92333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Zápis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5651985" y="3140968"/>
            <a:ext cx="2664296" cy="278537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500" dirty="0" smtClean="0"/>
              <a:t>Vypočet</a:t>
            </a:r>
          </a:p>
          <a:p>
            <a:endParaRPr lang="cs-CZ" sz="2500" dirty="0"/>
          </a:p>
          <a:p>
            <a:endParaRPr lang="cs-CZ" sz="2500" dirty="0" smtClean="0"/>
          </a:p>
          <a:p>
            <a:endParaRPr lang="cs-CZ" sz="2500" dirty="0"/>
          </a:p>
          <a:p>
            <a:endParaRPr lang="cs-CZ" sz="2500" dirty="0" smtClean="0"/>
          </a:p>
          <a:p>
            <a:endParaRPr lang="cs-CZ" sz="2500" dirty="0"/>
          </a:p>
          <a:p>
            <a:endParaRPr lang="cs-CZ" sz="25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5157192"/>
            <a:ext cx="4896544" cy="86177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500" dirty="0" smtClean="0"/>
              <a:t>Odpověď</a:t>
            </a:r>
            <a:br>
              <a:rPr lang="cs-CZ" sz="2500" dirty="0" smtClean="0"/>
            </a:b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835603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sz="2000" dirty="0"/>
              <a:t>ODVÁRKO, Oldřich; KADLEČEK, Jiří. </a:t>
            </a:r>
            <a:r>
              <a:rPr lang="cs-CZ" sz="2000" i="1" dirty="0"/>
              <a:t>Matematika pro 6.ročník základní školy : 2.díl</a:t>
            </a:r>
            <a:r>
              <a:rPr lang="cs-CZ" sz="2000" dirty="0"/>
              <a:t>. 1.vydání. Praha : Prometheus, 1997. 88 s. ISBN 80-7196-086-1.</a:t>
            </a:r>
          </a:p>
          <a:p>
            <a:pPr marL="109728" indent="0">
              <a:buNone/>
            </a:pPr>
            <a:endParaRPr lang="cs-CZ" sz="2000" dirty="0"/>
          </a:p>
          <a:p>
            <a:pPr marL="109728" indent="0">
              <a:buNone/>
            </a:pPr>
            <a:r>
              <a:rPr lang="cs-CZ" sz="2000" dirty="0"/>
              <a:t>http://microsoft.com</a:t>
            </a: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1720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81</TotalTime>
  <Words>357</Words>
  <Application>Microsoft Office PowerPoint</Application>
  <PresentationFormat>Předvádění na obrazovce (4:3)</PresentationFormat>
  <Paragraphs>126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Prezentace aplikace PowerPoint</vt:lpstr>
      <vt:lpstr>Anotace</vt:lpstr>
      <vt:lpstr>Zaokrouhlování</vt:lpstr>
      <vt:lpstr>Prezentace aplikace PowerPoint</vt:lpstr>
      <vt:lpstr>Dělení desetinným číslem</vt:lpstr>
      <vt:lpstr>Prezentace aplikace PowerPoint</vt:lpstr>
      <vt:lpstr>Prezentace aplikace PowerPoint</vt:lpstr>
      <vt:lpstr>Prezentace aplikace PowerPoint</vt:lpstr>
      <vt:lpstr>Prezentace aplikace PowerPoint</vt:lpstr>
      <vt:lpstr>Slovní úlohy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 Králík</cp:lastModifiedBy>
  <cp:revision>29</cp:revision>
  <dcterms:created xsi:type="dcterms:W3CDTF">2011-11-25T10:32:23Z</dcterms:created>
  <dcterms:modified xsi:type="dcterms:W3CDTF">2012-04-05T08:28:09Z</dcterms:modified>
</cp:coreProperties>
</file>