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62" r:id="rId5"/>
    <p:sldId id="261" r:id="rId6"/>
    <p:sldId id="264" r:id="rId7"/>
    <p:sldId id="265" r:id="rId8"/>
    <p:sldId id="267" r:id="rId9"/>
    <p:sldId id="268" r:id="rId10"/>
    <p:sldId id="266" r:id="rId11"/>
    <p:sldId id="263" r:id="rId12"/>
    <p:sldId id="25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588" autoAdjust="0"/>
    <p:restoredTop sz="94671" autoAdjust="0"/>
  </p:normalViewPr>
  <p:slideViewPr>
    <p:cSldViewPr>
      <p:cViewPr varScale="1">
        <p:scale>
          <a:sx n="69" d="100"/>
          <a:sy n="69" d="100"/>
        </p:scale>
        <p:origin x="-1416" y="-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cs-CZ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cs-CZ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A2940C-E8FD-4116-9F9F-C20EDB91E39A}" type="datetimeFigureOut">
              <a:rPr lang="cs-CZ" smtClean="0"/>
              <a:pPr/>
              <a:t>1.6.2014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CE5659-E1B4-4AE4-934A-44EDDC524B4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554528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cs-CZ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A2940C-E8FD-4116-9F9F-C20EDB91E39A}" type="datetimeFigureOut">
              <a:rPr lang="cs-CZ" smtClean="0"/>
              <a:pPr/>
              <a:t>1.6.2014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CE5659-E1B4-4AE4-934A-44EDDC524B4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9287341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A2940C-E8FD-4116-9F9F-C20EDB91E39A}" type="datetimeFigureOut">
              <a:rPr lang="cs-CZ" smtClean="0"/>
              <a:pPr/>
              <a:t>1.6.2014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CE5659-E1B4-4AE4-934A-44EDDC524B4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016670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cs-CZ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A2940C-E8FD-4116-9F9F-C20EDB91E39A}" type="datetimeFigureOut">
              <a:rPr lang="cs-CZ" smtClean="0"/>
              <a:pPr/>
              <a:t>1.6.2014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CE5659-E1B4-4AE4-934A-44EDDC524B4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223016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A2940C-E8FD-4116-9F9F-C20EDB91E39A}" type="datetimeFigureOut">
              <a:rPr lang="cs-CZ" smtClean="0"/>
              <a:pPr/>
              <a:t>1.6.2014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CE5659-E1B4-4AE4-934A-44EDDC524B4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8383075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A2940C-E8FD-4116-9F9F-C20EDB91E39A}" type="datetimeFigureOut">
              <a:rPr lang="cs-CZ" smtClean="0"/>
              <a:pPr/>
              <a:t>1.6.2014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CE5659-E1B4-4AE4-934A-44EDDC524B4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123049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A2940C-E8FD-4116-9F9F-C20EDB91E39A}" type="datetimeFigureOut">
              <a:rPr lang="cs-CZ" smtClean="0"/>
              <a:pPr/>
              <a:t>1.6.2014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CE5659-E1B4-4AE4-934A-44EDDC524B4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5052392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cs-CZ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A2940C-E8FD-4116-9F9F-C20EDB91E39A}" type="datetimeFigureOut">
              <a:rPr lang="cs-CZ" smtClean="0"/>
              <a:pPr/>
              <a:t>1.6.2014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CE5659-E1B4-4AE4-934A-44EDDC524B4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0792284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A2940C-E8FD-4116-9F9F-C20EDB91E39A}" type="datetimeFigureOut">
              <a:rPr lang="cs-CZ" smtClean="0"/>
              <a:pPr/>
              <a:t>1.6.2014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CE5659-E1B4-4AE4-934A-44EDDC524B4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4139679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cs-CZ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A2940C-E8FD-4116-9F9F-C20EDB91E39A}" type="datetimeFigureOut">
              <a:rPr lang="cs-CZ" smtClean="0"/>
              <a:pPr/>
              <a:t>1.6.2014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CE5659-E1B4-4AE4-934A-44EDDC524B4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043249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cs-CZ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A2940C-E8FD-4116-9F9F-C20EDB91E39A}" type="datetimeFigureOut">
              <a:rPr lang="cs-CZ" smtClean="0"/>
              <a:pPr/>
              <a:t>1.6.2014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CE5659-E1B4-4AE4-934A-44EDDC524B4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405749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AA2940C-E8FD-4116-9F9F-C20EDB91E39A}" type="datetimeFigureOut">
              <a:rPr lang="cs-CZ" smtClean="0"/>
              <a:pPr/>
              <a:t>1.6.2014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8CE5659-E1B4-4AE4-934A-44EDDC524B4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928350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7030A0"/>
                </a:solidFill>
              </a:rPr>
              <a:t>SVĚTOVÁ NÁBOŽENSTVÍ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ZÁKLADNÍ POJMY</a:t>
            </a:r>
          </a:p>
          <a:p>
            <a:endParaRPr lang="cs-CZ" dirty="0">
              <a:solidFill>
                <a:schemeClr val="tx1"/>
              </a:solidFill>
            </a:endParaRPr>
          </a:p>
          <a:p>
            <a:endParaRPr lang="cs-CZ" dirty="0" smtClean="0">
              <a:solidFill>
                <a:schemeClr val="tx1"/>
              </a:solidFill>
            </a:endParaRPr>
          </a:p>
          <a:p>
            <a:pPr algn="r"/>
            <a:r>
              <a:rPr lang="cs-CZ" sz="1400" dirty="0"/>
              <a:t>ČÍSLO DUM: VY_32_INOVACE_OBN_3_12</a:t>
            </a:r>
          </a:p>
          <a:p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Rectangle 1"/>
          <p:cNvSpPr>
            <a:spLocks noChangeArrowheads="1"/>
          </p:cNvSpPr>
          <p:nvPr/>
        </p:nvSpPr>
        <p:spPr bwMode="auto">
          <a:xfrm>
            <a:off x="2071670" y="0"/>
            <a:ext cx="4751622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cs-CZ" sz="800" dirty="0" smtClean="0"/>
              <a:t> </a:t>
            </a:r>
          </a:p>
          <a:p>
            <a:pPr algn="ctr"/>
            <a:r>
              <a:rPr lang="cs-CZ" sz="800" b="1" dirty="0" smtClean="0"/>
              <a:t>Číslo projektu: CZ.1.07./1.5.00/34.0938  Název projektu: Zlepšení podmínek pro vzdělávání na SUŠ, Ostrava</a:t>
            </a:r>
            <a:r>
              <a:rPr lang="cs-CZ" sz="800" dirty="0" smtClean="0"/>
              <a:t> </a:t>
            </a:r>
          </a:p>
          <a:p>
            <a:pPr algn="ctr"/>
            <a:r>
              <a:rPr lang="cs-CZ" sz="800" dirty="0" smtClean="0"/>
              <a:t> </a:t>
            </a:r>
            <a:endParaRPr lang="cs-CZ" sz="800" dirty="0"/>
          </a:p>
        </p:txBody>
      </p:sp>
      <p:pic>
        <p:nvPicPr>
          <p:cNvPr id="5" name="Obrázek 4" descr="OPVK_hor_zakladni_logolink_RGB_cz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14480" y="714356"/>
            <a:ext cx="5760720" cy="1255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xmlns="" val="311657491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i="1" dirty="0" smtClean="0">
                <a:solidFill>
                  <a:schemeClr val="accent4">
                    <a:lumMod val="75000"/>
                  </a:schemeClr>
                </a:solidFill>
              </a:rPr>
              <a:t>Náboženská víra</a:t>
            </a:r>
            <a:endParaRPr lang="cs-CZ" i="1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	je odpovědí na duchovní potřeby člověka, prodlužuje lidskou důvěru, že za vším jednáním tkví „</a:t>
            </a:r>
            <a:r>
              <a:rPr lang="cs-CZ" dirty="0" smtClean="0">
                <a:solidFill>
                  <a:schemeClr val="accent4">
                    <a:lumMod val="75000"/>
                  </a:schemeClr>
                </a:solidFill>
              </a:rPr>
              <a:t>vyšší smysl</a:t>
            </a:r>
            <a:r>
              <a:rPr lang="cs-CZ" dirty="0" smtClean="0"/>
              <a:t>“ (bůh). Že morálka a dobro se vyplácí. A že smrtí život nekončí.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sz="2800" dirty="0" smtClean="0"/>
              <a:t>	</a:t>
            </a:r>
            <a:r>
              <a:rPr lang="cs-CZ" sz="2400" dirty="0" smtClean="0">
                <a:solidFill>
                  <a:srgbClr val="0070C0"/>
                </a:solidFill>
              </a:rPr>
              <a:t>Před sto lety se spekulovalo, že v dnešní době bude náboženská víra ojedinělým jevem. Opak je pravdou. V současnosti se člověk od </a:t>
            </a:r>
            <a:r>
              <a:rPr lang="cs-CZ" sz="2400" b="1" i="1" dirty="0" smtClean="0">
                <a:solidFill>
                  <a:srgbClr val="0070C0"/>
                </a:solidFill>
              </a:rPr>
              <a:t>profánního</a:t>
            </a:r>
            <a:r>
              <a:rPr lang="cs-CZ" sz="2400" i="1" dirty="0" smtClean="0">
                <a:solidFill>
                  <a:srgbClr val="0070C0"/>
                </a:solidFill>
              </a:rPr>
              <a:t> </a:t>
            </a:r>
            <a:r>
              <a:rPr lang="cs-CZ" sz="2400" dirty="0" smtClean="0">
                <a:solidFill>
                  <a:srgbClr val="0070C0"/>
                </a:solidFill>
              </a:rPr>
              <a:t>(všedního) světa  stále častěji obrací k </a:t>
            </a:r>
            <a:r>
              <a:rPr lang="cs-CZ" sz="2400" b="1" i="1" dirty="0" smtClean="0">
                <a:solidFill>
                  <a:srgbClr val="0070C0"/>
                </a:solidFill>
              </a:rPr>
              <a:t>posvátnému</a:t>
            </a:r>
            <a:r>
              <a:rPr lang="cs-CZ" sz="2400" dirty="0" smtClean="0">
                <a:solidFill>
                  <a:srgbClr val="0070C0"/>
                </a:solidFill>
              </a:rPr>
              <a:t>.</a:t>
            </a:r>
            <a:endParaRPr lang="cs-CZ" sz="24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8922685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NÁBOŽENSKOST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 (RELIGIOZITA)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sz="2800" dirty="0" smtClean="0"/>
              <a:t>z lat. </a:t>
            </a:r>
            <a:r>
              <a:rPr lang="cs-CZ" sz="2800" dirty="0" smtClean="0">
                <a:solidFill>
                  <a:schemeClr val="accent4">
                    <a:lumMod val="75000"/>
                  </a:schemeClr>
                </a:solidFill>
              </a:rPr>
              <a:t>religio</a:t>
            </a:r>
            <a:r>
              <a:rPr lang="cs-CZ" sz="2800" dirty="0" smtClean="0"/>
              <a:t> = spojovat (to, co nás spojuje)</a:t>
            </a:r>
          </a:p>
          <a:p>
            <a:pPr marL="0" indent="0">
              <a:buNone/>
            </a:pPr>
            <a:r>
              <a:rPr lang="cs-CZ" sz="2800" dirty="0" smtClean="0"/>
              <a:t>příslušnost k církvi, k vyznání</a:t>
            </a:r>
          </a:p>
          <a:p>
            <a:pPr marL="0" indent="0">
              <a:buNone/>
            </a:pPr>
            <a:r>
              <a:rPr lang="cs-CZ" sz="2800" dirty="0" smtClean="0"/>
              <a:t>(</a:t>
            </a:r>
            <a:r>
              <a:rPr lang="cs-CZ" sz="2800" dirty="0" smtClean="0">
                <a:solidFill>
                  <a:schemeClr val="accent4">
                    <a:lumMod val="75000"/>
                  </a:schemeClr>
                </a:solidFill>
              </a:rPr>
              <a:t>religionistika</a:t>
            </a:r>
            <a:r>
              <a:rPr lang="cs-CZ" sz="2800" dirty="0" smtClean="0"/>
              <a:t> = vědní obor zkoumající náboženství)</a:t>
            </a:r>
          </a:p>
          <a:p>
            <a:pPr marL="0" indent="0">
              <a:buNone/>
            </a:pPr>
            <a:endParaRPr lang="cs-CZ" sz="2800" dirty="0"/>
          </a:p>
          <a:p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DUCHOVNOST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 (SPIRITUALITA)</a:t>
            </a:r>
          </a:p>
          <a:p>
            <a:pPr marL="0" indent="0">
              <a:buNone/>
            </a:pPr>
            <a:r>
              <a:rPr lang="cs-CZ" dirty="0" smtClean="0"/>
              <a:t>	</a:t>
            </a:r>
            <a:r>
              <a:rPr lang="cs-CZ" sz="2800" dirty="0" smtClean="0"/>
              <a:t>hledání a nalézaní </a:t>
            </a:r>
            <a:r>
              <a:rPr lang="cs-CZ" sz="2800" dirty="0" smtClean="0">
                <a:solidFill>
                  <a:schemeClr val="accent4">
                    <a:lumMod val="75000"/>
                  </a:schemeClr>
                </a:solidFill>
              </a:rPr>
              <a:t>smyslu</a:t>
            </a:r>
            <a:r>
              <a:rPr lang="cs-CZ" sz="2800" dirty="0" smtClean="0"/>
              <a:t> a významu lidského života, vědomí </a:t>
            </a:r>
            <a:r>
              <a:rPr lang="cs-CZ" sz="2800" dirty="0" smtClean="0">
                <a:solidFill>
                  <a:schemeClr val="accent4">
                    <a:lumMod val="75000"/>
                  </a:schemeClr>
                </a:solidFill>
              </a:rPr>
              <a:t>sebepřesahu </a:t>
            </a:r>
            <a:r>
              <a:rPr lang="cs-CZ" sz="2800" dirty="0" smtClean="0"/>
              <a:t>(vědomí jednoty s přírodou, s kosmem, se životem, s bytím)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288043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4">
                    <a:lumMod val="75000"/>
                  </a:schemeClr>
                </a:solidFill>
              </a:rPr>
              <a:t>náboženství jako ideologie</a:t>
            </a:r>
            <a:endParaRPr lang="cs-CZ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1628800"/>
            <a:ext cx="8229600" cy="4525963"/>
          </a:xfrm>
        </p:spPr>
        <p:txBody>
          <a:bodyPr numCol="3">
            <a:normAutofit fontScale="92500" lnSpcReduction="20000"/>
          </a:bodyPr>
          <a:lstStyle/>
          <a:p>
            <a:pPr marL="0" indent="0">
              <a:buNone/>
            </a:pPr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</a:rPr>
              <a:t>zkušenost</a:t>
            </a:r>
          </a:p>
          <a:p>
            <a:pPr marL="0" indent="0">
              <a:buNone/>
            </a:pPr>
            <a:r>
              <a:rPr lang="cs-CZ" sz="2000" i="1" dirty="0"/>
              <a:t>o</a:t>
            </a:r>
            <a:r>
              <a:rPr lang="cs-CZ" sz="2000" i="1" dirty="0" smtClean="0"/>
              <a:t>sobní duchovní (spirituální) zkušenost</a:t>
            </a:r>
          </a:p>
          <a:p>
            <a:pPr marL="0" indent="0">
              <a:buNone/>
            </a:pPr>
            <a:endParaRPr lang="cs-CZ" sz="2000" i="1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</a:rPr>
              <a:t>rituály</a:t>
            </a:r>
          </a:p>
          <a:p>
            <a:pPr marL="0" indent="0">
              <a:buNone/>
            </a:pPr>
            <a:r>
              <a:rPr lang="cs-CZ" sz="2000" i="1" dirty="0"/>
              <a:t>v</a:t>
            </a:r>
            <a:r>
              <a:rPr lang="cs-CZ" sz="2000" i="1" dirty="0" smtClean="0"/>
              <a:t>yjadřují uctívání, oběti a další posvátné úkony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400" b="1" dirty="0">
                <a:solidFill>
                  <a:schemeClr val="accent2">
                    <a:lumMod val="75000"/>
                  </a:schemeClr>
                </a:solidFill>
              </a:rPr>
              <a:t>m</a:t>
            </a:r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</a:rPr>
              <a:t>ýty</a:t>
            </a:r>
          </a:p>
          <a:p>
            <a:pPr marL="0" indent="0">
              <a:buNone/>
            </a:pPr>
            <a:r>
              <a:rPr lang="cs-CZ" sz="2000" i="1" dirty="0"/>
              <a:t>p</a:t>
            </a:r>
            <a:r>
              <a:rPr lang="cs-CZ" sz="2000" i="1" dirty="0" smtClean="0"/>
              <a:t>říběhy, které shrnují základní skupinovou víru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400" b="1" dirty="0">
                <a:solidFill>
                  <a:schemeClr val="accent2">
                    <a:lumMod val="75000"/>
                  </a:schemeClr>
                </a:solidFill>
              </a:rPr>
              <a:t>n</a:t>
            </a:r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</a:rPr>
              <a:t>auka (doktrína)</a:t>
            </a:r>
          </a:p>
          <a:p>
            <a:pPr marL="0" indent="0">
              <a:buNone/>
            </a:pPr>
            <a:r>
              <a:rPr lang="cs-CZ" sz="2000" i="1" dirty="0"/>
              <a:t>s</a:t>
            </a:r>
            <a:r>
              <a:rPr lang="cs-CZ" sz="2000" i="1" dirty="0" smtClean="0"/>
              <a:t>ystém víry a náboženských zkušeností</a:t>
            </a:r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400" b="1" dirty="0">
                <a:solidFill>
                  <a:schemeClr val="accent2">
                    <a:lumMod val="75000"/>
                  </a:schemeClr>
                </a:solidFill>
              </a:rPr>
              <a:t>e</a:t>
            </a:r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</a:rPr>
              <a:t>tika</a:t>
            </a:r>
          </a:p>
          <a:p>
            <a:pPr marL="0" indent="0">
              <a:buNone/>
            </a:pPr>
            <a:r>
              <a:rPr lang="cs-CZ" sz="2000" i="1" dirty="0"/>
              <a:t>m</a:t>
            </a:r>
            <a:r>
              <a:rPr lang="cs-CZ" sz="2000" i="1" dirty="0" smtClean="0"/>
              <a:t>orální zásady a pravidla chování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300" b="1" dirty="0">
                <a:solidFill>
                  <a:schemeClr val="accent2">
                    <a:lumMod val="75000"/>
                  </a:schemeClr>
                </a:solidFill>
              </a:rPr>
              <a:t>s</a:t>
            </a:r>
            <a:r>
              <a:rPr lang="cs-CZ" sz="2300" b="1" dirty="0" smtClean="0">
                <a:solidFill>
                  <a:schemeClr val="accent2">
                    <a:lumMod val="75000"/>
                  </a:schemeClr>
                </a:solidFill>
              </a:rPr>
              <a:t>polečnost</a:t>
            </a:r>
          </a:p>
          <a:p>
            <a:pPr marL="0" indent="0">
              <a:buNone/>
            </a:pPr>
            <a:r>
              <a:rPr lang="cs-CZ" sz="2000" i="1" dirty="0" smtClean="0"/>
              <a:t>Institucionální formy náboženství (církve)</a:t>
            </a:r>
            <a:endParaRPr lang="cs-CZ" sz="2000" i="1" dirty="0"/>
          </a:p>
        </p:txBody>
      </p:sp>
    </p:spTree>
    <p:extLst>
      <p:ext uri="{BB962C8B-B14F-4D97-AF65-F5344CB8AC3E}">
        <p14:creationId xmlns:p14="http://schemas.microsoft.com/office/powerpoint/2010/main" xmlns="" val="32226522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5"/>
          <p:cNvSpPr>
            <a:spLocks noGrp="1"/>
          </p:cNvSpPr>
          <p:nvPr>
            <p:ph sz="half" idx="1"/>
          </p:nvPr>
        </p:nvSpPr>
        <p:spPr>
          <a:xfrm>
            <a:off x="457200" y="764704"/>
            <a:ext cx="4038600" cy="5361459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/>
              <a:t>	</a:t>
            </a:r>
            <a:r>
              <a:rPr lang="cs-CZ" sz="3200" dirty="0" smtClean="0">
                <a:solidFill>
                  <a:srgbClr val="002060"/>
                </a:solidFill>
              </a:rPr>
              <a:t>CÍRKVE</a:t>
            </a:r>
            <a:endParaRPr lang="cs-CZ" sz="3200" dirty="0">
              <a:solidFill>
                <a:srgbClr val="002060"/>
              </a:solidFill>
            </a:endParaRPr>
          </a:p>
          <a:p>
            <a:r>
              <a:rPr lang="cs-CZ" dirty="0" smtClean="0"/>
              <a:t>společenské instituce, které organizují náboženský život svých členů</a:t>
            </a:r>
          </a:p>
          <a:p>
            <a:endParaRPr lang="cs-CZ" sz="2400" dirty="0"/>
          </a:p>
          <a:p>
            <a:r>
              <a:rPr lang="cs-CZ" dirty="0"/>
              <a:t>m</a:t>
            </a:r>
            <a:r>
              <a:rPr lang="cs-CZ" dirty="0" smtClean="0"/>
              <a:t>usí mít míru otevřenosti</a:t>
            </a:r>
          </a:p>
          <a:p>
            <a:endParaRPr lang="cs-CZ" dirty="0"/>
          </a:p>
          <a:p>
            <a:r>
              <a:rPr lang="cs-CZ" dirty="0" smtClean="0"/>
              <a:t>nemohou po svých členech požadovat plnou identifikaci</a:t>
            </a:r>
            <a:endParaRPr lang="cs-CZ" dirty="0"/>
          </a:p>
        </p:txBody>
      </p:sp>
      <p:sp>
        <p:nvSpPr>
          <p:cNvPr id="7" name="Content Placeholder 6"/>
          <p:cNvSpPr>
            <a:spLocks noGrp="1"/>
          </p:cNvSpPr>
          <p:nvPr>
            <p:ph sz="half" idx="2"/>
          </p:nvPr>
        </p:nvSpPr>
        <p:spPr>
          <a:xfrm>
            <a:off x="4648200" y="764704"/>
            <a:ext cx="4038600" cy="5361459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	</a:t>
            </a:r>
            <a:r>
              <a:rPr lang="cs-CZ" sz="3200" dirty="0" smtClean="0">
                <a:solidFill>
                  <a:srgbClr val="002060"/>
                </a:solidFill>
              </a:rPr>
              <a:t>SEKTY</a:t>
            </a:r>
          </a:p>
          <a:p>
            <a:r>
              <a:rPr lang="cs-CZ" dirty="0"/>
              <a:t>s</a:t>
            </a:r>
            <a:r>
              <a:rPr lang="cs-CZ" dirty="0" smtClean="0"/>
              <a:t>kupiny odštěpené od učení větších církví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r>
              <a:rPr lang="cs-CZ" dirty="0" smtClean="0"/>
              <a:t>vnější svět označují za nepřátelský a uzavírají se před ním</a:t>
            </a:r>
          </a:p>
          <a:p>
            <a:endParaRPr lang="cs-CZ" dirty="0"/>
          </a:p>
          <a:p>
            <a:r>
              <a:rPr lang="cs-CZ" dirty="0" smtClean="0"/>
              <a:t>vyžadují plnou identifikaci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679984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accent4">
                    <a:lumMod val="75000"/>
                  </a:schemeClr>
                </a:solidFill>
              </a:rPr>
              <a:t>s</a:t>
            </a:r>
            <a:r>
              <a:rPr lang="cs-CZ" dirty="0" smtClean="0">
                <a:solidFill>
                  <a:schemeClr val="accent4">
                    <a:lumMod val="75000"/>
                  </a:schemeClr>
                </a:solidFill>
              </a:rPr>
              <a:t>větová náboženství</a:t>
            </a:r>
            <a:endParaRPr lang="cs-CZ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8" name="Text Placeholder 7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3200" dirty="0">
                <a:solidFill>
                  <a:schemeClr val="accent2">
                    <a:lumMod val="75000"/>
                  </a:schemeClr>
                </a:solidFill>
              </a:rPr>
              <a:t>n</a:t>
            </a:r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</a:rPr>
              <a:t>áboženství knihy</a:t>
            </a:r>
            <a:endParaRPr lang="cs-CZ" sz="32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9" name="Content Placeholder 8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accent4">
                    <a:lumMod val="75000"/>
                  </a:schemeClr>
                </a:solidFill>
              </a:rPr>
              <a:t>Křesťanství</a:t>
            </a:r>
          </a:p>
          <a:p>
            <a:pPr marL="0" indent="0">
              <a:buNone/>
            </a:pPr>
            <a:r>
              <a:rPr lang="cs-CZ" dirty="0" smtClean="0"/>
              <a:t>(Nový zákon, univerzální )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sz="2800" dirty="0" smtClean="0">
                <a:solidFill>
                  <a:schemeClr val="accent4">
                    <a:lumMod val="75000"/>
                  </a:schemeClr>
                </a:solidFill>
              </a:rPr>
              <a:t>Islám</a:t>
            </a:r>
          </a:p>
          <a:p>
            <a:pPr marL="0" indent="0">
              <a:buNone/>
            </a:pPr>
            <a:r>
              <a:rPr lang="cs-CZ" dirty="0" smtClean="0"/>
              <a:t>(Korán, univerzální)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sz="2800" dirty="0" smtClean="0">
                <a:solidFill>
                  <a:schemeClr val="accent4">
                    <a:lumMod val="75000"/>
                  </a:schemeClr>
                </a:solidFill>
              </a:rPr>
              <a:t>Judaismus</a:t>
            </a:r>
          </a:p>
          <a:p>
            <a:pPr marL="0" indent="0">
              <a:buNone/>
            </a:pPr>
            <a:r>
              <a:rPr lang="cs-CZ" dirty="0" smtClean="0"/>
              <a:t>(Tóra, národní)</a:t>
            </a:r>
            <a:endParaRPr lang="cs-CZ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3"/>
          </p:nvPr>
        </p:nvSpPr>
        <p:spPr>
          <a:xfrm>
            <a:off x="4645025" y="1576056"/>
            <a:ext cx="4041775" cy="639762"/>
          </a:xfrm>
        </p:spPr>
        <p:txBody>
          <a:bodyPr>
            <a:normAutofit/>
          </a:bodyPr>
          <a:lstStyle/>
          <a:p>
            <a:r>
              <a:rPr lang="cs-CZ" sz="3200" dirty="0">
                <a:solidFill>
                  <a:schemeClr val="accent2">
                    <a:lumMod val="75000"/>
                  </a:schemeClr>
                </a:solidFill>
              </a:rPr>
              <a:t>m</a:t>
            </a:r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</a:rPr>
              <a:t>ystická náboženství</a:t>
            </a:r>
            <a:endParaRPr lang="cs-CZ" sz="32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4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accent4">
                    <a:lumMod val="75000"/>
                  </a:schemeClr>
                </a:solidFill>
              </a:rPr>
              <a:t>Hinduismus</a:t>
            </a:r>
          </a:p>
          <a:p>
            <a:pPr marL="0" indent="0">
              <a:buNone/>
            </a:pPr>
            <a:r>
              <a:rPr lang="cs-CZ" dirty="0" smtClean="0"/>
              <a:t>(polyteismus, národní)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sz="2800" dirty="0" smtClean="0">
                <a:solidFill>
                  <a:schemeClr val="accent4">
                    <a:lumMod val="75000"/>
                  </a:schemeClr>
                </a:solidFill>
              </a:rPr>
              <a:t>Buddhismus</a:t>
            </a:r>
          </a:p>
          <a:p>
            <a:pPr marL="0" indent="0">
              <a:buNone/>
            </a:pPr>
            <a:r>
              <a:rPr lang="cs-CZ" dirty="0" smtClean="0"/>
              <a:t>(deismus, univerzální)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4229535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accent2">
                    <a:lumMod val="75000"/>
                  </a:schemeClr>
                </a:solidFill>
              </a:rPr>
              <a:t>n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a světě dále nacházíme</a:t>
            </a:r>
            <a:endParaRPr lang="cs-CZ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0" name="Text Placeholder 9"/>
          <p:cNvSpPr>
            <a:spLocks noGrp="1"/>
          </p:cNvSpPr>
          <p:nvPr>
            <p:ph type="body"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>
                <a:solidFill>
                  <a:schemeClr val="accent4">
                    <a:lumMod val="75000"/>
                  </a:schemeClr>
                </a:solidFill>
              </a:rPr>
              <a:t>původní (kmenová) náboženství</a:t>
            </a:r>
            <a:endParaRPr lang="cs-CZ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8" name="Content Placeholder 7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původní africká náboženství</a:t>
            </a:r>
          </a:p>
          <a:p>
            <a:r>
              <a:rPr lang="cs-CZ" dirty="0" smtClean="0"/>
              <a:t>původní australská náboženství</a:t>
            </a:r>
          </a:p>
          <a:p>
            <a:r>
              <a:rPr lang="cs-CZ" dirty="0"/>
              <a:t>č</a:t>
            </a:r>
            <a:r>
              <a:rPr lang="cs-CZ" dirty="0" smtClean="0"/>
              <a:t>ínský polyteismus</a:t>
            </a:r>
          </a:p>
          <a:p>
            <a:r>
              <a:rPr lang="cs-CZ" dirty="0" smtClean="0"/>
              <a:t>zoroastrismus (perské národní)</a:t>
            </a:r>
          </a:p>
          <a:p>
            <a:r>
              <a:rPr lang="cs-CZ" dirty="0" smtClean="0"/>
              <a:t>skandinávský šamanismus</a:t>
            </a:r>
          </a:p>
          <a:p>
            <a:r>
              <a:rPr lang="cs-CZ" dirty="0" smtClean="0"/>
              <a:t>džinismus (pův. větev hinduismu)</a:t>
            </a:r>
            <a:endParaRPr lang="cs-CZ" dirty="0"/>
          </a:p>
          <a:p>
            <a:r>
              <a:rPr lang="cs-CZ" dirty="0" smtClean="0"/>
              <a:t>indiánská náboženství obou kontinentů</a:t>
            </a:r>
            <a:endParaRPr lang="cs-CZ" dirty="0"/>
          </a:p>
        </p:txBody>
      </p:sp>
      <p:sp>
        <p:nvSpPr>
          <p:cNvPr id="11" name="Text Placeholder 10"/>
          <p:cNvSpPr>
            <a:spLocks noGrp="1"/>
          </p:cNvSpPr>
          <p:nvPr>
            <p:ph type="body" sz="quarter" idx="3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>
                <a:solidFill>
                  <a:schemeClr val="accent4">
                    <a:lumMod val="75000"/>
                  </a:schemeClr>
                </a:solidFill>
              </a:rPr>
              <a:t>mystické a filozofické kulty a tzv. nová náboženská hnutí</a:t>
            </a:r>
            <a:endParaRPr lang="cs-CZ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12" name="Content Placeholder 11"/>
          <p:cNvSpPr>
            <a:spLocks noGrp="1"/>
          </p:cNvSpPr>
          <p:nvPr>
            <p:ph sz="quarter" idx="4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Taoismus, Konfucionismus</a:t>
            </a:r>
          </a:p>
          <a:p>
            <a:r>
              <a:rPr lang="cs-CZ" dirty="0"/>
              <a:t>W</a:t>
            </a:r>
            <a:r>
              <a:rPr lang="cs-CZ" dirty="0" smtClean="0"/>
              <a:t>icca</a:t>
            </a:r>
          </a:p>
          <a:p>
            <a:r>
              <a:rPr lang="cs-CZ" dirty="0"/>
              <a:t>R</a:t>
            </a:r>
            <a:r>
              <a:rPr lang="cs-CZ" dirty="0" smtClean="0"/>
              <a:t>ytíři Jedi</a:t>
            </a:r>
          </a:p>
          <a:p>
            <a:r>
              <a:rPr lang="cs-CZ" dirty="0" smtClean="0"/>
              <a:t>Svědkové Jehovovi</a:t>
            </a:r>
          </a:p>
          <a:p>
            <a:r>
              <a:rPr lang="cs-CZ" dirty="0" smtClean="0"/>
              <a:t>Církev Ježíše krista Svatých posledních dnů</a:t>
            </a:r>
          </a:p>
          <a:p>
            <a:r>
              <a:rPr lang="cs-CZ" dirty="0" smtClean="0"/>
              <a:t>Scientologická církev</a:t>
            </a:r>
          </a:p>
          <a:p>
            <a:r>
              <a:rPr lang="cs-CZ" dirty="0" smtClean="0"/>
              <a:t>Církev Sjednocení</a:t>
            </a:r>
          </a:p>
          <a:p>
            <a:r>
              <a:rPr lang="cs-CZ" dirty="0" smtClean="0"/>
              <a:t>Hnutí Hare Kršna</a:t>
            </a:r>
          </a:p>
          <a:p>
            <a:r>
              <a:rPr lang="cs-CZ" dirty="0" smtClean="0"/>
              <a:t>satanské kulty</a:t>
            </a:r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349100664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>
                <a:solidFill>
                  <a:schemeClr val="accent4">
                    <a:lumMod val="75000"/>
                  </a:schemeClr>
                </a:solidFill>
              </a:rPr>
              <a:t>n</a:t>
            </a:r>
            <a:r>
              <a:rPr lang="cs-CZ" dirty="0" smtClean="0">
                <a:solidFill>
                  <a:schemeClr val="accent4">
                    <a:lumMod val="75000"/>
                  </a:schemeClr>
                </a:solidFill>
              </a:rPr>
              <a:t>áboženská mapa světa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2000" dirty="0" smtClean="0"/>
              <a:t>stáhněte nábožensk</a:t>
            </a:r>
            <a:r>
              <a:rPr lang="cs-CZ" sz="2000" dirty="0" smtClean="0"/>
              <a:t>ou</a:t>
            </a:r>
            <a:r>
              <a:rPr lang="cs-CZ" sz="2000" dirty="0" smtClean="0"/>
              <a:t> mapu světa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32202290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accent4">
                    <a:lumMod val="75000"/>
                  </a:schemeClr>
                </a:solidFill>
              </a:rPr>
              <a:t>o</a:t>
            </a:r>
            <a:r>
              <a:rPr lang="cs-CZ" dirty="0" smtClean="0">
                <a:solidFill>
                  <a:schemeClr val="accent4">
                    <a:lumMod val="75000"/>
                  </a:schemeClr>
                </a:solidFill>
              </a:rPr>
              <a:t>dhady počtu členů</a:t>
            </a:r>
            <a:endParaRPr lang="cs-CZ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křesťanství</a:t>
            </a:r>
            <a:r>
              <a:rPr lang="cs-CZ" dirty="0" smtClean="0"/>
              <a:t> </a:t>
            </a:r>
            <a:r>
              <a:rPr lang="cs-CZ" dirty="0"/>
              <a:t>– 2 000 000 000</a:t>
            </a:r>
          </a:p>
          <a:p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islám</a:t>
            </a:r>
            <a:r>
              <a:rPr lang="cs-CZ" dirty="0" smtClean="0"/>
              <a:t> </a:t>
            </a:r>
            <a:r>
              <a:rPr lang="cs-CZ" dirty="0"/>
              <a:t>– 1 400 000 000</a:t>
            </a:r>
          </a:p>
          <a:p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hinduismus</a:t>
            </a:r>
            <a:r>
              <a:rPr lang="cs-CZ" dirty="0" smtClean="0"/>
              <a:t> </a:t>
            </a:r>
            <a:r>
              <a:rPr lang="cs-CZ" dirty="0"/>
              <a:t>– </a:t>
            </a:r>
            <a:r>
              <a:rPr lang="cs-CZ" dirty="0" smtClean="0"/>
              <a:t>860 </a:t>
            </a:r>
            <a:r>
              <a:rPr lang="cs-CZ" dirty="0"/>
              <a:t>000 000</a:t>
            </a:r>
          </a:p>
          <a:p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buddhismus</a:t>
            </a:r>
            <a:r>
              <a:rPr lang="cs-CZ" dirty="0" smtClean="0">
                <a:solidFill>
                  <a:schemeClr val="accent4">
                    <a:lumMod val="75000"/>
                  </a:schemeClr>
                </a:solidFill>
              </a:rPr>
              <a:t> </a:t>
            </a:r>
            <a:r>
              <a:rPr lang="cs-CZ" dirty="0"/>
              <a:t>– 400 000 000</a:t>
            </a:r>
          </a:p>
          <a:p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judaismus</a:t>
            </a:r>
            <a:r>
              <a:rPr lang="cs-CZ" dirty="0" smtClean="0">
                <a:solidFill>
                  <a:schemeClr val="accent4">
                    <a:lumMod val="75000"/>
                  </a:schemeClr>
                </a:solidFill>
              </a:rPr>
              <a:t> </a:t>
            </a:r>
            <a:r>
              <a:rPr lang="cs-CZ" dirty="0"/>
              <a:t>– 12 000 000</a:t>
            </a:r>
          </a:p>
          <a:p>
            <a:r>
              <a:rPr lang="cs-CZ" dirty="0" smtClean="0">
                <a:solidFill>
                  <a:schemeClr val="accent4">
                    <a:lumMod val="75000"/>
                  </a:schemeClr>
                </a:solidFill>
              </a:rPr>
              <a:t>kmenová </a:t>
            </a:r>
            <a:r>
              <a:rPr lang="cs-CZ" dirty="0">
                <a:solidFill>
                  <a:schemeClr val="accent4">
                    <a:lumMod val="75000"/>
                  </a:schemeClr>
                </a:solidFill>
              </a:rPr>
              <a:t>náboženství </a:t>
            </a:r>
            <a:r>
              <a:rPr lang="cs-CZ" dirty="0"/>
              <a:t>– 50 000 000</a:t>
            </a:r>
          </a:p>
          <a:p>
            <a:r>
              <a:rPr lang="cs-CZ" dirty="0">
                <a:solidFill>
                  <a:schemeClr val="accent4">
                    <a:lumMod val="75000"/>
                  </a:schemeClr>
                </a:solidFill>
              </a:rPr>
              <a:t>a</a:t>
            </a:r>
            <a:r>
              <a:rPr lang="cs-CZ" dirty="0" smtClean="0">
                <a:solidFill>
                  <a:schemeClr val="accent4">
                    <a:lumMod val="75000"/>
                  </a:schemeClr>
                </a:solidFill>
              </a:rPr>
              <a:t>gnostikové a ateisté </a:t>
            </a:r>
            <a:r>
              <a:rPr lang="cs-CZ" dirty="0" smtClean="0"/>
              <a:t>– </a:t>
            </a:r>
            <a:r>
              <a:rPr lang="cs-CZ" dirty="0"/>
              <a:t>1 000 000 000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3689135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accent2">
                    <a:lumMod val="75000"/>
                  </a:schemeClr>
                </a:solidFill>
              </a:rPr>
              <a:t>a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teismus</a:t>
            </a:r>
            <a:endParaRPr lang="cs-CZ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8" name="Content Placeholder 7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doslova </a:t>
            </a:r>
            <a:r>
              <a:rPr lang="cs-CZ" i="1" dirty="0" smtClean="0"/>
              <a:t>bezvěrectví</a:t>
            </a:r>
            <a:r>
              <a:rPr lang="cs-CZ" dirty="0" smtClean="0"/>
              <a:t>, bez vyznání</a:t>
            </a:r>
            <a:endParaRPr lang="cs-CZ" i="1" dirty="0" smtClean="0"/>
          </a:p>
          <a:p>
            <a:r>
              <a:rPr lang="cs-CZ" dirty="0" smtClean="0"/>
              <a:t>nevyhraněný, hledající = </a:t>
            </a:r>
            <a:r>
              <a:rPr lang="cs-CZ" i="1" dirty="0" smtClean="0">
                <a:solidFill>
                  <a:schemeClr val="accent2">
                    <a:lumMod val="75000"/>
                  </a:schemeClr>
                </a:solidFill>
              </a:rPr>
              <a:t>agnostik</a:t>
            </a:r>
          </a:p>
          <a:p>
            <a:r>
              <a:rPr lang="cs-CZ" dirty="0" smtClean="0"/>
              <a:t>věří v neexistenci čehokoli duchovního (bůh, duše, duchové, andělé, peklo, apt.), existuje jen hmota (fyz. částice) = </a:t>
            </a:r>
            <a:r>
              <a:rPr lang="cs-CZ" i="1" dirty="0" smtClean="0">
                <a:solidFill>
                  <a:schemeClr val="accent2">
                    <a:lumMod val="75000"/>
                  </a:schemeClr>
                </a:solidFill>
              </a:rPr>
              <a:t>materialista</a:t>
            </a:r>
          </a:p>
          <a:p>
            <a:r>
              <a:rPr lang="cs-CZ" dirty="0" smtClean="0"/>
              <a:t>věří, že „něco“ nad námi je (dál se nezajímá) = </a:t>
            </a:r>
            <a:r>
              <a:rPr lang="cs-CZ" i="1" dirty="0" smtClean="0">
                <a:solidFill>
                  <a:schemeClr val="accent2">
                    <a:lumMod val="75000"/>
                  </a:schemeClr>
                </a:solidFill>
              </a:rPr>
              <a:t>praktický ateista</a:t>
            </a:r>
            <a:r>
              <a:rPr lang="cs-CZ" dirty="0" smtClean="0"/>
              <a:t>, tzv. „</a:t>
            </a:r>
            <a:r>
              <a:rPr lang="cs-CZ" i="1" dirty="0" smtClean="0"/>
              <a:t>něcista</a:t>
            </a:r>
            <a:r>
              <a:rPr lang="cs-CZ" dirty="0" smtClean="0"/>
              <a:t>“</a:t>
            </a:r>
          </a:p>
          <a:p>
            <a:r>
              <a:rPr lang="cs-CZ" dirty="0" smtClean="0"/>
              <a:t>humanista, jenž v duchu osvícenství odmítá nadvládu nehmotného stvořitele nad člověkem = </a:t>
            </a:r>
            <a:r>
              <a:rPr lang="cs-CZ" i="1" dirty="0" smtClean="0">
                <a:solidFill>
                  <a:schemeClr val="accent2">
                    <a:lumMod val="75000"/>
                  </a:schemeClr>
                </a:solidFill>
              </a:rPr>
              <a:t>humanistický ateista</a:t>
            </a:r>
          </a:p>
          <a:p>
            <a:r>
              <a:rPr lang="cs-CZ" dirty="0" smtClean="0"/>
              <a:t>ČR patří k nejateističtějším regionům na světě</a:t>
            </a:r>
          </a:p>
          <a:p>
            <a:endParaRPr lang="cs-CZ" dirty="0" smtClean="0"/>
          </a:p>
          <a:p>
            <a:endParaRPr lang="cs-CZ" i="1" dirty="0"/>
          </a:p>
        </p:txBody>
      </p:sp>
    </p:spTree>
    <p:extLst>
      <p:ext uri="{BB962C8B-B14F-4D97-AF65-F5344CB8AC3E}">
        <p14:creationId xmlns:p14="http://schemas.microsoft.com/office/powerpoint/2010/main" xmlns="" val="19249007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accent4">
                    <a:lumMod val="75000"/>
                  </a:schemeClr>
                </a:solidFill>
              </a:rPr>
              <a:t>z</a:t>
            </a:r>
            <a:r>
              <a:rPr lang="cs-CZ" dirty="0" smtClean="0">
                <a:solidFill>
                  <a:schemeClr val="accent4">
                    <a:lumMod val="75000"/>
                  </a:schemeClr>
                </a:solidFill>
              </a:rPr>
              <a:t>odpovězte otázky:</a:t>
            </a:r>
            <a:endParaRPr lang="cs-CZ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9" name="Content Placeholder 8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AutoNum type="arabicPeriod"/>
            </a:pPr>
            <a:r>
              <a:rPr lang="cs-CZ" dirty="0" smtClean="0"/>
              <a:t>Co je náboženská víra? </a:t>
            </a:r>
          </a:p>
          <a:p>
            <a:pPr marL="514350" indent="-514350">
              <a:buAutoNum type="arabicPeriod"/>
            </a:pPr>
            <a:r>
              <a:rPr lang="cs-CZ" dirty="0" smtClean="0"/>
              <a:t>Co je religiozita a co spiritualita, jak spolu souvisí?</a:t>
            </a:r>
          </a:p>
          <a:p>
            <a:pPr marL="514350" indent="-514350">
              <a:buAutoNum type="arabicPeriod"/>
            </a:pPr>
            <a:r>
              <a:rPr lang="cs-CZ" dirty="0" smtClean="0"/>
              <a:t>Jaký je rozdíl mezi církví a sektou?</a:t>
            </a:r>
          </a:p>
          <a:p>
            <a:pPr marL="514350" indent="-514350">
              <a:buAutoNum type="arabicPeriod"/>
            </a:pPr>
            <a:r>
              <a:rPr lang="cs-CZ" dirty="0" smtClean="0"/>
              <a:t>Kterých pět náboženství je na světě nejrozšířenějších?</a:t>
            </a:r>
          </a:p>
          <a:p>
            <a:pPr marL="514350" indent="-514350">
              <a:buAutoNum type="arabicPeriod"/>
            </a:pPr>
            <a:r>
              <a:rPr lang="cs-CZ" dirty="0" smtClean="0"/>
              <a:t>Jak vysvětlíte pojem ateismus?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045964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4">
                    <a:lumMod val="75000"/>
                  </a:schemeClr>
                </a:solidFill>
              </a:rPr>
              <a:t>LITERATURA A ZDROJE</a:t>
            </a:r>
            <a:endParaRPr lang="cs-CZ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PARTRIDGE, CH. </a:t>
            </a:r>
            <a:r>
              <a:rPr lang="cs-CZ" sz="2400" i="1" dirty="0" smtClean="0"/>
              <a:t>Lexikon světových náboženství</a:t>
            </a:r>
            <a:r>
              <a:rPr lang="cs-CZ" sz="2400" dirty="0" smtClean="0"/>
              <a:t>. Praha: Slovart, 2006.</a:t>
            </a:r>
          </a:p>
          <a:p>
            <a:r>
              <a:rPr lang="cs-CZ" sz="2400" dirty="0" smtClean="0"/>
              <a:t>DUDÁK, V. a spol. </a:t>
            </a:r>
            <a:r>
              <a:rPr lang="cs-CZ" sz="2400" i="1" dirty="0" smtClean="0"/>
              <a:t>Občanská nauka pro střední odborné školy</a:t>
            </a:r>
            <a:r>
              <a:rPr lang="cs-CZ" sz="2400" dirty="0" smtClean="0"/>
              <a:t>. Praha: SPN, 2003.</a:t>
            </a:r>
          </a:p>
          <a:p>
            <a:r>
              <a:rPr lang="cs-CZ" sz="2400" dirty="0" smtClean="0"/>
              <a:t>WILKINSON, P. </a:t>
            </a:r>
            <a:r>
              <a:rPr lang="cs-CZ" sz="2400" i="1" dirty="0" smtClean="0"/>
              <a:t>Ilustrovaný slovník náboženství</a:t>
            </a:r>
            <a:r>
              <a:rPr lang="cs-CZ" sz="2400" dirty="0" smtClean="0"/>
              <a:t>. Praha: Slovart, 2008.</a:t>
            </a:r>
          </a:p>
          <a:p>
            <a:r>
              <a:rPr lang="cs-CZ" sz="2400" dirty="0" smtClean="0"/>
              <a:t>HALÍK, T. </a:t>
            </a:r>
            <a:r>
              <a:rPr lang="cs-CZ" sz="2400" i="1" dirty="0" smtClean="0"/>
              <a:t>Prolínání světů</a:t>
            </a:r>
            <a:r>
              <a:rPr lang="cs-CZ" sz="2400" dirty="0" smtClean="0"/>
              <a:t>. Praha: nakladatelství Lidových novin, 2006.</a:t>
            </a:r>
          </a:p>
          <a:p>
            <a:r>
              <a:rPr lang="cs-CZ" sz="2400" dirty="0" smtClean="0"/>
              <a:t>HALÍK, T. </a:t>
            </a:r>
            <a:r>
              <a:rPr lang="cs-CZ" sz="2400" i="1" dirty="0" smtClean="0"/>
              <a:t>Chci, abys byl: křesťanství po náboženství</a:t>
            </a:r>
            <a:r>
              <a:rPr lang="cs-CZ" sz="2400" dirty="0" smtClean="0"/>
              <a:t>. Praha: nakladatelství Lidových novin, 2012</a:t>
            </a:r>
            <a:r>
              <a:rPr lang="cs-CZ" sz="2400" dirty="0" smtClean="0"/>
              <a:t>.</a:t>
            </a:r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xmlns="" val="177304845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259</TotalTime>
  <Words>426</Words>
  <Application>Microsoft Office PowerPoint</Application>
  <PresentationFormat>Předvádění na obrazovce (4:3)</PresentationFormat>
  <Paragraphs>136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Office Theme</vt:lpstr>
      <vt:lpstr>SVĚTOVÁ NÁBOŽENSTVÍ</vt:lpstr>
      <vt:lpstr>Náboženská víra</vt:lpstr>
      <vt:lpstr>Snímek 3</vt:lpstr>
      <vt:lpstr>náboženství jako ideologie</vt:lpstr>
      <vt:lpstr>Snímek 5</vt:lpstr>
      <vt:lpstr>světová náboženství</vt:lpstr>
      <vt:lpstr>na světě dále nacházíme</vt:lpstr>
      <vt:lpstr>náboženská mapa světa stáhněte náboženskou mapu světa</vt:lpstr>
      <vt:lpstr>odhady počtu členů</vt:lpstr>
      <vt:lpstr>ateismus</vt:lpstr>
      <vt:lpstr>zodpovězte otázky:</vt:lpstr>
      <vt:lpstr>LITERATURA A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SVĚTOVÁ NÁBOŽENSTVÍ</dc:title>
  <dc:creator>LLL</dc:creator>
  <cp:lastModifiedBy>spravce2</cp:lastModifiedBy>
  <cp:revision>37</cp:revision>
  <dcterms:created xsi:type="dcterms:W3CDTF">2013-03-24T16:09:41Z</dcterms:created>
  <dcterms:modified xsi:type="dcterms:W3CDTF">2014-06-01T20:46:53Z</dcterms:modified>
</cp:coreProperties>
</file>