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6" r:id="rId5"/>
    <p:sldId id="261" r:id="rId6"/>
    <p:sldId id="267" r:id="rId7"/>
    <p:sldId id="262" r:id="rId8"/>
    <p:sldId id="263" r:id="rId9"/>
    <p:sldId id="269" r:id="rId10"/>
    <p:sldId id="264" r:id="rId11"/>
    <p:sldId id="271" r:id="rId12"/>
    <p:sldId id="265" r:id="rId13"/>
    <p:sldId id="270" r:id="rId14"/>
    <p:sldId id="257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54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B3DC311-7022-426D-9BA8-575642B9E317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EB96B30-0564-4625-B9DA-5DB51415782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site=imghp&amp;tbm=isch&amp;source=hp&amp;biw=1311&amp;bih=572&amp;q=jehovah's+witnesses&amp;oq=jehova&amp;gs_l=img.1.1.0l2j0i24l8.2461.3575.0.8760.6.6.0.0.0.0.96.472.6.6.0...0.0...1ac.1.9.img.FyfV9vyHOxs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site=imghp&amp;tbm=isch&amp;source=hp&amp;biw=1311&amp;bih=572&amp;q=jehovah's+witnesses&amp;oq=jehova&amp;gs_l=img.1.1.0l2j0i24l8.2461.3575.0.8760.6.6.0.0.0.0.96.472.6.6.0...0.0...1ac.1.9.img.FyfV9vyHOx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site=imghp&amp;tbm=isch&amp;source=hp&amp;biw=1311&amp;bih=572&amp;q=jehovah's+witnesses&amp;oq=jehova&amp;gs_l=img.1.1.0l2j0i24l8.2461.3575.0.8760.6.6.0.0.0.0.96.472.6.6.0...0.0...1ac.1.9.img.FyfV9vyHOxs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site=imghp&amp;tbm=isch&amp;source=hp&amp;biw=1311&amp;bih=572&amp;q=jehovah's+witnesses&amp;oq=jehova&amp;gs_l=img.1.1.0l2j0i24l8.2461.3575.0.8760.6.6.0.0.0.0.96.472.6.6.0...0.0...1ac.1.9.img.FyfV9vyHOxs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site=imghp&amp;tbm=isch&amp;source=hp&amp;biw=1311&amp;bih=572&amp;q=jehovah's+witnesses&amp;oq=jehova&amp;gs_l=img.1.1.0l2j0i24l8.2461.3575.0.8760.6.6.0.0.0.0.96.472.6.6.0...0.0...1ac.1.9.img.FyfV9vyHOxs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83" y="2500306"/>
            <a:ext cx="7772400" cy="1470025"/>
          </a:xfrm>
        </p:spPr>
        <p:txBody>
          <a:bodyPr>
            <a:normAutofit fontScale="90000"/>
          </a:bodyPr>
          <a:lstStyle/>
          <a:p>
            <a:pPr algn="r"/>
            <a:r>
              <a:rPr lang="cs-CZ" sz="6600" dirty="0" smtClean="0"/>
              <a:t>SVĚDKOVÉ </a:t>
            </a:r>
            <a:br>
              <a:rPr lang="cs-CZ" sz="6600" dirty="0" smtClean="0"/>
            </a:br>
            <a:r>
              <a:rPr lang="cs-CZ" sz="6600" dirty="0" smtClean="0"/>
              <a:t>JEHOVOVI</a:t>
            </a:r>
            <a:endParaRPr lang="cs-CZ" sz="6600" dirty="0"/>
          </a:p>
        </p:txBody>
      </p:sp>
      <p:sp>
        <p:nvSpPr>
          <p:cNvPr id="4" name="Rectangle 3"/>
          <p:cNvSpPr/>
          <p:nvPr/>
        </p:nvSpPr>
        <p:spPr>
          <a:xfrm>
            <a:off x="4355976" y="6021288"/>
            <a:ext cx="4048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ČÍSLO DUM: VY_32_INOVACE_OBN_3_21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971600" y="4725144"/>
            <a:ext cx="79928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100" b="1" dirty="0" smtClean="0"/>
              <a:t>Číslo projektu: CZ.1.07./1.5.00/34.0938  Název projektu: Zlepšení podmínek pro vzdělávání na SUŠ, Ostrava</a:t>
            </a:r>
            <a:r>
              <a:rPr lang="cs-CZ" sz="1100" dirty="0" smtClean="0"/>
              <a:t> </a:t>
            </a:r>
          </a:p>
        </p:txBody>
      </p:sp>
      <p:pic>
        <p:nvPicPr>
          <p:cNvPr id="7" name="Obrázek 6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42852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09797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37667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Náboženská společnost Svědkové Jehovovi </a:t>
            </a:r>
            <a:r>
              <a:rPr lang="cs-CZ" dirty="0" smtClean="0"/>
              <a:t>– plný název, </a:t>
            </a:r>
            <a:r>
              <a:rPr lang="cs-CZ" sz="2600" dirty="0" smtClean="0"/>
              <a:t>dříve též – Praví badatelé Bible</a:t>
            </a:r>
          </a:p>
          <a:p>
            <a:r>
              <a:rPr lang="cs-CZ" dirty="0">
                <a:solidFill>
                  <a:schemeClr val="accent1"/>
                </a:solidFill>
              </a:rPr>
              <a:t>c</a:t>
            </a:r>
            <a:r>
              <a:rPr lang="cs-CZ" dirty="0" smtClean="0">
                <a:solidFill>
                  <a:schemeClr val="accent1"/>
                </a:solidFill>
              </a:rPr>
              <a:t>hiliastické (apokalyptické) hnutí</a:t>
            </a:r>
            <a:r>
              <a:rPr lang="cs-CZ" dirty="0" smtClean="0"/>
              <a:t>, očekávání Božího království na konci dějin </a:t>
            </a:r>
            <a:r>
              <a:rPr lang="cs-CZ" sz="2600" dirty="0" smtClean="0"/>
              <a:t>(tzv. konec světa)</a:t>
            </a:r>
          </a:p>
          <a:p>
            <a:r>
              <a:rPr lang="cs-CZ" dirty="0"/>
              <a:t>z</a:t>
            </a:r>
            <a:r>
              <a:rPr lang="cs-CZ" dirty="0" smtClean="0"/>
              <a:t>aložil </a:t>
            </a:r>
            <a:r>
              <a:rPr lang="cs-CZ" dirty="0" smtClean="0">
                <a:solidFill>
                  <a:schemeClr val="accent1"/>
                </a:solidFill>
              </a:rPr>
              <a:t>Charles Taze Russel </a:t>
            </a:r>
            <a:r>
              <a:rPr lang="cs-CZ" dirty="0" smtClean="0"/>
              <a:t>v 19. stol. v USA</a:t>
            </a:r>
          </a:p>
          <a:p>
            <a:r>
              <a:rPr lang="cs-CZ" dirty="0"/>
              <a:t>a</a:t>
            </a:r>
            <a:r>
              <a:rPr lang="cs-CZ" dirty="0" smtClean="0"/>
              <a:t>si 19 000 000 věřících, z toho 8 000 000 kazatelů – „misijně aktivních dobrovolníků“ </a:t>
            </a:r>
            <a:r>
              <a:rPr lang="cs-CZ" sz="2600" dirty="0" smtClean="0"/>
              <a:t>(členů)</a:t>
            </a:r>
          </a:p>
          <a:p>
            <a:r>
              <a:rPr lang="cs-CZ" sz="2600" dirty="0" smtClean="0"/>
              <a:t>13 000 Čechů se přihlásilo k hnutí při sčítání lidu r. </a:t>
            </a:r>
            <a:r>
              <a:rPr lang="cs-CZ" sz="2600" smtClean="0"/>
              <a:t>2011 </a:t>
            </a:r>
            <a:r>
              <a:rPr lang="cs-CZ" sz="1000" smtClean="0"/>
              <a:t>Stáhněte </a:t>
            </a:r>
            <a:r>
              <a:rPr lang="cs-CZ" sz="1000" dirty="0" smtClean="0"/>
              <a:t>loga náboženské společnosti</a:t>
            </a:r>
            <a:endParaRPr lang="cs-CZ" sz="1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ákladní charakteristika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278491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96544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z</a:t>
            </a:r>
            <a:r>
              <a:rPr lang="cs-CZ" dirty="0" smtClean="0"/>
              <a:t>akladatel </a:t>
            </a:r>
            <a:r>
              <a:rPr lang="cs-CZ" dirty="0" smtClean="0">
                <a:solidFill>
                  <a:schemeClr val="accent1"/>
                </a:solidFill>
              </a:rPr>
              <a:t>Charles Taze Russel </a:t>
            </a:r>
            <a:r>
              <a:rPr lang="cs-CZ" dirty="0" smtClean="0"/>
              <a:t>(1852-1916)</a:t>
            </a:r>
          </a:p>
          <a:p>
            <a:r>
              <a:rPr lang="cs-CZ" sz="2900" dirty="0">
                <a:solidFill>
                  <a:schemeClr val="accent1"/>
                </a:solidFill>
              </a:rPr>
              <a:t>s</a:t>
            </a:r>
            <a:r>
              <a:rPr lang="cs-CZ" sz="2900" dirty="0" smtClean="0">
                <a:solidFill>
                  <a:schemeClr val="accent1"/>
                </a:solidFill>
              </a:rPr>
              <a:t>tudiem Bible </a:t>
            </a:r>
            <a:r>
              <a:rPr lang="cs-CZ" sz="2900" dirty="0" smtClean="0"/>
              <a:t>(Starého a Nového zákona) a výpočtem z poloh egyptských pyramid zjistil</a:t>
            </a:r>
            <a:r>
              <a:rPr lang="cs-CZ" dirty="0" smtClean="0"/>
              <a:t>, že r. 1874 se Kristus neviditelně vrátil na Zemi, od roku </a:t>
            </a:r>
            <a:r>
              <a:rPr lang="cs-CZ" dirty="0" smtClean="0">
                <a:solidFill>
                  <a:schemeClr val="accent1"/>
                </a:solidFill>
              </a:rPr>
              <a:t>1914</a:t>
            </a:r>
            <a:r>
              <a:rPr lang="cs-CZ" dirty="0" smtClean="0"/>
              <a:t> lze očekávat „úsvit zlatého věku“</a:t>
            </a:r>
          </a:p>
          <a:p>
            <a:r>
              <a:rPr lang="cs-CZ" dirty="0"/>
              <a:t>v</a:t>
            </a:r>
            <a:r>
              <a:rPr lang="cs-CZ" dirty="0" smtClean="0"/>
              <a:t> Pittsburghu v USA založil časopis Sionská strážná věž + společnost pro studium Bible </a:t>
            </a:r>
            <a:r>
              <a:rPr lang="cs-CZ" dirty="0" smtClean="0">
                <a:solidFill>
                  <a:schemeClr val="accent1"/>
                </a:solidFill>
              </a:rPr>
              <a:t>Strážná věž </a:t>
            </a:r>
            <a:r>
              <a:rPr lang="cs-CZ" sz="2900" dirty="0" smtClean="0"/>
              <a:t>(sám byl jejím 1. prezidentem)</a:t>
            </a:r>
          </a:p>
          <a:p>
            <a:r>
              <a:rPr lang="cs-CZ" sz="2900" dirty="0" smtClean="0"/>
              <a:t>Svědkové šířili své učení misijní činností vykonávanou osobně a tiskovinami</a:t>
            </a:r>
          </a:p>
          <a:p>
            <a:r>
              <a:rPr lang="cs-CZ" dirty="0"/>
              <a:t>č</a:t>
            </a:r>
            <a:r>
              <a:rPr lang="cs-CZ" dirty="0" smtClean="0"/>
              <a:t>asto pronásledováni </a:t>
            </a:r>
            <a:r>
              <a:rPr lang="cs-CZ" sz="2900" dirty="0" smtClean="0"/>
              <a:t>(jako skupina oběti holocaustu)</a:t>
            </a:r>
          </a:p>
          <a:p>
            <a:r>
              <a:rPr lang="cs-CZ" sz="2900" dirty="0"/>
              <a:t>l</a:t>
            </a:r>
            <a:r>
              <a:rPr lang="cs-CZ" sz="2900" dirty="0" smtClean="0"/>
              <a:t>egálně působí jen v demokratických státech</a:t>
            </a:r>
          </a:p>
          <a:p>
            <a:r>
              <a:rPr lang="cs-CZ" dirty="0"/>
              <a:t>k</a:t>
            </a:r>
            <a:r>
              <a:rPr lang="cs-CZ" dirty="0" smtClean="0"/>
              <a:t>rizí prošlo hnutí r. 1975, kdy se neuskutečnil „zaručený“ konec světa </a:t>
            </a:r>
          </a:p>
          <a:p>
            <a:r>
              <a:rPr lang="cs-CZ" dirty="0"/>
              <a:t>d</a:t>
            </a:r>
            <a:r>
              <a:rPr lang="cs-CZ" dirty="0" smtClean="0"/>
              <a:t>nes ústředí </a:t>
            </a:r>
            <a:r>
              <a:rPr lang="cs-CZ" dirty="0" smtClean="0">
                <a:solidFill>
                  <a:schemeClr val="accent1"/>
                </a:solidFill>
              </a:rPr>
              <a:t>v Brooklynu v New Yorku</a:t>
            </a:r>
            <a:r>
              <a:rPr lang="cs-CZ" dirty="0" smtClean="0"/>
              <a:t>, velká vydavatelská činnost, hnutí sílí, roční přírůstek se odhaduje 5-6%</a:t>
            </a:r>
          </a:p>
          <a:p>
            <a:r>
              <a:rPr lang="cs-CZ" dirty="0"/>
              <a:t>u</a:t>
            </a:r>
            <a:r>
              <a:rPr lang="cs-CZ" dirty="0" smtClean="0"/>
              <a:t> nás působí od 30. let, za nacismu a komunismu ilegálně, dnes společnost registrovaná na ministerstvu kultury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istorie hnutí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64643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z</a:t>
            </a:r>
            <a:r>
              <a:rPr lang="cs-CZ" sz="2000" dirty="0" smtClean="0"/>
              <a:t>akladatel Ch. T. Russel, </a:t>
            </a:r>
            <a:r>
              <a:rPr lang="cs-CZ" sz="1600" dirty="0" smtClean="0"/>
              <a:t>zdroj</a:t>
            </a:r>
            <a:r>
              <a:rPr lang="cs-CZ" sz="1600" dirty="0"/>
              <a:t>: </a:t>
            </a:r>
            <a:r>
              <a:rPr lang="cs-CZ" sz="1300" dirty="0">
                <a:hlinkClick r:id="rId2"/>
              </a:rPr>
              <a:t>http://www.google.cz/search?hl=cs&amp;site=imghp&amp;tbm=isch&amp;source=hp&amp;biw=1311&amp;bih=572&amp;q=jehovah%27s+witnesses&amp;oq=jehova&amp;gs_l=img.1.1.0l2j0i24l8.2461.3575.0.8760.6.6.0.0.0.0.96.472.6.6.0...0.0...</a:t>
            </a:r>
            <a:r>
              <a:rPr lang="cs-CZ" sz="1300" dirty="0" smtClean="0">
                <a:hlinkClick r:id="rId2"/>
              </a:rPr>
              <a:t>1ac.1.9.img.FyfV9vyHOxs</a:t>
            </a:r>
            <a:r>
              <a:rPr lang="cs-CZ" sz="1300" dirty="0" smtClean="0"/>
              <a:t> </a:t>
            </a:r>
            <a:endParaRPr lang="cs-CZ" sz="1300" dirty="0"/>
          </a:p>
        </p:txBody>
      </p:sp>
    </p:spTree>
    <p:extLst>
      <p:ext uri="{BB962C8B-B14F-4D97-AF65-F5344CB8AC3E}">
        <p14:creationId xmlns="" xmlns:p14="http://schemas.microsoft.com/office/powerpoint/2010/main" val="979555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na konci dějin </a:t>
            </a:r>
            <a:r>
              <a:rPr lang="cs-CZ" dirty="0" smtClean="0">
                <a:solidFill>
                  <a:schemeClr val="accent1"/>
                </a:solidFill>
              </a:rPr>
              <a:t>se Kristus znovu vrátí na zem</a:t>
            </a:r>
            <a:r>
              <a:rPr lang="cs-CZ" dirty="0" smtClean="0"/>
              <a:t>, oddělí spravedlivé od nespravedlivých a zahájí vládu Božího království</a:t>
            </a:r>
          </a:p>
          <a:p>
            <a:r>
              <a:rPr lang="cs-CZ" dirty="0" smtClean="0"/>
              <a:t>144 000 nejlepších usedne po jeho boku v nebi, ostatní budou žít na zemi ve věčné blaženosti, </a:t>
            </a:r>
            <a:r>
              <a:rPr lang="cs-CZ" sz="2900" dirty="0" smtClean="0"/>
              <a:t>zbaveni nemocí, hmotných starostí a plynutí času</a:t>
            </a:r>
          </a:p>
          <a:p>
            <a:r>
              <a:rPr lang="cs-CZ" dirty="0"/>
              <a:t>m</a:t>
            </a:r>
            <a:r>
              <a:rPr lang="cs-CZ" dirty="0" smtClean="0"/>
              <a:t>rtví znovu obživnou, </a:t>
            </a:r>
            <a:r>
              <a:rPr lang="cs-CZ" sz="2900" dirty="0" smtClean="0"/>
              <a:t>představa vychází z prorockých knih, odpovídá životu v zahradě Edenu, z něhož byl člověk kdysi vykázán</a:t>
            </a:r>
          </a:p>
          <a:p>
            <a:r>
              <a:rPr lang="cs-CZ" dirty="0" smtClean="0"/>
              <a:t>ostatní (kteří neuvěřili) čeká zkáza, konec světa</a:t>
            </a:r>
          </a:p>
          <a:p>
            <a:r>
              <a:rPr lang="cs-CZ" dirty="0" smtClean="0"/>
              <a:t>Armageddon byl vypočítán na rok </a:t>
            </a:r>
            <a:r>
              <a:rPr lang="cs-CZ" dirty="0" smtClean="0">
                <a:solidFill>
                  <a:schemeClr val="accent1"/>
                </a:solidFill>
              </a:rPr>
              <a:t>1914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o</a:t>
            </a:r>
            <a:r>
              <a:rPr lang="cs-CZ" dirty="0" smtClean="0"/>
              <a:t>d té doby běží (je to delší proces)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ú</a:t>
            </a:r>
            <a:r>
              <a:rPr lang="cs-CZ" dirty="0" smtClean="0"/>
              <a:t>plný konec našeho světa se odehraje, ještě než zemře poslední člověk narozený 1914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j</a:t>
            </a:r>
            <a:r>
              <a:rPr lang="cs-CZ" dirty="0" smtClean="0"/>
              <a:t>iné předpovězené termíny, které bohužel nevyšly: 1923, 1925, 1975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n</a:t>
            </a:r>
            <a:r>
              <a:rPr lang="cs-CZ" dirty="0" smtClean="0"/>
              <a:t>evydařený armageddon r. 1975 přinesl velké zklamání a hromadný odliv členů, vedení hnutí to považuje za důsledek fámy, nikoli selhání vedení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armageddon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78387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říchod armageddonu je pro svědky šťastnou událostí, </a:t>
            </a:r>
            <a:r>
              <a:rPr lang="cs-CZ" sz="1400" dirty="0" smtClean="0"/>
              <a:t>zdroj: </a:t>
            </a:r>
            <a:r>
              <a:rPr lang="cs-CZ" sz="1300" dirty="0">
                <a:hlinkClick r:id="rId2"/>
              </a:rPr>
              <a:t>http://www.google.cz/search?hl=cs&amp;site=imghp&amp;tbm=isch&amp;source=hp&amp;biw=1311&amp;bih=572&amp;q=jehovah%27s+witnesses&amp;oq=jehova&amp;gs_l=img.1.1.0l2j0i24l8.2461.3575.0.8760.6.6.0.0.0.0.96.472.6.6.0...0.0...1ac.1.9.img.FyfV9vyHOxs</a:t>
            </a:r>
            <a:r>
              <a:rPr lang="cs-CZ" sz="1300" dirty="0"/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3771232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68052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Bůh má jméno </a:t>
            </a:r>
            <a:r>
              <a:rPr lang="cs-CZ" dirty="0" smtClean="0">
                <a:solidFill>
                  <a:schemeClr val="accent1"/>
                </a:solidFill>
              </a:rPr>
              <a:t>JEHOVA</a:t>
            </a:r>
            <a:r>
              <a:rPr lang="cs-CZ" dirty="0" smtClean="0"/>
              <a:t> </a:t>
            </a:r>
            <a:r>
              <a:rPr lang="cs-CZ" sz="2400" dirty="0" smtClean="0"/>
              <a:t>(mechanické čtení hebrejské šifry JHVH)</a:t>
            </a:r>
          </a:p>
          <a:p>
            <a:r>
              <a:rPr lang="cs-CZ" sz="2600" dirty="0" smtClean="0"/>
              <a:t>argument: text modlitby „…posvěť se jméno tvé…“</a:t>
            </a:r>
          </a:p>
          <a:p>
            <a:r>
              <a:rPr lang="cs-CZ" dirty="0"/>
              <a:t>e</a:t>
            </a:r>
            <a:r>
              <a:rPr lang="cs-CZ" dirty="0" smtClean="0"/>
              <a:t>mpirická jistota, že všechna </a:t>
            </a:r>
            <a:r>
              <a:rPr lang="cs-CZ" dirty="0" smtClean="0">
                <a:solidFill>
                  <a:schemeClr val="accent1"/>
                </a:solidFill>
              </a:rPr>
              <a:t>proroctví z Bible </a:t>
            </a:r>
            <a:r>
              <a:rPr lang="cs-CZ" dirty="0" smtClean="0"/>
              <a:t>se splnila, nyní můžeme očekávat naplnění těch posledních</a:t>
            </a:r>
          </a:p>
          <a:p>
            <a:r>
              <a:rPr lang="cs-CZ" dirty="0" smtClean="0"/>
              <a:t>Apokalypsa a život v obnoveném </a:t>
            </a:r>
            <a:r>
              <a:rPr lang="cs-CZ" dirty="0" smtClean="0">
                <a:solidFill>
                  <a:schemeClr val="accent1"/>
                </a:solidFill>
              </a:rPr>
              <a:t>pozemském ráji </a:t>
            </a:r>
            <a:r>
              <a:rPr lang="cs-CZ" sz="2400" dirty="0" smtClean="0"/>
              <a:t>(věrouka se podobá některým protestantským církvím)</a:t>
            </a:r>
          </a:p>
          <a:p>
            <a:r>
              <a:rPr lang="cs-CZ" dirty="0"/>
              <a:t>o</a:t>
            </a:r>
            <a:r>
              <a:rPr lang="cs-CZ" dirty="0" smtClean="0"/>
              <a:t>dmítají trojjedinost Boha, </a:t>
            </a:r>
            <a:r>
              <a:rPr lang="cs-CZ" sz="2200" dirty="0" smtClean="0"/>
              <a:t>Ježíš je Boží syn (nikoli součást Boha)</a:t>
            </a:r>
          </a:p>
          <a:p>
            <a:r>
              <a:rPr lang="cs-CZ" dirty="0"/>
              <a:t>n</a:t>
            </a:r>
            <a:r>
              <a:rPr lang="cs-CZ" dirty="0" smtClean="0"/>
              <a:t>epoužívají symboly ani předměty k uctívání</a:t>
            </a:r>
          </a:p>
          <a:p>
            <a:r>
              <a:rPr lang="cs-CZ" dirty="0"/>
              <a:t>t</a:t>
            </a:r>
            <a:r>
              <a:rPr lang="cs-CZ" dirty="0" smtClean="0"/>
              <a:t>ypické je </a:t>
            </a:r>
            <a:r>
              <a:rPr lang="cs-CZ" dirty="0" smtClean="0">
                <a:solidFill>
                  <a:schemeClr val="accent1"/>
                </a:solidFill>
              </a:rPr>
              <a:t>odmítaní vojenství</a:t>
            </a:r>
          </a:p>
          <a:p>
            <a:r>
              <a:rPr lang="cs-CZ" sz="2200" dirty="0"/>
              <a:t>v</a:t>
            </a:r>
            <a:r>
              <a:rPr lang="cs-CZ" sz="2200" dirty="0" smtClean="0"/>
              <a:t>yžaduje se oddanost a poslušnost, křesťanství vidí jako jediný vhodný způsob života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věrouka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93725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vydavatelství </a:t>
            </a:r>
            <a:r>
              <a:rPr lang="cs-CZ" dirty="0" smtClean="0">
                <a:solidFill>
                  <a:schemeClr val="accent1"/>
                </a:solidFill>
              </a:rPr>
              <a:t>Strážná věž </a:t>
            </a:r>
            <a:r>
              <a:rPr lang="cs-CZ" dirty="0" smtClean="0"/>
              <a:t>je rekordně výkonné </a:t>
            </a:r>
            <a:r>
              <a:rPr lang="cs-CZ" sz="2400" dirty="0" smtClean="0"/>
              <a:t>(publikace Pravda, která vede k věčnému životu je 3. nejvydávanější knihou světa)</a:t>
            </a:r>
          </a:p>
          <a:p>
            <a:r>
              <a:rPr lang="cs-CZ" sz="2400" dirty="0" smtClean="0"/>
              <a:t>zásadní periodika (časopisy) (s typickými kýčovými ilustracemi)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Strážná věž</a:t>
            </a:r>
          </a:p>
          <a:p>
            <a:pPr lvl="1">
              <a:buFont typeface="Wingdings" pitchFamily="2" charset="2"/>
              <a:buChar char="Ø"/>
            </a:pPr>
            <a:r>
              <a:rPr lang="cs-CZ" sz="2600" dirty="0"/>
              <a:t>v</a:t>
            </a:r>
            <a:r>
              <a:rPr lang="cs-CZ" sz="2600" dirty="0" smtClean="0"/>
              <a:t>ychází ob týden, náklad 18 000 000 výtisků</a:t>
            </a:r>
          </a:p>
          <a:p>
            <a:pPr lvl="1">
              <a:buFont typeface="Wingdings" pitchFamily="2" charset="2"/>
              <a:buChar char="Ø"/>
            </a:pPr>
            <a:r>
              <a:rPr lang="cs-CZ" sz="2600" dirty="0"/>
              <a:t>p</a:t>
            </a:r>
            <a:r>
              <a:rPr lang="cs-CZ" sz="2600" dirty="0" smtClean="0"/>
              <a:t>řekládána do 106 jazyků světa</a:t>
            </a:r>
          </a:p>
          <a:p>
            <a:pPr lvl="1">
              <a:buFont typeface="Wingdings" pitchFamily="2" charset="2"/>
              <a:buChar char="Ø"/>
            </a:pPr>
            <a:r>
              <a:rPr lang="cs-CZ" sz="2600" dirty="0"/>
              <a:t>u</a:t>
            </a:r>
            <a:r>
              <a:rPr lang="cs-CZ" sz="2600" dirty="0" smtClean="0"/>
              <a:t>rčena primárně pro svědky, její pokyny jsou závazné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Probuďte se!</a:t>
            </a:r>
          </a:p>
          <a:p>
            <a:pPr lvl="1">
              <a:buFont typeface="Wingdings" pitchFamily="2" charset="2"/>
              <a:buChar char="Ø"/>
            </a:pPr>
            <a:r>
              <a:rPr lang="cs-CZ" sz="2600" dirty="0"/>
              <a:t>v</a:t>
            </a:r>
            <a:r>
              <a:rPr lang="cs-CZ" sz="2600" dirty="0" smtClean="0"/>
              <a:t>ychází v opačné týdny, náklad 16 000 000 výtisků</a:t>
            </a:r>
          </a:p>
          <a:p>
            <a:pPr lvl="1">
              <a:buFont typeface="Wingdings" pitchFamily="2" charset="2"/>
              <a:buChar char="Ø"/>
            </a:pPr>
            <a:r>
              <a:rPr lang="cs-CZ" sz="2600" dirty="0"/>
              <a:t>p</a:t>
            </a:r>
            <a:r>
              <a:rPr lang="cs-CZ" sz="2600" dirty="0" smtClean="0"/>
              <a:t>řekládán do 46 jazyků světa</a:t>
            </a:r>
          </a:p>
          <a:p>
            <a:pPr lvl="1">
              <a:buFont typeface="Wingdings" pitchFamily="2" charset="2"/>
              <a:buChar char="Ø"/>
            </a:pPr>
            <a:r>
              <a:rPr lang="cs-CZ" sz="2600" dirty="0"/>
              <a:t>u</a:t>
            </a:r>
            <a:r>
              <a:rPr lang="cs-CZ" sz="2600" dirty="0" smtClean="0"/>
              <a:t>rčen primárně pro nečleny</a:t>
            </a:r>
          </a:p>
          <a:p>
            <a:pPr lvl="1">
              <a:buFont typeface="Wingdings" pitchFamily="2" charset="2"/>
              <a:buChar char="Ø"/>
            </a:pPr>
            <a:r>
              <a:rPr lang="cs-CZ" sz="2600" dirty="0" smtClean="0"/>
              <a:t>„časopis pro celou rodinu“, zajímavosti z přírody, společenská témata, srozumitelné, didaktické zpracování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publikace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7608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h</a:t>
            </a:r>
            <a:r>
              <a:rPr lang="cs-CZ" sz="2800" dirty="0" smtClean="0"/>
              <a:t>lavní tiskoviny, </a:t>
            </a:r>
            <a:r>
              <a:rPr lang="cs-CZ" sz="1400" dirty="0" smtClean="0"/>
              <a:t>zdroj: </a:t>
            </a:r>
            <a:r>
              <a:rPr lang="cs-CZ" sz="1300" dirty="0">
                <a:hlinkClick r:id="rId2"/>
              </a:rPr>
              <a:t>http://www.google.cz/search?hl=cs&amp;site=imghp&amp;tbm=isch&amp;source=hp&amp;biw=1311&amp;bih=572&amp;q=jehovah%27s+witnesses&amp;oq=jehova&amp;gs_l=img.1.1.0l2j0i24l8.2461.3575.0.8760.6.6.0.0.0.0.96.472.6.6.0...0.0...1ac.1.9.img.FyfV9vyHOxs</a:t>
            </a:r>
            <a:r>
              <a:rPr lang="cs-CZ" sz="1300" dirty="0"/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35435989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v</a:t>
            </a:r>
            <a:r>
              <a:rPr lang="cs-CZ" dirty="0" smtClean="0"/>
              <a:t>ykonávají </a:t>
            </a:r>
            <a:r>
              <a:rPr lang="cs-CZ" dirty="0" smtClean="0">
                <a:solidFill>
                  <a:schemeClr val="accent1"/>
                </a:solidFill>
              </a:rPr>
              <a:t>všichni zdraví členové </a:t>
            </a:r>
            <a:r>
              <a:rPr lang="cs-CZ" dirty="0" smtClean="0"/>
              <a:t>(včetně „Starších“ – duchovenstva) </a:t>
            </a:r>
            <a:r>
              <a:rPr lang="cs-CZ" sz="2800" dirty="0" smtClean="0"/>
              <a:t>bez nároku na odměnu</a:t>
            </a:r>
          </a:p>
          <a:p>
            <a:r>
              <a:rPr lang="cs-CZ" dirty="0"/>
              <a:t>j</a:t>
            </a:r>
            <a:r>
              <a:rPr lang="cs-CZ" dirty="0" smtClean="0"/>
              <a:t>e podmínkou ke spasení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„polní služba“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omocní průkopníci – 50 hodin/měsíc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růkopníci – 70 hodin/měsíc</a:t>
            </a:r>
          </a:p>
          <a:p>
            <a:pPr lvl="1"/>
            <a:r>
              <a:rPr lang="cs-CZ" dirty="0"/>
              <a:t>z</a:t>
            </a:r>
            <a:r>
              <a:rPr lang="cs-CZ" dirty="0" smtClean="0"/>
              <a:t>vláštní průkopníci – 100 hodin/měsíc</a:t>
            </a:r>
          </a:p>
          <a:p>
            <a:r>
              <a:rPr lang="cs-CZ" dirty="0"/>
              <a:t>p</a:t>
            </a:r>
            <a:r>
              <a:rPr lang="cs-CZ" dirty="0" smtClean="0"/>
              <a:t>říprava v </a:t>
            </a:r>
            <a:r>
              <a:rPr lang="cs-CZ" dirty="0" smtClean="0">
                <a:solidFill>
                  <a:schemeClr val="accent1"/>
                </a:solidFill>
              </a:rPr>
              <a:t>teokratické škole kazatelské služby </a:t>
            </a:r>
            <a:r>
              <a:rPr lang="cs-CZ" dirty="0" smtClean="0"/>
              <a:t>(</a:t>
            </a:r>
            <a:r>
              <a:rPr lang="cs-CZ" sz="2400" dirty="0" smtClean="0"/>
              <a:t>rétorika, přehrávání modelových situací, pokyny Strážné věže)</a:t>
            </a:r>
          </a:p>
          <a:p>
            <a:r>
              <a:rPr lang="cs-CZ" sz="2800" dirty="0" smtClean="0"/>
              <a:t>obcházení domácností (vždy po 2), pouliční nabídka tiskovin, popř. rozhovoru, výjimečně telefonicky </a:t>
            </a:r>
            <a:endParaRPr lang="cs-CZ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isijní činnost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623053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dirty="0"/>
              <a:t>m</a:t>
            </a:r>
            <a:r>
              <a:rPr lang="cs-CZ" sz="3100" dirty="0" smtClean="0"/>
              <a:t>isii svědkové vykonávají po dvojicích, </a:t>
            </a:r>
            <a:r>
              <a:rPr lang="cs-CZ" sz="1600" dirty="0" smtClean="0"/>
              <a:t>zdroj: </a:t>
            </a:r>
            <a:r>
              <a:rPr lang="cs-CZ" sz="1300" dirty="0">
                <a:hlinkClick r:id="rId2"/>
              </a:rPr>
              <a:t>http://www.google.cz/search?hl=cs&amp;site=imghp&amp;tbm=isch&amp;source=hp&amp;biw=1311&amp;bih=572&amp;q=jehovah%27s+witnesses&amp;oq=jehova&amp;gs_l=img.1.1.0l2j0i24l8.2461.3575.0.8760.6.6.0.0.0.0.96.472.6.6.0...0.0...1ac.1.9.img.FyfV9vyHOxs</a:t>
            </a:r>
            <a:r>
              <a:rPr lang="cs-CZ" sz="1300" dirty="0"/>
              <a:t> </a:t>
            </a:r>
            <a:r>
              <a:rPr lang="cs-CZ" sz="1300" dirty="0" smtClean="0"/>
              <a:t> </a:t>
            </a:r>
            <a:endParaRPr lang="cs-CZ" sz="1300" dirty="0"/>
          </a:p>
        </p:txBody>
      </p:sp>
    </p:spTree>
    <p:extLst>
      <p:ext uri="{BB962C8B-B14F-4D97-AF65-F5344CB8AC3E}">
        <p14:creationId xmlns="" xmlns:p14="http://schemas.microsoft.com/office/powerpoint/2010/main" val="1803550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680520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t</a:t>
            </a:r>
            <a:r>
              <a:rPr lang="cs-CZ" dirty="0" smtClean="0"/>
              <a:t>exty Strážné věže jsou pro svědky plně zavazující </a:t>
            </a:r>
            <a:r>
              <a:rPr lang="cs-CZ" sz="2900" dirty="0" smtClean="0"/>
              <a:t>(chodí-li po dvou, vzájemně se kontrolují)</a:t>
            </a:r>
          </a:p>
          <a:p>
            <a:r>
              <a:rPr lang="cs-CZ" dirty="0"/>
              <a:t>o</a:t>
            </a:r>
            <a:r>
              <a:rPr lang="cs-CZ" dirty="0" smtClean="0"/>
              <a:t>dmítání</a:t>
            </a:r>
            <a:r>
              <a:rPr lang="cs-CZ" dirty="0" smtClean="0">
                <a:solidFill>
                  <a:schemeClr val="accent1"/>
                </a:solidFill>
              </a:rPr>
              <a:t> krevní transfúze </a:t>
            </a:r>
            <a:r>
              <a:rPr lang="cs-CZ" dirty="0" smtClean="0"/>
              <a:t>pochází z pokynu z Nového zákona, </a:t>
            </a:r>
            <a:r>
              <a:rPr lang="cs-CZ" sz="2900" dirty="0" smtClean="0"/>
              <a:t>aby křesťané přijímali jen „maso zbavené krve“</a:t>
            </a:r>
          </a:p>
          <a:p>
            <a:r>
              <a:rPr lang="cs-CZ" dirty="0">
                <a:solidFill>
                  <a:schemeClr val="accent1"/>
                </a:solidFill>
              </a:rPr>
              <a:t>o</a:t>
            </a:r>
            <a:r>
              <a:rPr lang="cs-CZ" dirty="0" smtClean="0">
                <a:solidFill>
                  <a:schemeClr val="accent1"/>
                </a:solidFill>
              </a:rPr>
              <a:t>čkování a transplantace </a:t>
            </a:r>
            <a:r>
              <a:rPr lang="cs-CZ" dirty="0" smtClean="0"/>
              <a:t>byly dříve také zakázané </a:t>
            </a:r>
            <a:r>
              <a:rPr lang="cs-CZ" sz="2900" dirty="0" smtClean="0"/>
              <a:t>(povoleny od r. 1965 a 1967)</a:t>
            </a:r>
          </a:p>
          <a:p>
            <a:r>
              <a:rPr lang="cs-CZ" dirty="0"/>
              <a:t>s</a:t>
            </a:r>
            <a:r>
              <a:rPr lang="cs-CZ" dirty="0" smtClean="0"/>
              <a:t>vědkové neuznávají naše Vánoce a neslaví narozeniny, mají jinou ritualitu</a:t>
            </a:r>
          </a:p>
          <a:p>
            <a:r>
              <a:rPr lang="cs-CZ" sz="2900" dirty="0"/>
              <a:t>n</a:t>
            </a:r>
            <a:r>
              <a:rPr lang="cs-CZ" sz="2900" dirty="0" smtClean="0"/>
              <a:t>ekonají mše, svou věrouku šíří písemně</a:t>
            </a:r>
          </a:p>
          <a:p>
            <a:r>
              <a:rPr lang="cs-CZ" dirty="0"/>
              <a:t>s</a:t>
            </a:r>
            <a:r>
              <a:rPr lang="cs-CZ" dirty="0" smtClean="0"/>
              <a:t>etkávají se např. v </a:t>
            </a:r>
            <a:r>
              <a:rPr lang="cs-CZ" dirty="0" smtClean="0">
                <a:solidFill>
                  <a:schemeClr val="accent1"/>
                </a:solidFill>
              </a:rPr>
              <a:t>Sálech království</a:t>
            </a:r>
            <a:r>
              <a:rPr lang="cs-CZ" dirty="0" smtClean="0"/>
              <a:t>, kde organizovaně čtou a interpretují biblické texty</a:t>
            </a:r>
          </a:p>
          <a:p>
            <a:r>
              <a:rPr lang="cs-CZ" dirty="0"/>
              <a:t>k</a:t>
            </a:r>
            <a:r>
              <a:rPr lang="cs-CZ" dirty="0" smtClean="0"/>
              <a:t>ladou důraz na funkční rodinný život, poslušnost vůči pravidlům a Starším, </a:t>
            </a:r>
            <a:r>
              <a:rPr lang="cs-CZ" sz="2900" dirty="0" smtClean="0"/>
              <a:t>vzdělávání v našem školském systému má jen malou hodnotu</a:t>
            </a:r>
          </a:p>
          <a:p>
            <a:r>
              <a:rPr lang="cs-CZ" dirty="0"/>
              <a:t>b</a:t>
            </a:r>
            <a:r>
              <a:rPr lang="cs-CZ" dirty="0" smtClean="0"/>
              <a:t>ývalí svědkové jsou cíleně přehlíženi a zapomenuti </a:t>
            </a:r>
            <a:r>
              <a:rPr lang="cs-CZ" sz="2900" dirty="0" smtClean="0"/>
              <a:t>(i vlastní rodinou)</a:t>
            </a:r>
          </a:p>
          <a:p>
            <a:r>
              <a:rPr lang="cs-CZ" dirty="0"/>
              <a:t>s</a:t>
            </a:r>
            <a:r>
              <a:rPr lang="cs-CZ" dirty="0" smtClean="0"/>
              <a:t>míšené manželství/partnerství s ne-svědkem je nemyslitelné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00643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81129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100" dirty="0"/>
              <a:t>p</a:t>
            </a:r>
            <a:r>
              <a:rPr lang="cs-CZ" sz="3100" dirty="0" smtClean="0"/>
              <a:t>ro ilustrace je typické kýčovité zpracování a nápadný multikulturalismus, </a:t>
            </a:r>
            <a:r>
              <a:rPr lang="cs-CZ" sz="1600" dirty="0" smtClean="0"/>
              <a:t>zdroj: </a:t>
            </a:r>
            <a:r>
              <a:rPr lang="cs-CZ" sz="1300" dirty="0">
                <a:hlinkClick r:id="rId2"/>
              </a:rPr>
              <a:t>http://www.google.cz/search?hl=cs&amp;site=imghp&amp;tbm=isch&amp;source=hp&amp;biw=1311&amp;bih=572&amp;q=jehovah%27s+witnesses&amp;oq=jehova&amp;gs_l=img.1.1.0l2j0i24l8.2461.3575.0.8760.6.6.0.0.0.0.96.472.6.6.0...0.0...1ac.1.9.img.FyfV9vyHOxs</a:t>
            </a:r>
            <a:r>
              <a:rPr lang="cs-CZ" sz="1300" dirty="0"/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1339068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Kdy a kde v ČR jste se setkali s tímto hnutím?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hnutí vzniklo, z jakých zdrojů vychází jeho učení, čím je typické?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vás zaujalo toto hnutí?</a:t>
            </a:r>
          </a:p>
          <a:p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odpovězte otázky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62750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ŠKVAŘIL, R. </a:t>
            </a:r>
            <a:r>
              <a:rPr lang="cs-CZ" i="1" dirty="0" smtClean="0"/>
              <a:t>Had leze z víry (proroci, Mesiáši, Bojovníci)</a:t>
            </a:r>
            <a:r>
              <a:rPr lang="cs-CZ" dirty="0" smtClean="0"/>
              <a:t>. Praha: Talpress, 1995.</a:t>
            </a:r>
          </a:p>
          <a:p>
            <a:r>
              <a:rPr lang="cs-CZ" dirty="0" smtClean="0"/>
              <a:t>NOVOTNÝ, T. </a:t>
            </a:r>
            <a:r>
              <a:rPr lang="cs-CZ" i="1" dirty="0" smtClean="0"/>
              <a:t>Přicházejí</a:t>
            </a:r>
            <a:r>
              <a:rPr lang="cs-CZ" dirty="0" smtClean="0"/>
              <a:t>. Praha: Rada Církve bratrské, 1992.</a:t>
            </a:r>
          </a:p>
          <a:p>
            <a:r>
              <a:rPr lang="cs-CZ" dirty="0" smtClean="0"/>
              <a:t>LUŽNÝ, D. </a:t>
            </a:r>
            <a:r>
              <a:rPr lang="cs-CZ" i="1" dirty="0" smtClean="0"/>
              <a:t>Nová náboženská hnutí</a:t>
            </a:r>
            <a:r>
              <a:rPr lang="cs-CZ" dirty="0" smtClean="0"/>
              <a:t>. Brno: Masarykova univerzita, 1997.</a:t>
            </a:r>
          </a:p>
          <a:p>
            <a:r>
              <a:rPr lang="cs-CZ" dirty="0" smtClean="0"/>
              <a:t>VOJTÍŠEK, Z. </a:t>
            </a:r>
            <a:r>
              <a:rPr lang="cs-CZ" i="1" dirty="0" smtClean="0"/>
              <a:t>Nová náboženská hnutí a jak jim porozumět</a:t>
            </a:r>
            <a:r>
              <a:rPr lang="cs-CZ" dirty="0" smtClean="0"/>
              <a:t>. Praha: Beta Books, 2007.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</a:t>
            </a:r>
            <a:r>
              <a:rPr lang="cs-CZ" dirty="0" smtClean="0"/>
              <a:t>iteratura a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158712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256</TotalTime>
  <Words>913</Words>
  <Application>Microsoft Office PowerPoint</Application>
  <PresentationFormat>Předvádění na obrazovce (4:3)</PresentationFormat>
  <Paragraphs>83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Concourse</vt:lpstr>
      <vt:lpstr>SVĚDKOVÉ  JEHOVOVI</vt:lpstr>
      <vt:lpstr>základní charakteristika</vt:lpstr>
      <vt:lpstr>historie hnutí</vt:lpstr>
      <vt:lpstr>zakladatel Ch. T. Russel, zdroj: http://www.google.cz/search?hl=cs&amp;site=imghp&amp;tbm=isch&amp;source=hp&amp;biw=1311&amp;bih=572&amp;q=jehovah%27s+witnesses&amp;oq=jehova&amp;gs_l=img.1.1.0l2j0i24l8.2461.3575.0.8760.6.6.0.0.0.0.96.472.6.6.0...0.0...1ac.1.9.img.FyfV9vyHOxs </vt:lpstr>
      <vt:lpstr>armageddon</vt:lpstr>
      <vt:lpstr>příchod armageddonu je pro svědky šťastnou událostí, zdroj: http://www.google.cz/search?hl=cs&amp;site=imghp&amp;tbm=isch&amp;source=hp&amp;biw=1311&amp;bih=572&amp;q=jehovah%27s+witnesses&amp;oq=jehova&amp;gs_l=img.1.1.0l2j0i24l8.2461.3575.0.8760.6.6.0.0.0.0.96.472.6.6.0...0.0...1ac.1.9.img.FyfV9vyHOxs </vt:lpstr>
      <vt:lpstr>věrouka</vt:lpstr>
      <vt:lpstr>publikace</vt:lpstr>
      <vt:lpstr>hlavní tiskoviny, zdroj: http://www.google.cz/search?hl=cs&amp;site=imghp&amp;tbm=isch&amp;source=hp&amp;biw=1311&amp;bih=572&amp;q=jehovah%27s+witnesses&amp;oq=jehova&amp;gs_l=img.1.1.0l2j0i24l8.2461.3575.0.8760.6.6.0.0.0.0.96.472.6.6.0...0.0...1ac.1.9.img.FyfV9vyHOxs </vt:lpstr>
      <vt:lpstr>misijní činnost</vt:lpstr>
      <vt:lpstr>misii svědkové vykonávají po dvojicích, zdroj: http://www.google.cz/search?hl=cs&amp;site=imghp&amp;tbm=isch&amp;source=hp&amp;biw=1311&amp;bih=572&amp;q=jehovah%27s+witnesses&amp;oq=jehova&amp;gs_l=img.1.1.0l2j0i24l8.2461.3575.0.8760.6.6.0.0.0.0.96.472.6.6.0...0.0...1ac.1.9.img.FyfV9vyHOxs  </vt:lpstr>
      <vt:lpstr>zajímavosti</vt:lpstr>
      <vt:lpstr>pro ilustrace je typické kýčovité zpracování a nápadný multikulturalismus, zdroj: http://www.google.cz/search?hl=cs&amp;site=imghp&amp;tbm=isch&amp;source=hp&amp;biw=1311&amp;bih=572&amp;q=jehovah%27s+witnesses&amp;oq=jehova&amp;gs_l=img.1.1.0l2j0i24l8.2461.3575.0.8760.6.6.0.0.0.0.96.472.6.6.0...0.0...1ac.1.9.img.FyfV9vyHOxs </vt:lpstr>
      <vt:lpstr>zodpovězte otázky</vt:lpstr>
      <vt:lpstr>literatura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SVĚDKOVÉ  JEHOVOVI</dc:title>
  <dc:creator>LLL</dc:creator>
  <cp:lastModifiedBy>spravce2</cp:lastModifiedBy>
  <cp:revision>36</cp:revision>
  <dcterms:created xsi:type="dcterms:W3CDTF">2013-04-07T18:22:47Z</dcterms:created>
  <dcterms:modified xsi:type="dcterms:W3CDTF">2014-07-03T21:58:53Z</dcterms:modified>
</cp:coreProperties>
</file>