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0000"/>
    <a:srgbClr val="EFF28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6" d="100"/>
          <a:sy n="76" d="100"/>
        </p:scale>
        <p:origin x="-1206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4D57CE-FD3B-4308-BFF4-7AD23BF692BF}" type="datetimeFigureOut">
              <a:rPr lang="cs-CZ" smtClean="0"/>
              <a:pPr/>
              <a:t>2.6.2014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BFD5B4-9432-4E68-8DC8-1B4E47FED64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3429000"/>
            <a:ext cx="8229600" cy="1143000"/>
          </a:xfrm>
        </p:spPr>
        <p:txBody>
          <a:bodyPr>
            <a:noAutofit/>
          </a:bodyPr>
          <a:lstStyle/>
          <a:p>
            <a:pPr algn="r"/>
            <a:r>
              <a:rPr lang="cs-CZ" b="1" u="sng" dirty="0" smtClean="0">
                <a:solidFill>
                  <a:srgbClr val="C00000"/>
                </a:solidFill>
              </a:rPr>
              <a:t>LYRICKÉ A LYRICKO-EPICKÉ ŽÁNRY</a:t>
            </a:r>
            <a:br>
              <a:rPr lang="cs-CZ" b="1" u="sng" dirty="0" smtClean="0">
                <a:solidFill>
                  <a:srgbClr val="C00000"/>
                </a:solidFill>
              </a:rPr>
            </a:br>
            <a:r>
              <a:rPr lang="cs-CZ" sz="1000" dirty="0" smtClean="0">
                <a:solidFill>
                  <a:schemeClr val="bg1">
                    <a:lumMod val="50000"/>
                  </a:schemeClr>
                </a:solidFill>
              </a:rPr>
              <a:t>ČÍSLO </a:t>
            </a:r>
            <a:r>
              <a:rPr lang="cs-CZ" sz="1000" dirty="0">
                <a:solidFill>
                  <a:schemeClr val="bg1">
                    <a:lumMod val="50000"/>
                  </a:schemeClr>
                </a:solidFill>
              </a:rPr>
              <a:t>DUM: VY_32_INOVACE_CJL_1,4_74</a:t>
            </a:r>
            <a:r>
              <a:rPr lang="cs-CZ" dirty="0"/>
              <a:t/>
            </a:r>
            <a:br>
              <a:rPr lang="cs-CZ" dirty="0"/>
            </a:b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6" name="Rectangle 1"/>
          <p:cNvSpPr>
            <a:spLocks noChangeArrowheads="1"/>
          </p:cNvSpPr>
          <p:nvPr/>
        </p:nvSpPr>
        <p:spPr bwMode="auto">
          <a:xfrm>
            <a:off x="928662" y="0"/>
            <a:ext cx="705744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cs-CZ" sz="1200" dirty="0" smtClean="0"/>
              <a:t> </a:t>
            </a:r>
          </a:p>
          <a:p>
            <a:pPr algn="ctr"/>
            <a:r>
              <a:rPr lang="cs-CZ" sz="1200" b="1" dirty="0" smtClean="0"/>
              <a:t>Číslo projektu: CZ.1.07./1.5.00/34.0938  Název projektu: Zlepšení podmínek pro vzdělávání na SUŠ, Ostrava</a:t>
            </a:r>
            <a:r>
              <a:rPr lang="cs-CZ" sz="1200" dirty="0" smtClean="0"/>
              <a:t> </a:t>
            </a:r>
          </a:p>
          <a:p>
            <a:r>
              <a:rPr lang="cs-CZ" sz="1200" dirty="0" smtClean="0"/>
              <a:t> </a:t>
            </a:r>
            <a:endParaRPr lang="cs-CZ" sz="1200" dirty="0"/>
          </a:p>
        </p:txBody>
      </p:sp>
      <p:pic>
        <p:nvPicPr>
          <p:cNvPr id="7" name="Obrázek 6" descr="OPVK_hor_zakladni_logolink_RGB_cz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714356"/>
            <a:ext cx="5760720" cy="1255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title"/>
          </p:nvPr>
        </p:nvSpPr>
        <p:spPr>
          <a:xfrm>
            <a:off x="385762" y="246049"/>
            <a:ext cx="8229600" cy="1143000"/>
          </a:xfrm>
        </p:spPr>
        <p:txBody>
          <a:bodyPr/>
          <a:lstStyle/>
          <a:p>
            <a:r>
              <a:rPr lang="cs-CZ" b="1" dirty="0">
                <a:solidFill>
                  <a:srgbClr val="C00000"/>
                </a:solidFill>
              </a:rPr>
              <a:t> </a:t>
            </a:r>
            <a:r>
              <a:rPr lang="cs-CZ" b="1" dirty="0" smtClean="0">
                <a:solidFill>
                  <a:srgbClr val="C00000"/>
                </a:solidFill>
              </a:rPr>
              <a:t>                                 </a:t>
            </a:r>
            <a:r>
              <a:rPr lang="cs-CZ" b="1" u="sng" dirty="0" smtClean="0">
                <a:solidFill>
                  <a:srgbClr val="C00000"/>
                </a:solidFill>
              </a:rPr>
              <a:t>EPIKA MÁ DĚJ.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10" name="Zástupný symbol pro text 9"/>
          <p:cNvSpPr>
            <a:spLocks noGrp="1"/>
          </p:cNvSpPr>
          <p:nvPr>
            <p:ph sz="half" idx="1"/>
          </p:nvPr>
        </p:nvSpPr>
        <p:spPr>
          <a:xfrm>
            <a:off x="385762" y="1571611"/>
            <a:ext cx="4038600" cy="4525963"/>
          </a:xfrm>
        </p:spPr>
        <p:txBody>
          <a:bodyPr>
            <a:normAutofit/>
          </a:bodyPr>
          <a:lstStyle/>
          <a:p>
            <a:r>
              <a:rPr lang="cs-CZ" sz="4000" b="1" u="sng" dirty="0" smtClean="0">
                <a:solidFill>
                  <a:srgbClr val="C00000"/>
                </a:solidFill>
              </a:rPr>
              <a:t>LYRIKA NEMÁ DĚJ</a:t>
            </a:r>
            <a:r>
              <a:rPr lang="cs-CZ" sz="4000" b="1" dirty="0" smtClean="0">
                <a:solidFill>
                  <a:srgbClr val="C00000"/>
                </a:solidFill>
              </a:rPr>
              <a:t>, vyjadřuje pocity, myšlenky, nálady.</a:t>
            </a:r>
            <a:endParaRPr lang="cs-CZ" sz="4000" b="1" dirty="0">
              <a:solidFill>
                <a:srgbClr val="C00000"/>
              </a:solidFill>
            </a:endParaRPr>
          </a:p>
        </p:txBody>
      </p:sp>
      <p:pic>
        <p:nvPicPr>
          <p:cNvPr id="17" name="Zástupný symbol pro obsah 16" descr="img058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rcRect l="1961"/>
          <a:stretch>
            <a:fillRect/>
          </a:stretch>
        </p:blipFill>
        <p:spPr>
          <a:xfrm>
            <a:off x="4857752" y="1857364"/>
            <a:ext cx="3547575" cy="4214842"/>
          </a:xfrm>
          <a:ln w="7620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C00000"/>
                </a:solidFill>
              </a:rPr>
              <a:t>Lyrické žánry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7" name="Zástupný symbol pro text 6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cs-CZ" sz="3600" i="1" u="sng" dirty="0" smtClean="0">
                <a:solidFill>
                  <a:srgbClr val="C00000"/>
                </a:solidFill>
              </a:rPr>
              <a:t>Píseň</a:t>
            </a:r>
            <a:endParaRPr lang="cs-CZ" sz="3600" i="1" u="sng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000" b="1" dirty="0" smtClean="0">
                <a:solidFill>
                  <a:srgbClr val="7030A0"/>
                </a:solidFill>
              </a:rPr>
              <a:t> </a:t>
            </a:r>
            <a:r>
              <a:rPr lang="cs-CZ" sz="4000" b="1" dirty="0" smtClean="0">
                <a:solidFill>
                  <a:srgbClr val="C00000"/>
                </a:solidFill>
              </a:rPr>
              <a:t>- </a:t>
            </a:r>
            <a:r>
              <a:rPr lang="cs-CZ" sz="3200" b="1" dirty="0" smtClean="0">
                <a:solidFill>
                  <a:srgbClr val="C00000"/>
                </a:solidFill>
                <a:latin typeface="Jokerman" pitchFamily="82" charset="0"/>
              </a:rPr>
              <a:t>jeden z nejstarších žánrů</a:t>
            </a: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C00000"/>
                </a:solidFill>
                <a:latin typeface="Jokerman" pitchFamily="82" charset="0"/>
              </a:rPr>
              <a:t>prostota, pravidelná strofa</a:t>
            </a: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C00000"/>
                </a:solidFill>
                <a:latin typeface="Jokerman" pitchFamily="82" charset="0"/>
              </a:rPr>
              <a:t>přesný hudební rytmus a rým</a:t>
            </a: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C00000"/>
                </a:solidFill>
                <a:latin typeface="Jokerman" pitchFamily="82" charset="0"/>
              </a:rPr>
              <a:t>využití refrénu</a:t>
            </a:r>
          </a:p>
          <a:p>
            <a:pPr>
              <a:buFontTx/>
              <a:buChar char="-"/>
            </a:pPr>
            <a:endParaRPr lang="cs-CZ" sz="3200" b="1" dirty="0">
              <a:solidFill>
                <a:srgbClr val="7030A0"/>
              </a:solidFill>
            </a:endParaRPr>
          </a:p>
        </p:txBody>
      </p:sp>
      <p:sp>
        <p:nvSpPr>
          <p:cNvPr id="8" name="Zástupný symbol pro text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" name="Zástupný symbol pro obsah 9" descr="lyr.-ep.ž.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5025" y="1500174"/>
            <a:ext cx="4041775" cy="4572032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C00000"/>
                </a:solidFill>
              </a:rPr>
              <a:t>Elegie (žalozpěv)</a:t>
            </a:r>
            <a:endParaRPr lang="cs-CZ" b="1" i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C00000"/>
                </a:solidFill>
              </a:rPr>
              <a:t>- </a:t>
            </a:r>
            <a:r>
              <a:rPr lang="cs-CZ" sz="4100" b="1" dirty="0" smtClean="0">
                <a:solidFill>
                  <a:srgbClr val="C00000"/>
                </a:solidFill>
                <a:latin typeface="Lucida Calligraphy" pitchFamily="66" charset="0"/>
              </a:rPr>
              <a:t>vyjadřuje smutek nad ztrátou něčeho cenného (blízký člověk, vlast, láska…)</a:t>
            </a:r>
            <a:endParaRPr lang="cs-CZ" sz="4100" b="1" dirty="0">
              <a:solidFill>
                <a:srgbClr val="C00000"/>
              </a:solidFill>
              <a:latin typeface="Lucida Calligraphy" pitchFamily="66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 descr="lyr.-ep.ž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645025" y="1500174"/>
            <a:ext cx="4041775" cy="4357718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C00000"/>
                </a:solidFill>
              </a:rPr>
              <a:t>Óda/hymnus</a:t>
            </a:r>
            <a:endParaRPr lang="cs-CZ" b="1" i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3200" b="1" dirty="0" smtClean="0">
                <a:solidFill>
                  <a:srgbClr val="C00000"/>
                </a:solidFill>
                <a:latin typeface="Old English Text MT" pitchFamily="66" charset="0"/>
              </a:rPr>
              <a:t>vyjadřuje vznešené a monumentální</a:t>
            </a: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C00000"/>
                </a:solidFill>
                <a:latin typeface="Old English Text MT" pitchFamily="66" charset="0"/>
              </a:rPr>
              <a:t>óda oslavuje Boha, hrdinu, morální vlastnosti</a:t>
            </a:r>
          </a:p>
          <a:p>
            <a:pPr>
              <a:buFontTx/>
              <a:buChar char="-"/>
            </a:pPr>
            <a:r>
              <a:rPr lang="cs-CZ" sz="3200" b="1" dirty="0" smtClean="0">
                <a:solidFill>
                  <a:srgbClr val="C00000"/>
                </a:solidFill>
                <a:latin typeface="Old English Text MT" pitchFamily="66" charset="0"/>
              </a:rPr>
              <a:t>hymnus bývá menšího rozsahu</a:t>
            </a:r>
            <a:endParaRPr lang="cs-CZ" sz="3200" b="1" dirty="0">
              <a:solidFill>
                <a:srgbClr val="C00000"/>
              </a:solidFill>
              <a:latin typeface="Old English Text MT" pitchFamily="66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 descr="lyr.-ep. ž.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4786314" y="1500175"/>
            <a:ext cx="3571900" cy="4357717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C00000"/>
                </a:solidFill>
              </a:rPr>
              <a:t>Epitaf</a:t>
            </a:r>
            <a:endParaRPr lang="cs-CZ" b="1" i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ctr">
              <a:buFontTx/>
              <a:buChar char="-"/>
            </a:pPr>
            <a:r>
              <a:rPr lang="cs-CZ" sz="4800" b="1" dirty="0" smtClean="0">
                <a:solidFill>
                  <a:srgbClr val="C00000"/>
                </a:solidFill>
                <a:latin typeface="Segoe Script" pitchFamily="34" charset="0"/>
              </a:rPr>
              <a:t>nápis </a:t>
            </a:r>
          </a:p>
          <a:p>
            <a:pPr algn="ctr">
              <a:buNone/>
            </a:pPr>
            <a:r>
              <a:rPr lang="cs-CZ" sz="5400" b="1" dirty="0" smtClean="0">
                <a:solidFill>
                  <a:srgbClr val="C00000"/>
                </a:solidFill>
                <a:latin typeface="Segoe Script" pitchFamily="34" charset="0"/>
              </a:rPr>
              <a:t> na hrobě</a:t>
            </a:r>
            <a:endParaRPr lang="cs-CZ" sz="5400" b="1" dirty="0">
              <a:solidFill>
                <a:srgbClr val="C00000"/>
              </a:solidFill>
              <a:latin typeface="Segoe Script" pitchFamily="34" charset="0"/>
            </a:endParaRP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" name="Zástupný symbol pro obsah 6" descr="lyr.-ep..jpg"/>
          <p:cNvPicPr>
            <a:picLocks noGrp="1" noChangeAspect="1"/>
          </p:cNvPicPr>
          <p:nvPr>
            <p:ph sz="quarter" idx="4"/>
          </p:nvPr>
        </p:nvPicPr>
        <p:blipFill>
          <a:blip r:embed="rId2" cstate="print"/>
          <a:stretch>
            <a:fillRect/>
          </a:stretch>
        </p:blipFill>
        <p:spPr>
          <a:xfrm>
            <a:off x="5000628" y="1500174"/>
            <a:ext cx="3007182" cy="3951288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C00000"/>
                </a:solidFill>
              </a:rPr>
              <a:t>Žalm</a:t>
            </a:r>
            <a:endParaRPr lang="cs-CZ" b="1" i="1" u="sng" dirty="0">
              <a:solidFill>
                <a:srgbClr val="C00000"/>
              </a:solidFill>
            </a:endParaRP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latin typeface="Lucida Calligraphy" pitchFamily="66" charset="0"/>
              </a:rPr>
              <a:t>náboženská píseň podobná hymnu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latin typeface="Lucida Calligraphy" pitchFamily="66" charset="0"/>
              </a:rPr>
              <a:t>oslava křesťanského Boha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latin typeface="Lucida Calligraphy" pitchFamily="66" charset="0"/>
              </a:rPr>
              <a:t>součást bohoslužeb</a:t>
            </a:r>
          </a:p>
          <a:p>
            <a:pPr>
              <a:buNone/>
            </a:pPr>
            <a:endParaRPr lang="cs-CZ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4400" b="1" i="1" u="sng" dirty="0" smtClean="0">
                <a:solidFill>
                  <a:srgbClr val="C00000"/>
                </a:solidFill>
              </a:rPr>
              <a:t>Pásmo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latin typeface="Parry Hotter" pitchFamily="2" charset="0"/>
                <a:cs typeface="MV Boli" pitchFamily="2" charset="0"/>
              </a:rPr>
              <a:t>žánr moderní poezie</a:t>
            </a:r>
          </a:p>
          <a:p>
            <a:pPr>
              <a:buFontTx/>
              <a:buChar char="-"/>
            </a:pPr>
            <a:r>
              <a:rPr lang="cs-CZ" b="1" dirty="0" smtClean="0">
                <a:solidFill>
                  <a:srgbClr val="C00000"/>
                </a:solidFill>
                <a:latin typeface="Parry Hotter" pitchFamily="2" charset="0"/>
              </a:rPr>
              <a:t>mnohovýznamovost, volné přiřazování veršů</a:t>
            </a:r>
            <a:endParaRPr lang="cs-CZ" b="1" dirty="0">
              <a:solidFill>
                <a:srgbClr val="C00000"/>
              </a:solidFill>
              <a:latin typeface="Parry Hotter" pitchFamily="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C00000"/>
                </a:solidFill>
              </a:rPr>
              <a:t>Satira</a:t>
            </a:r>
            <a:endParaRPr lang="cs-CZ" b="1" i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3600" b="1" i="1" dirty="0" smtClean="0">
                <a:solidFill>
                  <a:srgbClr val="C00000"/>
                </a:solidFill>
                <a:latin typeface="Bernard MT Condensed" pitchFamily="18" charset="0"/>
              </a:rPr>
              <a:t>básně různého obsahu, které vyjadřují satirické hodnocení  určité skutečnosti</a:t>
            </a:r>
          </a:p>
          <a:p>
            <a:r>
              <a:rPr lang="cs-CZ" sz="3600" b="1" i="1" dirty="0" smtClean="0">
                <a:solidFill>
                  <a:srgbClr val="C00000"/>
                </a:solidFill>
                <a:latin typeface="Bernard MT Condensed" pitchFamily="18" charset="0"/>
              </a:rPr>
              <a:t>kritika smíchem</a:t>
            </a:r>
            <a:endParaRPr lang="cs-CZ" sz="3600" b="1" i="1" dirty="0">
              <a:solidFill>
                <a:srgbClr val="C00000"/>
              </a:solidFill>
              <a:latin typeface="Bernard MT Condensed" pitchFamily="18" charset="0"/>
            </a:endParaRPr>
          </a:p>
        </p:txBody>
      </p:sp>
      <p:pic>
        <p:nvPicPr>
          <p:cNvPr id="5" name="Zástupný symbol pro obsah 4" descr="K. H. Borovský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000628" y="1428736"/>
            <a:ext cx="3374944" cy="4525963"/>
          </a:xfrm>
          <a:ln w="57150">
            <a:solidFill>
              <a:srgbClr val="C000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C00000"/>
                </a:solidFill>
              </a:rPr>
              <a:t>Lyricko-epické žánry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ln w="19050">
            <a:solidFill>
              <a:srgbClr val="000000"/>
            </a:solidFill>
          </a:ln>
        </p:spPr>
        <p:txBody>
          <a:bodyPr>
            <a:normAutofit/>
          </a:bodyPr>
          <a:lstStyle/>
          <a:p>
            <a:pPr>
              <a:buNone/>
            </a:pPr>
            <a:r>
              <a:rPr lang="cs-CZ" sz="4400" b="1" i="1" u="sng" dirty="0" smtClean="0"/>
              <a:t>Balada</a:t>
            </a:r>
          </a:p>
          <a:p>
            <a:pPr>
              <a:buFontTx/>
              <a:buChar char="-"/>
            </a:pPr>
            <a:endParaRPr lang="cs-CZ" sz="3600" b="1" dirty="0" smtClean="0"/>
          </a:p>
          <a:p>
            <a:pPr>
              <a:buFontTx/>
              <a:buChar char="-"/>
            </a:pPr>
            <a:r>
              <a:rPr lang="cs-CZ" sz="3600" b="1" dirty="0" smtClean="0">
                <a:latin typeface="Candles" pitchFamily="2" charset="0"/>
              </a:rPr>
              <a:t>smutný až ponurý děj</a:t>
            </a:r>
          </a:p>
          <a:p>
            <a:pPr>
              <a:buFontTx/>
              <a:buChar char="-"/>
            </a:pPr>
            <a:r>
              <a:rPr lang="cs-CZ" sz="3600" b="1" dirty="0" smtClean="0">
                <a:latin typeface="Candles" pitchFamily="2" charset="0"/>
              </a:rPr>
              <a:t>tragický konec</a:t>
            </a:r>
          </a:p>
          <a:p>
            <a:pPr>
              <a:buFontTx/>
              <a:buChar char="-"/>
            </a:pPr>
            <a:r>
              <a:rPr lang="cs-CZ" sz="3600" b="1" dirty="0" smtClean="0">
                <a:latin typeface="Candles" pitchFamily="2" charset="0"/>
              </a:rPr>
              <a:t>rychlý spád</a:t>
            </a:r>
          </a:p>
          <a:p>
            <a:pPr>
              <a:buFontTx/>
              <a:buChar char="-"/>
            </a:pPr>
            <a:r>
              <a:rPr lang="cs-CZ" sz="3600" b="1" dirty="0" smtClean="0">
                <a:latin typeface="Candles" pitchFamily="2" charset="0"/>
              </a:rPr>
              <a:t>využívá dialog</a:t>
            </a:r>
            <a:endParaRPr lang="cs-CZ" sz="3600" b="1" dirty="0">
              <a:latin typeface="Candles" pitchFamily="2" charset="0"/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4400" b="1" i="1" u="sng" dirty="0" smtClean="0">
                <a:solidFill>
                  <a:srgbClr val="C00000"/>
                </a:solidFill>
                <a:latin typeface="+mj-lt"/>
              </a:rPr>
              <a:t>Romance</a:t>
            </a:r>
          </a:p>
          <a:p>
            <a:pPr>
              <a:buFontTx/>
              <a:buChar char="-"/>
            </a:pPr>
            <a:endParaRPr lang="cs-CZ" sz="3200" b="1" dirty="0" smtClean="0">
              <a:solidFill>
                <a:srgbClr val="C00000"/>
              </a:solidFill>
              <a:latin typeface="Algerian" pitchFamily="82" charset="0"/>
            </a:endParaRPr>
          </a:p>
          <a:p>
            <a:pPr>
              <a:buFontTx/>
              <a:buChar char="-"/>
            </a:pPr>
            <a:r>
              <a:rPr lang="cs-CZ" sz="3600" b="1" dirty="0" smtClean="0">
                <a:solidFill>
                  <a:srgbClr val="C00000"/>
                </a:solidFill>
                <a:latin typeface="Algerian" pitchFamily="82" charset="0"/>
              </a:rPr>
              <a:t>různý obsah</a:t>
            </a:r>
          </a:p>
          <a:p>
            <a:pPr>
              <a:buFontTx/>
              <a:buChar char="-"/>
            </a:pPr>
            <a:r>
              <a:rPr lang="cs-CZ" sz="3600" b="1" dirty="0" smtClean="0">
                <a:solidFill>
                  <a:srgbClr val="C00000"/>
                </a:solidFill>
                <a:latin typeface="Algerian" pitchFamily="82" charset="0"/>
              </a:rPr>
              <a:t>optimistický závěr</a:t>
            </a:r>
          </a:p>
          <a:p>
            <a:pPr>
              <a:buFontTx/>
              <a:buChar char="-"/>
            </a:pPr>
            <a:r>
              <a:rPr lang="cs-CZ" sz="3600" b="1" dirty="0" smtClean="0">
                <a:solidFill>
                  <a:srgbClr val="C00000"/>
                </a:solidFill>
                <a:latin typeface="Algerian" pitchFamily="82" charset="0"/>
              </a:rPr>
              <a:t>opak balady</a:t>
            </a:r>
            <a:endParaRPr lang="cs-CZ" sz="3600" b="1" dirty="0">
              <a:solidFill>
                <a:srgbClr val="C000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i="1" u="sng" dirty="0" smtClean="0">
                <a:solidFill>
                  <a:srgbClr val="C00000"/>
                </a:solidFill>
              </a:rPr>
              <a:t>Básnická povídka / poema</a:t>
            </a:r>
            <a:endParaRPr lang="cs-CZ" b="1" i="1" u="sng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cs-CZ" sz="4800" b="1" dirty="0" smtClean="0">
                <a:solidFill>
                  <a:srgbClr val="C00000"/>
                </a:solidFill>
                <a:latin typeface="Harlow Solid Italic" pitchFamily="82" charset="0"/>
              </a:rPr>
              <a:t>klasický žánr romantismu</a:t>
            </a:r>
          </a:p>
          <a:p>
            <a:pPr>
              <a:buFontTx/>
              <a:buChar char="-"/>
            </a:pPr>
            <a:r>
              <a:rPr lang="cs-CZ" sz="4800" b="1" dirty="0" smtClean="0">
                <a:solidFill>
                  <a:srgbClr val="C00000"/>
                </a:solidFill>
                <a:latin typeface="Harlow Solid Italic" pitchFamily="82" charset="0"/>
              </a:rPr>
              <a:t>lyrické prvky převažují nad epickými</a:t>
            </a:r>
          </a:p>
          <a:p>
            <a:pPr>
              <a:buFontTx/>
              <a:buChar char="-"/>
            </a:pPr>
            <a:r>
              <a:rPr lang="cs-CZ" sz="4800" b="1" dirty="0" smtClean="0">
                <a:solidFill>
                  <a:srgbClr val="C00000"/>
                </a:solidFill>
                <a:latin typeface="Harlow Solid Italic" pitchFamily="82" charset="0"/>
              </a:rPr>
              <a:t>náznaky děje slouží pouze k vyjádření osobních vyznání</a:t>
            </a:r>
            <a:endParaRPr lang="cs-CZ" sz="4800" b="1" dirty="0">
              <a:solidFill>
                <a:srgbClr val="C00000"/>
              </a:solidFill>
              <a:latin typeface="Harlow Solid Italic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>
                <a:solidFill>
                  <a:srgbClr val="C00000"/>
                </a:solidFill>
              </a:rPr>
              <a:t>Otázky:</a:t>
            </a:r>
            <a:endParaRPr lang="cs-CZ" b="1" u="sng" dirty="0">
              <a:solidFill>
                <a:srgbClr val="C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AutoNum type="arabicPeriod"/>
            </a:pPr>
            <a:r>
              <a:rPr lang="cs-CZ" sz="3600" b="1" dirty="0" smtClean="0">
                <a:solidFill>
                  <a:srgbClr val="C00000"/>
                </a:solidFill>
              </a:rPr>
              <a:t>Které lyrické žánry vyjadřují vznešené a monumentální?</a:t>
            </a:r>
          </a:p>
          <a:p>
            <a:pPr marL="514350" indent="-514350">
              <a:buAutoNum type="arabicPeriod"/>
            </a:pPr>
            <a:r>
              <a:rPr lang="cs-CZ" sz="3600" b="1" dirty="0" smtClean="0">
                <a:solidFill>
                  <a:srgbClr val="C00000"/>
                </a:solidFill>
              </a:rPr>
              <a:t>Co spojuje epigram a satiru?</a:t>
            </a:r>
          </a:p>
          <a:p>
            <a:pPr marL="514350" indent="-514350">
              <a:buAutoNum type="arabicPeriod"/>
            </a:pPr>
            <a:r>
              <a:rPr lang="cs-CZ" sz="3600" b="1" dirty="0" smtClean="0">
                <a:solidFill>
                  <a:srgbClr val="C00000"/>
                </a:solidFill>
              </a:rPr>
              <a:t>Se kterým lyrickým žánrem se můžete seznámit při bohoslužbách?</a:t>
            </a:r>
          </a:p>
          <a:p>
            <a:pPr marL="514350" indent="-514350">
              <a:buAutoNum type="arabicPeriod"/>
            </a:pPr>
            <a:r>
              <a:rPr lang="cs-CZ" sz="3600" b="1" dirty="0" smtClean="0">
                <a:solidFill>
                  <a:srgbClr val="C00000"/>
                </a:solidFill>
              </a:rPr>
              <a:t>Který žánr je spojen s moderní poezií? Čím je charakteristický?</a:t>
            </a:r>
            <a:endParaRPr lang="cs-CZ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ÚKOLY:</a:t>
            </a:r>
            <a:endParaRPr lang="cs-CZ" b="1" dirty="0">
              <a:solidFill>
                <a:srgbClr val="C00000"/>
              </a:solidFill>
              <a:latin typeface="Jokerman" pitchFamily="82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Určete všechny typy písma, které byly použity v této prezentaci.</a:t>
            </a:r>
          </a:p>
          <a:p>
            <a:pPr marL="514350" indent="-514350">
              <a:buAutoNum type="arabicPeriod"/>
            </a:pP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K následujícím básním přiřaďte správný žánr (pracujte s učebnicí nebo s PC):</a:t>
            </a:r>
          </a:p>
          <a:p>
            <a:pPr marL="514350" indent="-514350">
              <a:buNone/>
            </a:pP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K. H. Borovský: Etymologický, A. Michna z </a:t>
            </a:r>
            <a:r>
              <a:rPr lang="cs-CZ" b="1" dirty="0" err="1" smtClean="0">
                <a:solidFill>
                  <a:srgbClr val="C00000"/>
                </a:solidFill>
                <a:latin typeface="Jokerman" pitchFamily="82" charset="0"/>
              </a:rPr>
              <a:t>Otradovic</a:t>
            </a: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: Chtíc, aby spal, G. G. </a:t>
            </a:r>
            <a:r>
              <a:rPr lang="cs-CZ" b="1" dirty="0" err="1" smtClean="0">
                <a:solidFill>
                  <a:srgbClr val="C00000"/>
                </a:solidFill>
                <a:latin typeface="Jokerman" pitchFamily="82" charset="0"/>
              </a:rPr>
              <a:t>Byron</a:t>
            </a: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: </a:t>
            </a:r>
            <a:r>
              <a:rPr lang="cs-CZ" b="1" dirty="0" err="1" smtClean="0">
                <a:solidFill>
                  <a:srgbClr val="C00000"/>
                </a:solidFill>
                <a:latin typeface="Jokerman" pitchFamily="82" charset="0"/>
              </a:rPr>
              <a:t>Childe</a:t>
            </a: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 </a:t>
            </a:r>
            <a:r>
              <a:rPr lang="cs-CZ" b="1" dirty="0" err="1" smtClean="0">
                <a:solidFill>
                  <a:srgbClr val="C00000"/>
                </a:solidFill>
                <a:latin typeface="Jokerman" pitchFamily="82" charset="0"/>
              </a:rPr>
              <a:t>Haroldova</a:t>
            </a:r>
            <a:r>
              <a:rPr lang="cs-CZ" b="1" dirty="0" smtClean="0">
                <a:solidFill>
                  <a:srgbClr val="C00000"/>
                </a:solidFill>
                <a:latin typeface="Jokerman" pitchFamily="82" charset="0"/>
              </a:rPr>
              <a:t> pouť, K. J. Erben: Vrba</a:t>
            </a:r>
            <a:endParaRPr lang="cs-CZ" b="1" dirty="0">
              <a:solidFill>
                <a:srgbClr val="C00000"/>
              </a:solidFill>
              <a:latin typeface="Jokerman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>
                <a:solidFill>
                  <a:srgbClr val="000000"/>
                </a:solidFill>
              </a:rPr>
              <a:t>Použitá literatura:</a:t>
            </a:r>
            <a:endParaRPr lang="cs-CZ" b="1" dirty="0">
              <a:solidFill>
                <a:srgbClr val="00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/>
              <a:t>LEDERBUCHOVÁ, L. </a:t>
            </a:r>
            <a:r>
              <a:rPr lang="cs-CZ" b="1" i="1" dirty="0" smtClean="0"/>
              <a:t>Slovník literárních pojmů. </a:t>
            </a:r>
            <a:r>
              <a:rPr lang="cs-CZ" b="1" dirty="0" smtClean="0"/>
              <a:t>Plzeň: Nakladatelství </a:t>
            </a:r>
            <a:r>
              <a:rPr lang="cs-CZ" b="1" dirty="0" err="1" smtClean="0"/>
              <a:t>Fraus</a:t>
            </a:r>
            <a:r>
              <a:rPr lang="cs-CZ" b="1" dirty="0" smtClean="0"/>
              <a:t>, 2006.</a:t>
            </a:r>
          </a:p>
          <a:p>
            <a:pPr>
              <a:buNone/>
            </a:pPr>
            <a:r>
              <a:rPr lang="cs-CZ" b="1" dirty="0" smtClean="0"/>
              <a:t>Kresba</a:t>
            </a:r>
            <a:r>
              <a:rPr lang="cs-CZ" b="1" smtClean="0"/>
              <a:t>: vlastní 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276</Words>
  <Application>Microsoft Office PowerPoint</Application>
  <PresentationFormat>Předvádění na obrazovce (4:3)</PresentationFormat>
  <Paragraphs>60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sady Office</vt:lpstr>
      <vt:lpstr>LYRICKÉ A LYRICKO-EPICKÉ ŽÁNRY ČÍSLO DUM: VY_32_INOVACE_CJL_1,4_74 </vt:lpstr>
      <vt:lpstr>                                  EPIKA MÁ DĚJ.</vt:lpstr>
      <vt:lpstr>Lyrické žánry</vt:lpstr>
      <vt:lpstr>Elegie (žalozpěv)</vt:lpstr>
      <vt:lpstr>Óda/hymnus</vt:lpstr>
      <vt:lpstr>Epitaf</vt:lpstr>
      <vt:lpstr>Žalm</vt:lpstr>
      <vt:lpstr>Satira</vt:lpstr>
      <vt:lpstr>Lyricko-epické žánry</vt:lpstr>
      <vt:lpstr>Básnická povídka / poema</vt:lpstr>
      <vt:lpstr>Otázky:</vt:lpstr>
      <vt:lpstr>ÚKOLY:</vt:lpstr>
      <vt:lpstr>Použitá literatura: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LYRICKÉ A LYRICKO-EPICKÉ ŽÁNRY</dc:title>
  <dc:creator>user</dc:creator>
  <cp:lastModifiedBy>spravce2</cp:lastModifiedBy>
  <cp:revision>31</cp:revision>
  <dcterms:created xsi:type="dcterms:W3CDTF">2013-02-02T17:25:54Z</dcterms:created>
  <dcterms:modified xsi:type="dcterms:W3CDTF">2014-06-01T22:01:36Z</dcterms:modified>
</cp:coreProperties>
</file>