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sldIdLst>
    <p:sldId id="270" r:id="rId2"/>
    <p:sldId id="271" r:id="rId3"/>
    <p:sldId id="272" r:id="rId4"/>
    <p:sldId id="257" r:id="rId5"/>
    <p:sldId id="258" r:id="rId6"/>
    <p:sldId id="274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75" r:id="rId15"/>
    <p:sldId id="266" r:id="rId16"/>
    <p:sldId id="267" r:id="rId17"/>
    <p:sldId id="276" r:id="rId18"/>
    <p:sldId id="27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2" autoAdjust="0"/>
    <p:restoredTop sz="94582" autoAdjust="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2588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2083C6-998B-4D65-A563-85D99A0F9159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1338F-4E11-4843-9382-4332B599A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9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C059D4-3E40-4A30-A4AA-C23C6B5010A7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72259AC-A930-4CA1-ACF4-F73BC11CB2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20A335-F2C7-4A4B-9A19-DD935ED17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02A8507-8ED7-405C-9ED4-E716D1276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C680D-C664-4BBC-A864-37E45D804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Elipsa 1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09554DFC-DB10-4E75-B322-A5A70D799E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A6DF48-B0B1-45E8-AB75-B63313DB1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E0FBD7E-71AF-4898-A427-D859FD2C6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57E54BC-A1F2-4D0E-BD7C-1B789F4BB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Elipsa 12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F9D7B-596B-4726-B803-4F5DBABC1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C9C65-803D-45D3-97BD-85AB613491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E0D11-E876-4F45-9224-F65CDD464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DD58A34-411B-422B-B885-53124E39DB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ransition>
    <p:wipe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09600" y="4343400"/>
            <a:ext cx="7854696" cy="1608584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sz="2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Prodejna</a:t>
            </a:r>
            <a:endParaRPr lang="cs-CZ" sz="36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3400" y="2438400"/>
            <a:ext cx="7851648" cy="18288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5400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Obchodní provoz</a:t>
            </a:r>
            <a:endParaRPr lang="cs-CZ" sz="5400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04800" y="1676400"/>
            <a:ext cx="8610600" cy="4724400"/>
          </a:xfrm>
          <a:solidFill>
            <a:schemeClr val="bg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Číslo projektu: </a:t>
            </a: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CZ.1.07/1.5.00/34.0077</a:t>
            </a:r>
          </a:p>
          <a:p>
            <a:pPr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Šablona:</a:t>
            </a: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III/2 Inovace a zkvalitnění výuky</a:t>
            </a:r>
            <a:b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</a:b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                    prostřednictvím ICT</a:t>
            </a:r>
          </a:p>
          <a:p>
            <a:pPr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Sada:</a:t>
            </a: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10</a:t>
            </a:r>
          </a:p>
          <a:p>
            <a:pPr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Číslo materiálu</a:t>
            </a:r>
            <a:r>
              <a:rPr lang="cs-CZ" b="1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: </a:t>
            </a:r>
            <a:r>
              <a:rPr lang="cs-CZ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VY_32_INOVACE_1PP_OPR_03</a:t>
            </a:r>
            <a:endParaRPr lang="cs-CZ" dirty="0">
              <a:solidFill>
                <a:sysClr val="windowText" lastClr="000000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685800"/>
          </a:xfrm>
          <a:solidFill>
            <a:schemeClr val="bg1"/>
          </a:solidFill>
          <a:ln>
            <a:noFill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>
              <a:spcAft>
                <a:spcPts val="1200"/>
              </a:spcAft>
            </a:pPr>
            <a:r>
              <a:rPr lang="cs-CZ" sz="40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Digitální</a:t>
            </a:r>
            <a:r>
              <a:rPr lang="cs-CZ" sz="4000" dirty="0" smtClean="0">
                <a:solidFill>
                  <a:schemeClr val="bg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učební</a:t>
            </a:r>
            <a:r>
              <a:rPr lang="cs-CZ" sz="4000" dirty="0" smtClean="0">
                <a:solidFill>
                  <a:schemeClr val="bg1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materiál</a:t>
            </a:r>
            <a:endParaRPr lang="cs-CZ" sz="4000" dirty="0">
              <a:solidFill>
                <a:sysClr val="windowText" lastClr="000000"/>
              </a:solidFill>
              <a:latin typeface="+mj-lt"/>
              <a:cs typeface="Times New Roman" pitchFamily="18" charset="0"/>
            </a:endParaRPr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45720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381000" y="1600200"/>
            <a:ext cx="8291264" cy="4162008"/>
          </a:xfrm>
          <a:solidFill>
            <a:schemeClr val="bg2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endParaRPr lang="cs-CZ" sz="900" b="1" dirty="0" smtClean="0">
              <a:solidFill>
                <a:schemeClr val="bg1"/>
              </a:solidFill>
              <a:latin typeface="+mj-lt"/>
              <a:cs typeface="Times New Roman" pitchFamily="18" charset="0"/>
            </a:endParaRP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Předmět: 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Obchodní provoz	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1.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Vytvořeno</a:t>
            </a:r>
            <a:r>
              <a:rPr lang="cs-CZ" sz="2200" b="1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:</a:t>
            </a:r>
            <a:r>
              <a:rPr lang="cs-CZ" sz="220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září 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2013</a:t>
            </a:r>
            <a:endParaRPr lang="cs-CZ" sz="2200" b="1" dirty="0" smtClean="0">
              <a:solidFill>
                <a:sysClr val="windowText" lastClr="000000"/>
              </a:solidFill>
              <a:latin typeface="+mj-lt"/>
              <a:cs typeface="Times New Roman" pitchFamily="18" charset="0"/>
            </a:endParaRP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Jméno autora: 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Ing. Lenka Orálková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Odborné učiliště a Praktická škola, Mohelnice, Vodní 27</a:t>
            </a:r>
          </a:p>
          <a:p>
            <a:pPr marL="108000" indent="0" eaLnBrk="1" hangingPunct="1">
              <a:spcBef>
                <a:spcPts val="600"/>
              </a:spcBef>
              <a:buFont typeface="Wingdings 2" pitchFamily="18" charset="2"/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Anotace: 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Prezentace je určena žákům 1. ročníku oboru Prodavačské práce jako výukový materiál. Žáci se pomocí názorných obrázků seznámí s vnější úpravou provozovny. </a:t>
            </a:r>
            <a:b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</a:b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V závěru prezentace jsou uvedeny otázky k opakování.</a:t>
            </a:r>
          </a:p>
          <a:p>
            <a:pPr marL="108000" lvl="0" indent="0">
              <a:spcBef>
                <a:spcPts val="600"/>
              </a:spcBef>
              <a:buClr>
                <a:schemeClr val="accent4">
                  <a:lumMod val="20000"/>
                  <a:lumOff val="80000"/>
                </a:schemeClr>
              </a:buClr>
              <a:buNone/>
            </a:pP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Klíčová slova:</a:t>
            </a:r>
            <a:r>
              <a:rPr lang="cs-CZ" sz="2200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vnější úprava provozovny, průčelí prodejny, výkladní skříň, firemní štít, vstupní prostor, dveřní štítek.</a:t>
            </a:r>
            <a:r>
              <a:rPr lang="cs-CZ" sz="22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 </a:t>
            </a:r>
            <a:endParaRPr lang="cs-CZ" sz="2000" dirty="0" smtClean="0">
              <a:solidFill>
                <a:sysClr val="windowText" lastClr="000000"/>
              </a:solidFill>
              <a:latin typeface="+mj-lt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z="2000" b="1" dirty="0" smtClean="0"/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305800" cy="762000"/>
          </a:xfrm>
          <a:solidFill>
            <a:schemeClr val="bg1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b="1" dirty="0" smtClean="0">
                <a:solidFill>
                  <a:sysClr val="windowText" lastClr="000000"/>
                </a:solidFill>
                <a:latin typeface="+mj-lt"/>
                <a:cs typeface="Times New Roman" pitchFamily="18" charset="0"/>
              </a:rPr>
              <a:t>Vnější úprava provozovny</a:t>
            </a:r>
            <a:endParaRPr lang="cs-CZ" sz="4000" b="1" dirty="0">
              <a:solidFill>
                <a:sysClr val="windowText" lastClr="000000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1000" y="5867400"/>
            <a:ext cx="8280400" cy="576263"/>
          </a:xfrm>
          <a:prstGeom prst="rect">
            <a:avLst/>
          </a:prstGeom>
          <a:solidFill>
            <a:schemeClr val="bg2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Autorem materiálu a všech jeho částí, není-li uvedeno jinak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,  </a:t>
            </a: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je 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Ing. Lenka Orálková </a:t>
            </a:r>
            <a:endParaRPr lang="cs-CZ" sz="1400" i="1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Vnější úprava provozovny</a:t>
            </a:r>
          </a:p>
        </p:txBody>
      </p:sp>
      <p:sp>
        <p:nvSpPr>
          <p:cNvPr id="14339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Vnější vzhled provozovny má podstatný vliv </a:t>
            </a:r>
            <a:br>
              <a:rPr lang="cs-CZ" dirty="0" smtClean="0"/>
            </a:br>
            <a:r>
              <a:rPr lang="cs-CZ" dirty="0" smtClean="0"/>
              <a:t>na vzhled ulice a celého okolí prodejny.</a:t>
            </a:r>
          </a:p>
          <a:p>
            <a:pPr eaLnBrk="1" hangingPunct="1"/>
            <a:r>
              <a:rPr lang="cs-CZ" dirty="0" smtClean="0"/>
              <a:t>Jiné požadavky budou na vnější vzhled např. </a:t>
            </a:r>
            <a:br>
              <a:rPr lang="cs-CZ" dirty="0" smtClean="0"/>
            </a:br>
            <a:r>
              <a:rPr lang="cs-CZ" dirty="0" smtClean="0"/>
              <a:t>u prodejen v historickém centru města, jiné </a:t>
            </a:r>
            <a:br>
              <a:rPr lang="cs-CZ" dirty="0" smtClean="0"/>
            </a:br>
            <a:r>
              <a:rPr lang="cs-CZ" dirty="0" smtClean="0"/>
              <a:t>na sídlištích.</a:t>
            </a:r>
          </a:p>
        </p:txBody>
      </p:sp>
      <p:pic>
        <p:nvPicPr>
          <p:cNvPr id="7" name="Obrázek 6" descr="P10604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3000" y="3962400"/>
            <a:ext cx="3048000" cy="228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P10604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76800" y="3962400"/>
            <a:ext cx="3048000" cy="228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0" name="Přímá spojovací šipka 9"/>
          <p:cNvCxnSpPr/>
          <p:nvPr/>
        </p:nvCxnSpPr>
        <p:spPr>
          <a:xfrm flipH="1">
            <a:off x="3505200" y="3276600"/>
            <a:ext cx="381000" cy="2133600"/>
          </a:xfrm>
          <a:prstGeom prst="straightConnector1">
            <a:avLst/>
          </a:prstGeom>
          <a:ln w="76200">
            <a:headEnd type="none" w="med" len="med"/>
            <a:tailEnd type="triangle" w="med" len="med"/>
          </a:ln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152400" h="50800" prst="softRound"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133600" y="3657600"/>
            <a:ext cx="3429000" cy="1524000"/>
          </a:xfrm>
          <a:prstGeom prst="straightConnector1">
            <a:avLst/>
          </a:prstGeom>
          <a:ln w="76200">
            <a:headEnd type="none" w="med" len="med"/>
            <a:tailEnd type="triangle" w="med" len="med"/>
          </a:ln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152400" h="50800" prst="softRound"/>
            <a:contourClr>
              <a:schemeClr val="accent1">
                <a:shade val="70000"/>
                <a:satMod val="105000"/>
              </a:schemeClr>
            </a:contourClr>
          </a:sp3d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6576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72390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Vnější úprava provozovny</a:t>
            </a:r>
          </a:p>
        </p:txBody>
      </p:sp>
      <p:sp>
        <p:nvSpPr>
          <p:cNvPr id="15363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Součástí vnější úpravy je </a:t>
            </a:r>
            <a:r>
              <a:rPr lang="cs-CZ" b="1" dirty="0" smtClean="0"/>
              <a:t>průčelí prodejny</a:t>
            </a:r>
            <a:r>
              <a:rPr lang="cs-CZ" dirty="0" smtClean="0"/>
              <a:t>, které tvoří přední stěna budovy s:</a:t>
            </a:r>
          </a:p>
          <a:p>
            <a:pPr lvl="2" eaLnBrk="1" hangingPunct="1">
              <a:buClr>
                <a:srgbClr val="C00000"/>
              </a:buClr>
              <a:buFont typeface="Arial" charset="0"/>
              <a:buChar char="•"/>
            </a:pPr>
            <a:r>
              <a:rPr lang="cs-CZ" sz="2400" b="1" dirty="0" smtClean="0"/>
              <a:t>výkladními skříněmi;</a:t>
            </a:r>
          </a:p>
          <a:p>
            <a:pPr lvl="2" eaLnBrk="1" hangingPunct="1">
              <a:buClr>
                <a:srgbClr val="C00000"/>
              </a:buClr>
              <a:buFont typeface="Arial" charset="0"/>
              <a:buChar char="•"/>
            </a:pPr>
            <a:r>
              <a:rPr lang="cs-CZ" sz="2400" b="1" dirty="0" smtClean="0"/>
              <a:t>označením prodejny (firemním štítem);</a:t>
            </a:r>
          </a:p>
          <a:p>
            <a:pPr lvl="2" eaLnBrk="1" hangingPunct="1">
              <a:buClr>
                <a:srgbClr val="C00000"/>
              </a:buClr>
              <a:buFont typeface="Arial" charset="0"/>
              <a:buChar char="•"/>
            </a:pPr>
            <a:r>
              <a:rPr lang="cs-CZ" sz="2400" b="1" dirty="0" smtClean="0"/>
              <a:t>vstupním prostorem;</a:t>
            </a:r>
          </a:p>
          <a:p>
            <a:pPr lvl="2" eaLnBrk="1" hangingPunct="1">
              <a:buClr>
                <a:srgbClr val="C00000"/>
              </a:buClr>
              <a:buFont typeface="Arial" charset="0"/>
              <a:buChar char="•"/>
            </a:pPr>
            <a:r>
              <a:rPr lang="cs-CZ" sz="2400" b="1" dirty="0" smtClean="0"/>
              <a:t>dveřním štítkem.</a:t>
            </a:r>
          </a:p>
        </p:txBody>
      </p:sp>
      <p:pic>
        <p:nvPicPr>
          <p:cNvPr id="4" name="Obrázek 3" descr="P10604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00600" y="3352800"/>
            <a:ext cx="3860800" cy="2895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78486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Obr.3</a:t>
            </a:r>
            <a:endParaRPr lang="cs-CZ" sz="1200" dirty="0"/>
          </a:p>
        </p:txBody>
      </p:sp>
      <p:sp>
        <p:nvSpPr>
          <p:cNvPr id="6" name="Tlačítko akce: Návrat 5">
            <a:hlinkClick r:id="rId3" action="ppaction://hlinksldjump" highlightClick="1"/>
          </p:cNvPr>
          <p:cNvSpPr/>
          <p:nvPr/>
        </p:nvSpPr>
        <p:spPr>
          <a:xfrm>
            <a:off x="8610600" y="6400800"/>
            <a:ext cx="304800" cy="228600"/>
          </a:xfrm>
          <a:prstGeom prst="actionButtonRetur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Průčelí prodejny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7" name="Zástupný symbol pro obsah 6" descr="P1050452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r="10000"/>
          <a:stretch>
            <a:fillRect/>
          </a:stretch>
        </p:blipFill>
        <p:spPr>
          <a:xfrm>
            <a:off x="3429000" y="1676400"/>
            <a:ext cx="5486400" cy="4572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381000" y="1905000"/>
            <a:ext cx="2438400" cy="381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Výkladní skříň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81000" y="2895600"/>
            <a:ext cx="2438400" cy="381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Firemní štít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81000" y="3886200"/>
            <a:ext cx="2438400" cy="381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Vstupní prostor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81000" y="4800600"/>
            <a:ext cx="2438400" cy="381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Dveřní štítek</a:t>
            </a:r>
            <a:endParaRPr lang="cs-CZ" sz="2400" dirty="0"/>
          </a:p>
        </p:txBody>
      </p:sp>
      <p:cxnSp>
        <p:nvCxnSpPr>
          <p:cNvPr id="14" name="Přímá spojovací šipka 13"/>
          <p:cNvCxnSpPr>
            <a:stCxn id="9" idx="3"/>
          </p:cNvCxnSpPr>
          <p:nvPr/>
        </p:nvCxnSpPr>
        <p:spPr>
          <a:xfrm>
            <a:off x="2819400" y="2095500"/>
            <a:ext cx="2362200" cy="125730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819400" y="2514600"/>
            <a:ext cx="2514600" cy="53340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819400" y="4038600"/>
            <a:ext cx="4419600" cy="83820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2819400" y="3886200"/>
            <a:ext cx="4114800" cy="106680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82296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Obr.4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Výkladní skříně</a:t>
            </a:r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Zprostředkovávají </a:t>
            </a:r>
            <a:r>
              <a:rPr lang="cs-CZ" b="1" dirty="0" smtClean="0"/>
              <a:t>první seznámení zákazníka </a:t>
            </a:r>
            <a:br>
              <a:rPr lang="cs-CZ" b="1" dirty="0" smtClean="0"/>
            </a:br>
            <a:r>
              <a:rPr lang="cs-CZ" b="1" dirty="0" smtClean="0"/>
              <a:t>s prodávaným zbožím.</a:t>
            </a:r>
          </a:p>
          <a:p>
            <a:pPr eaLnBrk="1" hangingPunct="1"/>
            <a:r>
              <a:rPr lang="cs-CZ" dirty="0" smtClean="0"/>
              <a:t>Úkolem je </a:t>
            </a:r>
            <a:r>
              <a:rPr lang="cs-CZ" b="1" dirty="0" smtClean="0"/>
              <a:t>informovat spotřebitele </a:t>
            </a:r>
            <a:br>
              <a:rPr lang="cs-CZ" b="1" dirty="0" smtClean="0"/>
            </a:br>
            <a:r>
              <a:rPr lang="cs-CZ" b="1" dirty="0" smtClean="0"/>
              <a:t>o nabízeném sortimentu v prodejně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Závisí na ni </a:t>
            </a:r>
            <a:r>
              <a:rPr lang="cs-CZ" b="1" dirty="0" smtClean="0"/>
              <a:t>přitažlivost </a:t>
            </a:r>
            <a:br>
              <a:rPr lang="cs-CZ" b="1" dirty="0" smtClean="0"/>
            </a:br>
            <a:r>
              <a:rPr lang="cs-CZ" b="1" dirty="0" smtClean="0"/>
              <a:t>prodejny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Je </a:t>
            </a:r>
            <a:r>
              <a:rPr lang="cs-CZ" b="1" dirty="0" smtClean="0"/>
              <a:t>nejpůsobivějším </a:t>
            </a:r>
            <a:br>
              <a:rPr lang="cs-CZ" b="1" dirty="0" smtClean="0"/>
            </a:br>
            <a:r>
              <a:rPr lang="cs-CZ" b="1" dirty="0" smtClean="0"/>
              <a:t>reklamním </a:t>
            </a:r>
            <a:br>
              <a:rPr lang="cs-CZ" b="1" dirty="0" smtClean="0"/>
            </a:br>
            <a:r>
              <a:rPr lang="cs-CZ" b="1" dirty="0" smtClean="0"/>
              <a:t>prostředkem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5" name="Obrázek 4" descr="P105065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24400" y="3429000"/>
            <a:ext cx="3886200" cy="2914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78486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Obr.5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Výkladní skříně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Umožňuje </a:t>
            </a:r>
            <a:r>
              <a:rPr lang="cs-CZ" b="1" dirty="0" smtClean="0"/>
              <a:t>propagaci nových druhů zboží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vhodným způsobem aranžování </a:t>
            </a:r>
            <a:r>
              <a:rPr lang="cs-CZ" b="1" dirty="0" smtClean="0"/>
              <a:t>působí </a:t>
            </a:r>
            <a:br>
              <a:rPr lang="cs-CZ" b="1" dirty="0" smtClean="0"/>
            </a:br>
            <a:r>
              <a:rPr lang="cs-CZ" b="1" dirty="0" smtClean="0"/>
              <a:t>i na vkus spotřebitele.</a:t>
            </a:r>
          </a:p>
          <a:p>
            <a:pPr eaLnBrk="1" hangingPunct="1"/>
            <a:r>
              <a:rPr lang="cs-CZ" dirty="0" smtClean="0"/>
              <a:t>Aby nedošlo k poškození nebo znehodnocení vystaveného zboží, </a:t>
            </a:r>
            <a:r>
              <a:rPr lang="cs-CZ" b="1" dirty="0" smtClean="0"/>
              <a:t>používají se atrapy zboží nebo protisluneční fólie na sklo.</a:t>
            </a:r>
          </a:p>
        </p:txBody>
      </p:sp>
      <p:pic>
        <p:nvPicPr>
          <p:cNvPr id="4" name="Obrázek 3" descr="P10604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5000" y="4114800"/>
            <a:ext cx="5300889" cy="2209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67056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Obr.6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Označení prodejny (= firemní štít)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b="1" dirty="0" smtClean="0"/>
              <a:t>Upozorňuje na sortiment.</a:t>
            </a:r>
          </a:p>
          <a:p>
            <a:pPr eaLnBrk="1" hangingPunct="1"/>
            <a:r>
              <a:rPr lang="cs-CZ" dirty="0" smtClean="0"/>
              <a:t>Používá se </a:t>
            </a:r>
            <a:r>
              <a:rPr lang="cs-CZ" b="1" dirty="0" smtClean="0"/>
              <a:t>tabule s nápisem</a:t>
            </a:r>
            <a:r>
              <a:rPr lang="cs-CZ" dirty="0" smtClean="0"/>
              <a:t>, který poskytuje první informaci o prodejně.</a:t>
            </a:r>
          </a:p>
          <a:p>
            <a:pPr eaLnBrk="1" hangingPunct="1"/>
            <a:r>
              <a:rPr lang="cs-CZ" dirty="0" smtClean="0"/>
              <a:t>Někdy je nahrazeno </a:t>
            </a:r>
            <a:r>
              <a:rPr lang="cs-CZ" b="1" dirty="0" smtClean="0"/>
              <a:t>plastickými písmeny přímo na zdi</a:t>
            </a:r>
            <a:r>
              <a:rPr lang="cs-CZ" dirty="0" smtClean="0"/>
              <a:t> nebo se používá </a:t>
            </a:r>
            <a:r>
              <a:rPr lang="cs-CZ" b="1" dirty="0" smtClean="0"/>
              <a:t>nápisů z barevných neonových trubic.</a:t>
            </a:r>
          </a:p>
        </p:txBody>
      </p:sp>
      <p:pic>
        <p:nvPicPr>
          <p:cNvPr id="5" name="Obrázek 4" descr="P10604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24200" y="4191000"/>
            <a:ext cx="2946400" cy="2209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P10508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8600" y="4191000"/>
            <a:ext cx="2895600" cy="2171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Elipsa 6"/>
          <p:cNvSpPr/>
          <p:nvPr/>
        </p:nvSpPr>
        <p:spPr>
          <a:xfrm>
            <a:off x="1219200" y="4343400"/>
            <a:ext cx="990600" cy="1066800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419600" y="4267200"/>
            <a:ext cx="1066800" cy="1143000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P10506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0600" y="4267200"/>
            <a:ext cx="2743200" cy="2057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Elipsa 10"/>
          <p:cNvSpPr/>
          <p:nvPr/>
        </p:nvSpPr>
        <p:spPr>
          <a:xfrm>
            <a:off x="6400800" y="4419600"/>
            <a:ext cx="2209800" cy="838200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622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13" name="Obdélník 12"/>
          <p:cNvSpPr/>
          <p:nvPr/>
        </p:nvSpPr>
        <p:spPr>
          <a:xfrm>
            <a:off x="53340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7848600" y="6400800"/>
            <a:ext cx="6094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Obr.9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uiExpand="1" build="p"/>
      <p:bldP spid="7" grpId="0" animBg="1"/>
      <p:bldP spid="7" grpId="1" animBg="1"/>
      <p:bldP spid="8" grpId="0" animBg="1"/>
      <p:bldP spid="8" grpId="1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Označení prodejny (= firemní štít)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Používá se také </a:t>
            </a:r>
            <a:r>
              <a:rPr lang="cs-CZ" b="1" dirty="0" smtClean="0"/>
              <a:t>piktografického znázornění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(= vyjádření sdělení obrázkem).</a:t>
            </a:r>
          </a:p>
          <a:p>
            <a:pPr eaLnBrk="1" hangingPunct="1"/>
            <a:r>
              <a:rPr lang="cs-CZ" dirty="0" smtClean="0"/>
              <a:t>Nápisy mohou být </a:t>
            </a:r>
            <a:r>
              <a:rPr lang="cs-CZ" b="1" dirty="0" smtClean="0"/>
              <a:t>doplněny i emblémem prodejny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5" name="Obrázek 4" descr="P1050664.JPG"/>
          <p:cNvPicPr>
            <a:picLocks noChangeAspect="1"/>
          </p:cNvPicPr>
          <p:nvPr/>
        </p:nvPicPr>
        <p:blipFill>
          <a:blip r:embed="rId2" cstate="print"/>
          <a:srcRect l="4723" t="9091" r="3188" b="18182"/>
          <a:stretch>
            <a:fillRect/>
          </a:stretch>
        </p:blipFill>
        <p:spPr>
          <a:xfrm>
            <a:off x="2819400" y="3200400"/>
            <a:ext cx="5095875" cy="31359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7162800" y="6400800"/>
            <a:ext cx="838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Obr.10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Vstupní prostor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dirty="0" smtClean="0"/>
              <a:t>Závislý na </a:t>
            </a:r>
            <a:r>
              <a:rPr lang="cs-CZ" b="1" dirty="0" smtClean="0"/>
              <a:t>stavebním řešení celé budovy, </a:t>
            </a:r>
            <a:br>
              <a:rPr lang="cs-CZ" b="1" dirty="0" smtClean="0"/>
            </a:br>
            <a:r>
              <a:rPr lang="cs-CZ" b="1" dirty="0" smtClean="0"/>
              <a:t>na jejím průčelí, na velikosti prodejny </a:t>
            </a:r>
            <a:br>
              <a:rPr lang="cs-CZ" b="1" dirty="0" smtClean="0"/>
            </a:br>
            <a:r>
              <a:rPr lang="cs-CZ" b="1" dirty="0" smtClean="0"/>
              <a:t>a frekvenci zákazníků.</a:t>
            </a:r>
          </a:p>
          <a:p>
            <a:pPr eaLnBrk="1" hangingPunct="1"/>
            <a:r>
              <a:rPr lang="cs-CZ" b="1" dirty="0" smtClean="0"/>
              <a:t>U větších prodejen </a:t>
            </a:r>
            <a:r>
              <a:rPr lang="cs-CZ" dirty="0" smtClean="0"/>
              <a:t>– oddělený vchod i východ.</a:t>
            </a:r>
          </a:p>
          <a:p>
            <a:pPr eaLnBrk="1" hangingPunct="1"/>
            <a:r>
              <a:rPr lang="cs-CZ" b="1" dirty="0" smtClean="0"/>
              <a:t>U malých prodejen </a:t>
            </a:r>
            <a:r>
              <a:rPr lang="cs-CZ" dirty="0" smtClean="0"/>
              <a:t>– vchod a východ společný.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6" name="Obrázek 5" descr="P10603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" y="4038600"/>
            <a:ext cx="1657350" cy="2209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P106039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4600" y="4038600"/>
            <a:ext cx="1676400" cy="2235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P106041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76800" y="4038600"/>
            <a:ext cx="3048000" cy="2209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1676400" y="6400800"/>
            <a:ext cx="838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3581400" y="6400800"/>
            <a:ext cx="762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Obr.12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7315200" y="6400800"/>
            <a:ext cx="7628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Obr.13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Vstupní prostor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dirty="0" smtClean="0"/>
              <a:t>Obchodní domy</a:t>
            </a:r>
            <a:r>
              <a:rPr lang="cs-CZ" dirty="0" smtClean="0"/>
              <a:t> – přístup do prodejních prostor </a:t>
            </a:r>
            <a:br>
              <a:rPr lang="cs-CZ" dirty="0" smtClean="0"/>
            </a:br>
            <a:r>
              <a:rPr lang="cs-CZ" dirty="0" smtClean="0"/>
              <a:t>z různých stran, vstupní prostor bývá  neustále otevřený, pro tepelné oddělení vnějších i vnitřních prostorů se používá vzduchová clona (většinou proud ohřátého vzduchu).</a:t>
            </a:r>
          </a:p>
          <a:p>
            <a:pPr eaLnBrk="1" hangingPunct="1">
              <a:lnSpc>
                <a:spcPct val="90000"/>
              </a:lnSpc>
            </a:pPr>
            <a:r>
              <a:rPr lang="cs-CZ" b="1" dirty="0" smtClean="0"/>
              <a:t>Moderní prodejny</a:t>
            </a:r>
            <a:r>
              <a:rPr lang="cs-CZ" dirty="0" smtClean="0"/>
              <a:t> – automatické otvírací zařízení s fotobuňkou nebo nášlapným spínačem pod rohoží.</a:t>
            </a:r>
          </a:p>
        </p:txBody>
      </p:sp>
      <p:pic>
        <p:nvPicPr>
          <p:cNvPr id="4" name="Obrázek 3" descr="P1060422.JPG"/>
          <p:cNvPicPr>
            <a:picLocks noChangeAspect="1"/>
          </p:cNvPicPr>
          <p:nvPr/>
        </p:nvPicPr>
        <p:blipFill>
          <a:blip r:embed="rId2" cstate="print"/>
          <a:srcRect l="5405" r="5405" b="17117"/>
          <a:stretch>
            <a:fillRect/>
          </a:stretch>
        </p:blipFill>
        <p:spPr>
          <a:xfrm>
            <a:off x="1066800" y="4343400"/>
            <a:ext cx="2951922" cy="2057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P10508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76800" y="4343400"/>
            <a:ext cx="2743200" cy="2057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3276600" y="6400800"/>
            <a:ext cx="6866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Obr.14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6934200" y="6400800"/>
            <a:ext cx="6866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Obr.15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Vstupní prostor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r>
              <a:rPr lang="cs-CZ" b="1" dirty="0" smtClean="0"/>
              <a:t>Barevné výsuvné markýzy</a:t>
            </a:r>
            <a:r>
              <a:rPr lang="cs-CZ" dirty="0" smtClean="0"/>
              <a:t> – stíní zboží </a:t>
            </a:r>
            <a:br>
              <a:rPr lang="cs-CZ" dirty="0" smtClean="0"/>
            </a:br>
            <a:r>
              <a:rPr lang="cs-CZ" dirty="0" smtClean="0"/>
              <a:t>ve výkladní skříni, zvyšuje pohodlí zákazníků </a:t>
            </a:r>
            <a:br>
              <a:rPr lang="cs-CZ" dirty="0" smtClean="0"/>
            </a:br>
            <a:r>
              <a:rPr lang="cs-CZ" dirty="0" smtClean="0"/>
              <a:t>při nepříznivém počasí.</a:t>
            </a:r>
          </a:p>
          <a:p>
            <a:pPr eaLnBrk="1" hangingPunct="1"/>
            <a:r>
              <a:rPr lang="cs-CZ" dirty="0" smtClean="0"/>
              <a:t>Pro zákazníky se sníženou pohyblivostí </a:t>
            </a:r>
            <a:br>
              <a:rPr lang="cs-CZ" dirty="0" smtClean="0"/>
            </a:br>
            <a:r>
              <a:rPr lang="cs-CZ" dirty="0" smtClean="0"/>
              <a:t>– </a:t>
            </a:r>
            <a:r>
              <a:rPr lang="cs-CZ" b="1" dirty="0" smtClean="0"/>
              <a:t>bezbariérový vstup a snadný pohyb </a:t>
            </a:r>
            <a:br>
              <a:rPr lang="cs-CZ" b="1" dirty="0" smtClean="0"/>
            </a:br>
            <a:r>
              <a:rPr lang="cs-CZ" b="1" dirty="0" smtClean="0"/>
              <a:t>i s invalidními vozíčky.</a:t>
            </a:r>
          </a:p>
        </p:txBody>
      </p:sp>
      <p:pic>
        <p:nvPicPr>
          <p:cNvPr id="6" name="Obrázek 5" descr="P10506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29200" y="3886200"/>
            <a:ext cx="3440194" cy="2488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Zahnutá šipka doleva 7"/>
          <p:cNvSpPr/>
          <p:nvPr/>
        </p:nvSpPr>
        <p:spPr>
          <a:xfrm>
            <a:off x="7239000" y="3200400"/>
            <a:ext cx="1524000" cy="3048000"/>
          </a:xfrm>
          <a:prstGeom prst="curvedLeftArrow">
            <a:avLst/>
          </a:prstGeom>
          <a:solidFill>
            <a:srgbClr val="FF9933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48600" y="6400800"/>
            <a:ext cx="6866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Obr.16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505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0" y="304800"/>
            <a:ext cx="3181350" cy="4241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P10505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8600" y="304800"/>
            <a:ext cx="3200400" cy="4267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P1050524.JPG"/>
          <p:cNvPicPr>
            <a:picLocks noChangeAspect="1"/>
          </p:cNvPicPr>
          <p:nvPr/>
        </p:nvPicPr>
        <p:blipFill>
          <a:blip r:embed="rId4" cstate="print"/>
          <a:srcRect b="862"/>
          <a:stretch>
            <a:fillRect/>
          </a:stretch>
        </p:blipFill>
        <p:spPr>
          <a:xfrm>
            <a:off x="228600" y="4876800"/>
            <a:ext cx="8686800" cy="1752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Popisek se šipkou doleva 6"/>
          <p:cNvSpPr/>
          <p:nvPr/>
        </p:nvSpPr>
        <p:spPr>
          <a:xfrm>
            <a:off x="2514600" y="3276600"/>
            <a:ext cx="3048000" cy="1219200"/>
          </a:xfrm>
          <a:prstGeom prst="leftArrow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Bezbariérový přístup </a:t>
            </a:r>
            <a:br>
              <a:rPr lang="cs-CZ" sz="2400" dirty="0" smtClean="0"/>
            </a:br>
            <a:r>
              <a:rPr lang="cs-CZ" sz="2400" dirty="0" smtClean="0"/>
              <a:t>do prodejny</a:t>
            </a:r>
            <a:endParaRPr lang="cs-CZ" sz="2400" dirty="0"/>
          </a:p>
        </p:txBody>
      </p:sp>
      <p:sp>
        <p:nvSpPr>
          <p:cNvPr id="8" name="Popisek se šipkou doleva 7"/>
          <p:cNvSpPr/>
          <p:nvPr/>
        </p:nvSpPr>
        <p:spPr>
          <a:xfrm flipH="1">
            <a:off x="3581400" y="1295400"/>
            <a:ext cx="3048000" cy="1219200"/>
          </a:xfrm>
          <a:prstGeom prst="leftArrow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Bariérový přístup </a:t>
            </a:r>
            <a:br>
              <a:rPr lang="cs-CZ" sz="2400" dirty="0" smtClean="0"/>
            </a:br>
            <a:r>
              <a:rPr lang="cs-CZ" sz="2400" dirty="0" smtClean="0"/>
              <a:t>do prodejny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819400" y="4572000"/>
            <a:ext cx="685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Obr.17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8077200" y="4572000"/>
            <a:ext cx="762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Obr.18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4114800" y="6581001"/>
            <a:ext cx="762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Obr.19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Dveřní štítek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dirty="0" smtClean="0"/>
              <a:t>Na dveřích vchodu do provozovny </a:t>
            </a:r>
            <a:br>
              <a:rPr lang="cs-CZ" b="1" dirty="0" smtClean="0"/>
            </a:br>
            <a:r>
              <a:rPr lang="cs-CZ" b="1" dirty="0" smtClean="0"/>
              <a:t>nebo na jiném vhodném místě musí být uvedeno</a:t>
            </a:r>
            <a:r>
              <a:rPr lang="cs-CZ" dirty="0" smtClean="0"/>
              <a:t>:</a:t>
            </a:r>
          </a:p>
          <a:p>
            <a:pPr marL="514350" indent="-360000" eaLnBrk="1" hangingPunct="1">
              <a:lnSpc>
                <a:spcPct val="90000"/>
              </a:lnSpc>
              <a:buClrTx/>
              <a:buSzPct val="95000"/>
              <a:buFont typeface="+mj-lt"/>
              <a:buAutoNum type="alphaLcParenR"/>
            </a:pPr>
            <a:r>
              <a:rPr lang="cs-CZ" sz="2400" dirty="0" smtClean="0"/>
              <a:t>obchodní jméno a sídlo firmy;</a:t>
            </a:r>
          </a:p>
          <a:p>
            <a:pPr marL="514350" indent="-360000" eaLnBrk="1" hangingPunct="1">
              <a:lnSpc>
                <a:spcPct val="90000"/>
              </a:lnSpc>
              <a:buClrTx/>
              <a:buSzPct val="95000"/>
              <a:buFont typeface="+mj-lt"/>
              <a:buAutoNum type="alphaLcParenR"/>
            </a:pPr>
            <a:r>
              <a:rPr lang="cs-CZ" sz="2400" dirty="0" smtClean="0"/>
              <a:t>jméno a příjmení osoby </a:t>
            </a:r>
            <a:br>
              <a:rPr lang="cs-CZ" sz="2400" dirty="0" smtClean="0"/>
            </a:br>
            <a:r>
              <a:rPr lang="cs-CZ" sz="2400" dirty="0" smtClean="0"/>
              <a:t>odpovědné za činnost provozovny;</a:t>
            </a:r>
          </a:p>
          <a:p>
            <a:pPr marL="514350" indent="-360000" eaLnBrk="1" hangingPunct="1">
              <a:lnSpc>
                <a:spcPct val="90000"/>
              </a:lnSpc>
              <a:buClrTx/>
              <a:buSzPct val="95000"/>
              <a:buFont typeface="+mj-lt"/>
              <a:buAutoNum type="alphaLcParenR"/>
            </a:pPr>
            <a:r>
              <a:rPr lang="cs-CZ" sz="2400" dirty="0" smtClean="0"/>
              <a:t>prodejní nebo provozní doba </a:t>
            </a:r>
            <a:br>
              <a:rPr lang="cs-CZ" sz="2400" dirty="0" smtClean="0"/>
            </a:br>
            <a:r>
              <a:rPr lang="cs-CZ" sz="2400" dirty="0" smtClean="0"/>
              <a:t>určená pro styk se zákazníky.</a:t>
            </a:r>
          </a:p>
        </p:txBody>
      </p:sp>
      <p:pic>
        <p:nvPicPr>
          <p:cNvPr id="4" name="Obrázek 3" descr="P10604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1200" y="2362200"/>
            <a:ext cx="3048000" cy="41189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7847754" y="6309320"/>
            <a:ext cx="8390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Obr.20</a:t>
            </a:r>
            <a:endParaRPr lang="cs-CZ" sz="1200" dirty="0"/>
          </a:p>
        </p:txBody>
      </p:sp>
      <p:sp>
        <p:nvSpPr>
          <p:cNvPr id="6" name="Tlačítko akce: Návrat 5">
            <a:hlinkClick r:id="rId3" action="ppaction://hlinksldjump" highlightClick="1"/>
          </p:cNvPr>
          <p:cNvSpPr/>
          <p:nvPr/>
        </p:nvSpPr>
        <p:spPr>
          <a:xfrm>
            <a:off x="8686800" y="6400800"/>
            <a:ext cx="228600" cy="228600"/>
          </a:xfrm>
          <a:prstGeom prst="actionButtonRetur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K vnější úpravě prodejny také patří: 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lvl="1" eaLnBrk="1" hangingPunct="1">
              <a:buClr>
                <a:srgbClr val="C00000"/>
              </a:buClr>
              <a:buFont typeface="Georgia" pitchFamily="18" charset="0"/>
              <a:buChar char="●"/>
            </a:pPr>
            <a:r>
              <a:rPr lang="cs-CZ" sz="2600" b="1" dirty="0" smtClean="0">
                <a:solidFill>
                  <a:sysClr val="windowText" lastClr="000000"/>
                </a:solidFill>
              </a:rPr>
              <a:t>přilehlé parkoviště, </a:t>
            </a:r>
          </a:p>
          <a:p>
            <a:pPr lvl="1" eaLnBrk="1" hangingPunct="1">
              <a:buClr>
                <a:srgbClr val="C00000"/>
              </a:buClr>
              <a:buFont typeface="Georgia" pitchFamily="18" charset="0"/>
              <a:buChar char="●"/>
            </a:pPr>
            <a:r>
              <a:rPr lang="cs-CZ" sz="2600" b="1" dirty="0" smtClean="0">
                <a:solidFill>
                  <a:sysClr val="windowText" lastClr="000000"/>
                </a:solidFill>
              </a:rPr>
              <a:t>odstavné plochy pro nákupní vozíky, </a:t>
            </a:r>
          </a:p>
          <a:p>
            <a:pPr lvl="1" eaLnBrk="1" hangingPunct="1">
              <a:buClr>
                <a:srgbClr val="C00000"/>
              </a:buClr>
              <a:buFont typeface="Georgia" pitchFamily="18" charset="0"/>
              <a:buChar char="●"/>
            </a:pPr>
            <a:r>
              <a:rPr lang="cs-CZ" sz="2600" b="1" dirty="0" smtClean="0">
                <a:solidFill>
                  <a:sysClr val="windowText" lastClr="000000"/>
                </a:solidFill>
              </a:rPr>
              <a:t>parková úprava okolí, </a:t>
            </a:r>
          </a:p>
          <a:p>
            <a:pPr lvl="1" eaLnBrk="1" hangingPunct="1">
              <a:buClr>
                <a:srgbClr val="C00000"/>
              </a:buClr>
              <a:buFont typeface="Georgia" pitchFamily="18" charset="0"/>
              <a:buChar char="●"/>
            </a:pPr>
            <a:r>
              <a:rPr lang="cs-CZ" sz="2600" b="1" dirty="0" smtClean="0">
                <a:solidFill>
                  <a:sysClr val="windowText" lastClr="000000"/>
                </a:solidFill>
              </a:rPr>
              <a:t>vybavení vstupního prostoru stojany na kola, držadla na upevnění psů, odpadkové koše.</a:t>
            </a:r>
          </a:p>
        </p:txBody>
      </p:sp>
      <p:pic>
        <p:nvPicPr>
          <p:cNvPr id="5" name="Obrázek 4" descr="P1050798.JPG"/>
          <p:cNvPicPr>
            <a:picLocks noChangeAspect="1"/>
          </p:cNvPicPr>
          <p:nvPr/>
        </p:nvPicPr>
        <p:blipFill>
          <a:blip r:embed="rId2" cstate="print"/>
          <a:srcRect l="4724" r="3150"/>
          <a:stretch>
            <a:fillRect/>
          </a:stretch>
        </p:blipFill>
        <p:spPr>
          <a:xfrm>
            <a:off x="304800" y="3886200"/>
            <a:ext cx="2971800" cy="2419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P1050804.JPG"/>
          <p:cNvPicPr>
            <a:picLocks noChangeAspect="1"/>
          </p:cNvPicPr>
          <p:nvPr/>
        </p:nvPicPr>
        <p:blipFill>
          <a:blip r:embed="rId3" cstate="print"/>
          <a:srcRect b="6796"/>
          <a:stretch>
            <a:fillRect/>
          </a:stretch>
        </p:blipFill>
        <p:spPr>
          <a:xfrm>
            <a:off x="3505200" y="3886200"/>
            <a:ext cx="1962150" cy="2438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P105080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13400" y="3905250"/>
            <a:ext cx="3225800" cy="2419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514600" y="6400800"/>
            <a:ext cx="762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Obr.21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4800600" y="6400800"/>
            <a:ext cx="6858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Obr.22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7848600" y="6400800"/>
            <a:ext cx="7628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dirty="0" smtClean="0"/>
              <a:t>Obr.23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Opakování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47800"/>
            <a:ext cx="8503920" cy="4651248"/>
          </a:xfrm>
        </p:spPr>
        <p:txBody>
          <a:bodyPr/>
          <a:lstStyle/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Co je součástí vnější úpravy provozovny?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Patří výkladní skříň mezi nejlevnější  </a:t>
            </a:r>
            <a:br>
              <a:rPr lang="cs-CZ" sz="2400" dirty="0" smtClean="0"/>
            </a:br>
            <a:r>
              <a:rPr lang="cs-CZ" sz="2400" dirty="0" smtClean="0"/>
              <a:t>a nejrozšířenější reklamní prostředek?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Jaké informace by měly být uvedeny na dveřích prodejny?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O čem nás informuje firemní štít?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/>
              <a:t>Jak by měl být řešen vstup do prodejny, aby se tam dostali i zákazníci se sníženou pohyblivostí?</a:t>
            </a:r>
            <a:endParaRPr lang="cs-CZ" sz="2400" dirty="0"/>
          </a:p>
        </p:txBody>
      </p:sp>
      <p:sp>
        <p:nvSpPr>
          <p:cNvPr id="4" name="Tlačítko akce: Nápověda 3">
            <a:hlinkClick r:id="rId2" action="ppaction://hlinksldjump" highlightClick="1"/>
          </p:cNvPr>
          <p:cNvSpPr/>
          <p:nvPr/>
        </p:nvSpPr>
        <p:spPr>
          <a:xfrm>
            <a:off x="6553200" y="1524000"/>
            <a:ext cx="304800" cy="304800"/>
          </a:xfrm>
          <a:prstGeom prst="actionButtonHelp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248400" y="2209800"/>
            <a:ext cx="1066800" cy="381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ANO</a:t>
            </a:r>
            <a:endParaRPr lang="cs-CZ" sz="2400" i="1" dirty="0"/>
          </a:p>
        </p:txBody>
      </p:sp>
      <p:sp>
        <p:nvSpPr>
          <p:cNvPr id="7" name="Tlačítko akce: Nápověda 6">
            <a:hlinkClick r:id="rId3" action="ppaction://hlinksldjump" highlightClick="1"/>
          </p:cNvPr>
          <p:cNvSpPr/>
          <p:nvPr/>
        </p:nvSpPr>
        <p:spPr>
          <a:xfrm>
            <a:off x="8686800" y="2743200"/>
            <a:ext cx="304800" cy="304800"/>
          </a:xfrm>
          <a:prstGeom prst="actionButtonHelp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38200" y="3581400"/>
            <a:ext cx="7239000" cy="762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i="1" dirty="0" smtClean="0"/>
              <a:t>Poskytuje první informace o prodejně, upozorňuje </a:t>
            </a:r>
            <a:br>
              <a:rPr lang="cs-CZ" sz="2400" i="1" dirty="0" smtClean="0"/>
            </a:br>
            <a:r>
              <a:rPr lang="cs-CZ" sz="2400" i="1" dirty="0" smtClean="0"/>
              <a:t>na sortiment.</a:t>
            </a:r>
            <a:endParaRPr lang="cs-CZ" sz="2400" i="1" dirty="0"/>
          </a:p>
        </p:txBody>
      </p:sp>
      <p:sp>
        <p:nvSpPr>
          <p:cNvPr id="10" name="Obdélník 9"/>
          <p:cNvSpPr/>
          <p:nvPr/>
        </p:nvSpPr>
        <p:spPr>
          <a:xfrm>
            <a:off x="838200" y="5105400"/>
            <a:ext cx="7315200" cy="762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i="1" dirty="0" smtClean="0"/>
              <a:t>Bezbariérový vstup a snadný přístup i s invalidními vozíky.</a:t>
            </a:r>
            <a:endParaRPr lang="cs-CZ" sz="24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7" grpId="0" animBg="1"/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363272" cy="4525963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2400" dirty="0" smtClean="0"/>
              <a:t>KAPLOVÁ, Františka. </a:t>
            </a:r>
            <a:r>
              <a:rPr lang="cs-CZ" sz="2400" i="1" dirty="0" smtClean="0"/>
              <a:t>Obchodní provoz pro střední odborná učiliště obor Prodavač</a:t>
            </a:r>
            <a:r>
              <a:rPr lang="cs-CZ" sz="2400" dirty="0" smtClean="0"/>
              <a:t>. Olomouc: Nakladatelství Olomouc, 2001, ISBN 80-7182-131-4. </a:t>
            </a:r>
          </a:p>
          <a:p>
            <a:pPr>
              <a:buClr>
                <a:schemeClr val="tx1"/>
              </a:buClr>
            </a:pPr>
            <a:r>
              <a:rPr lang="cs-CZ" sz="2400" dirty="0" smtClean="0"/>
              <a:t>NOVOTNÝ, Mojmír. </a:t>
            </a:r>
            <a:r>
              <a:rPr lang="cs-CZ" sz="2400" i="1" dirty="0" smtClean="0"/>
              <a:t>Obchodní provoz pro střední odborná učiliště</a:t>
            </a:r>
            <a:r>
              <a:rPr lang="cs-CZ" sz="2400" dirty="0" smtClean="0"/>
              <a:t>. Praha: Nakladatelství Fortuna, 2003, ISBN 80-7168-845-2. </a:t>
            </a:r>
          </a:p>
          <a:p>
            <a:pPr>
              <a:buClr>
                <a:schemeClr val="tx1"/>
              </a:buClr>
            </a:pPr>
            <a:r>
              <a:rPr lang="cs-CZ" sz="2400" dirty="0" smtClean="0"/>
              <a:t>Zdroj obrázků: Galerie MS Office.</a:t>
            </a:r>
          </a:p>
          <a:p>
            <a:pPr>
              <a:buClr>
                <a:schemeClr val="tx1"/>
              </a:buClr>
            </a:pPr>
            <a:r>
              <a:rPr lang="cs-CZ" sz="2400" dirty="0" smtClean="0"/>
              <a:t>Obrázky 1 až 23 – vlastní tvorba autora.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705272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Použité zdroje: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093296"/>
            <a:ext cx="8280400" cy="576263"/>
          </a:xfrm>
          <a:prstGeom prst="rect">
            <a:avLst/>
          </a:prstGeom>
          <a:solidFill>
            <a:schemeClr val="bg2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Autorem materiálu a všech jeho částí, není-li uvedeno jinak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,  </a:t>
            </a: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je </a:t>
            </a:r>
            <a:r>
              <a:rPr lang="cs-CZ" sz="1400" i="1" dirty="0" smtClean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Ing. Lenka Orálková </a:t>
            </a:r>
            <a:endParaRPr lang="cs-CZ" sz="1400" i="1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ysClr val="windowText" lastClr="000000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ysClr val="windowText" lastClr="00000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399</TotalTime>
  <Words>377</Words>
  <Application>Microsoft Office PowerPoint</Application>
  <PresentationFormat>Předvádění na obrazovce (4:3)</PresentationFormat>
  <Paragraphs>114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Administrativní</vt:lpstr>
      <vt:lpstr> Obchodní provoz</vt:lpstr>
      <vt:lpstr>Digitální učební materiál</vt:lpstr>
      <vt:lpstr>Vnější úprava provozovny</vt:lpstr>
      <vt:lpstr>Vnější úprava provozovny</vt:lpstr>
      <vt:lpstr>Vnější úprava provozovny</vt:lpstr>
      <vt:lpstr>Průčelí prodejny</vt:lpstr>
      <vt:lpstr>Výkladní skříně</vt:lpstr>
      <vt:lpstr>Výkladní skříně</vt:lpstr>
      <vt:lpstr>Označení prodejny (= firemní štít)</vt:lpstr>
      <vt:lpstr>Označení prodejny (= firemní štít)</vt:lpstr>
      <vt:lpstr>Vstupní prostor</vt:lpstr>
      <vt:lpstr>Vstupní prostor</vt:lpstr>
      <vt:lpstr>Vstupní prostor</vt:lpstr>
      <vt:lpstr>Prezentace aplikace PowerPoint</vt:lpstr>
      <vt:lpstr>Dveřní štítek</vt:lpstr>
      <vt:lpstr>K vnější úpravě prodejny také patří: </vt:lpstr>
      <vt:lpstr>Opakování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oralle</cp:lastModifiedBy>
  <cp:revision>55</cp:revision>
  <cp:lastPrinted>1601-01-01T00:00:00Z</cp:lastPrinted>
  <dcterms:created xsi:type="dcterms:W3CDTF">1601-01-01T00:00:00Z</dcterms:created>
  <dcterms:modified xsi:type="dcterms:W3CDTF">2014-01-06T12:18:57Z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