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>
            <a:lnSpc>
              <a:spcPct val="100000"/>
            </a:lnSpc>
          </a:pPr>
          <a:r>
            <a:rPr lang="cs-CZ" sz="1300" b="0" baseline="0" dirty="0" smtClean="0">
              <a:latin typeface="Times New Roman" pitchFamily="18" charset="0"/>
              <a:cs typeface="Times New Roman" pitchFamily="18" charset="0"/>
            </a:rPr>
            <a:t>VY_32_INOVACE_16_Matematika </a:t>
          </a:r>
          <a:r>
            <a:rPr lang="cs-CZ" sz="1300" b="0" baseline="0" smtClean="0">
              <a:latin typeface="Times New Roman" pitchFamily="18" charset="0"/>
              <a:cs typeface="Times New Roman" pitchFamily="18" charset="0"/>
            </a:rPr>
            <a:t>pro 6.ročník_Nejmenší </a:t>
          </a:r>
          <a:r>
            <a:rPr lang="cs-CZ" sz="1300" b="0" baseline="0" dirty="0" smtClean="0">
              <a:latin typeface="Times New Roman" pitchFamily="18" charset="0"/>
              <a:cs typeface="Times New Roman" pitchFamily="18" charset="0"/>
            </a:rPr>
            <a:t>společný násobek</a:t>
          </a:r>
          <a:endParaRPr lang="cs-CZ" sz="1300" b="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Martina Dostálová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500" dirty="0" smtClean="0"/>
            <a:t>Téma: Nejmenší společný násobek</a:t>
          </a:r>
          <a:endParaRPr lang="cs-CZ" sz="15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000" custScaleY="9969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ScaleY="9225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4D30E6C-56BF-409C-9C52-104F98B114D2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FE0A6D7-4143-4932-9ED8-724B7C748D40}" type="presOf" srcId="{D8197B8C-B260-4A16-BDF4-0947B075E274}" destId="{5A5FFA88-C948-4069-8E93-59FA12366E83}" srcOrd="1" destOrd="0" presId="urn:microsoft.com/office/officeart/2005/8/layout/target3"/>
    <dgm:cxn modelId="{CE22719E-7D6D-4DD3-97C7-8A44523F4F44}" type="presOf" srcId="{4C35D32F-0EAB-4CD7-82EE-45574DC2A586}" destId="{890E4F0B-2866-4A3F-A3C7-2A14B1797930}" srcOrd="1" destOrd="0" presId="urn:microsoft.com/office/officeart/2005/8/layout/target3"/>
    <dgm:cxn modelId="{F67532C3-56B9-47E4-8895-706AB4B48CC6}" type="presOf" srcId="{B651F6E3-6281-48DB-9319-2AEAFDAE7572}" destId="{6BB5E863-4638-4E1D-BFDE-399D028AC4ED}" srcOrd="1" destOrd="0" presId="urn:microsoft.com/office/officeart/2005/8/layout/target3"/>
    <dgm:cxn modelId="{DD3ED272-209C-4CA8-8FBF-BA810CC4743E}" type="presOf" srcId="{D8197B8C-B260-4A16-BDF4-0947B075E274}" destId="{25B08C86-7E15-44DC-BE7F-FFB55DD49D12}" srcOrd="0" destOrd="0" presId="urn:microsoft.com/office/officeart/2005/8/layout/target3"/>
    <dgm:cxn modelId="{B4530A73-339F-460D-8D19-35050A4E180C}" type="presOf" srcId="{D1D4F407-5343-4D3F-B5B9-D407B03CAEB4}" destId="{AED2198E-93D5-4001-81B4-73124B309672}" srcOrd="1" destOrd="0" presId="urn:microsoft.com/office/officeart/2005/8/layout/target3"/>
    <dgm:cxn modelId="{94D6F16E-06BA-4188-9FAC-BD93FE1F5CDF}" type="presOf" srcId="{D1B46980-6531-4606-95E6-44980827E919}" destId="{6140AFEC-043D-4C43-A2F9-D0F5331DF3A3}" srcOrd="0" destOrd="0" presId="urn:microsoft.com/office/officeart/2005/8/layout/target3"/>
    <dgm:cxn modelId="{0AB7B50A-6156-482E-A779-368DDAE2457F}" type="presOf" srcId="{D1B46980-6531-4606-95E6-44980827E919}" destId="{2BE915AB-18AA-4053-B92C-3BFC9ED204BB}" srcOrd="1" destOrd="0" presId="urn:microsoft.com/office/officeart/2005/8/layout/target3"/>
    <dgm:cxn modelId="{25D95656-87AD-416D-82D1-C3D13E0EC6A0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9D85095-0FD8-48E5-9901-9C69E3D267B3}" type="presOf" srcId="{B651F6E3-6281-48DB-9319-2AEAFDAE7572}" destId="{619D679B-A015-4ECF-8348-D1034C574F40}" srcOrd="0" destOrd="0" presId="urn:microsoft.com/office/officeart/2005/8/layout/target3"/>
    <dgm:cxn modelId="{1ACDE716-E856-49A5-89AB-2F36307F99F7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8EE584A-F1B9-4503-A671-CB2B394C5F70}" type="presParOf" srcId="{333A1088-737F-45CB-B68E-254E46348037}" destId="{F5ABB229-8D3B-4694-996A-96F23CF14429}" srcOrd="0" destOrd="0" presId="urn:microsoft.com/office/officeart/2005/8/layout/target3"/>
    <dgm:cxn modelId="{62497D4D-974C-4E93-BC6C-CB7ACA2757EA}" type="presParOf" srcId="{333A1088-737F-45CB-B68E-254E46348037}" destId="{F41139FD-01EE-4571-8B17-4FB00FC51163}" srcOrd="1" destOrd="0" presId="urn:microsoft.com/office/officeart/2005/8/layout/target3"/>
    <dgm:cxn modelId="{8FEF8B89-9124-47EE-B5B9-6817D5FA0939}" type="presParOf" srcId="{333A1088-737F-45CB-B68E-254E46348037}" destId="{D005CE8C-CC26-4C3E-AC11-E15060ECD759}" srcOrd="2" destOrd="0" presId="urn:microsoft.com/office/officeart/2005/8/layout/target3"/>
    <dgm:cxn modelId="{3D6E0F73-3128-44E7-A67A-581091ACE35E}" type="presParOf" srcId="{333A1088-737F-45CB-B68E-254E46348037}" destId="{2C702D82-9B77-49B7-9568-BB8EB47C3372}" srcOrd="3" destOrd="0" presId="urn:microsoft.com/office/officeart/2005/8/layout/target3"/>
    <dgm:cxn modelId="{8B51E1F6-9B0F-4D9B-9034-5648487F3FDC}" type="presParOf" srcId="{333A1088-737F-45CB-B68E-254E46348037}" destId="{A52A0455-90FF-4808-ABD0-F02540D31D5A}" srcOrd="4" destOrd="0" presId="urn:microsoft.com/office/officeart/2005/8/layout/target3"/>
    <dgm:cxn modelId="{B8860AA0-4C8E-4659-A57D-3BFD0ACBAFB2}" type="presParOf" srcId="{333A1088-737F-45CB-B68E-254E46348037}" destId="{6140AFEC-043D-4C43-A2F9-D0F5331DF3A3}" srcOrd="5" destOrd="0" presId="urn:microsoft.com/office/officeart/2005/8/layout/target3"/>
    <dgm:cxn modelId="{D66D8702-E144-4227-B54F-870A6935B072}" type="presParOf" srcId="{333A1088-737F-45CB-B68E-254E46348037}" destId="{9358AC05-5D7D-4327-9F80-1AD486AEA664}" srcOrd="6" destOrd="0" presId="urn:microsoft.com/office/officeart/2005/8/layout/target3"/>
    <dgm:cxn modelId="{114D063A-3770-4E73-8156-3033B9701458}" type="presParOf" srcId="{333A1088-737F-45CB-B68E-254E46348037}" destId="{313FC574-E1CD-4FB4-B054-0B805CE0447D}" srcOrd="7" destOrd="0" presId="urn:microsoft.com/office/officeart/2005/8/layout/target3"/>
    <dgm:cxn modelId="{18F76D65-5DB0-4665-B911-F79747D9DC45}" type="presParOf" srcId="{333A1088-737F-45CB-B68E-254E46348037}" destId="{619D679B-A015-4ECF-8348-D1034C574F40}" srcOrd="8" destOrd="0" presId="urn:microsoft.com/office/officeart/2005/8/layout/target3"/>
    <dgm:cxn modelId="{080242E7-E9BB-4EC5-9C28-B6C523FCF6B4}" type="presParOf" srcId="{333A1088-737F-45CB-B68E-254E46348037}" destId="{322283A8-4A27-4CDA-BAE3-F381106A9174}" srcOrd="9" destOrd="0" presId="urn:microsoft.com/office/officeart/2005/8/layout/target3"/>
    <dgm:cxn modelId="{67584761-2570-41FA-AF21-6C78BAF7C214}" type="presParOf" srcId="{333A1088-737F-45CB-B68E-254E46348037}" destId="{FFC9F71D-1B4F-4AD9-A4A6-86ADEFC8AF5C}" srcOrd="10" destOrd="0" presId="urn:microsoft.com/office/officeart/2005/8/layout/target3"/>
    <dgm:cxn modelId="{5CCF3F18-1FAE-4CFF-8A89-A9CDFE8BD69E}" type="presParOf" srcId="{333A1088-737F-45CB-B68E-254E46348037}" destId="{25B08C86-7E15-44DC-BE7F-FFB55DD49D12}" srcOrd="11" destOrd="0" presId="urn:microsoft.com/office/officeart/2005/8/layout/target3"/>
    <dgm:cxn modelId="{041FCDDC-5829-4FC9-843B-FA4C781BF5CF}" type="presParOf" srcId="{333A1088-737F-45CB-B68E-254E46348037}" destId="{76644BE8-9D7C-4C09-B250-3D10AF48CBB7}" srcOrd="12" destOrd="0" presId="urn:microsoft.com/office/officeart/2005/8/layout/target3"/>
    <dgm:cxn modelId="{EC002D39-782F-41A1-A531-A5BA058051A2}" type="presParOf" srcId="{333A1088-737F-45CB-B68E-254E46348037}" destId="{EE85B701-7295-41C0-BA7A-34D3756A2AE6}" srcOrd="13" destOrd="0" presId="urn:microsoft.com/office/officeart/2005/8/layout/target3"/>
    <dgm:cxn modelId="{9C26DF93-71CC-49BB-9F71-4B3C4069803F}" type="presParOf" srcId="{333A1088-737F-45CB-B68E-254E46348037}" destId="{8BEBB6EC-1DAA-4CAC-8A25-BC0FCBD5DBD5}" srcOrd="14" destOrd="0" presId="urn:microsoft.com/office/officeart/2005/8/layout/target3"/>
    <dgm:cxn modelId="{6D23D03C-A9D5-43BA-8B53-DA3D0C5091F5}" type="presParOf" srcId="{333A1088-737F-45CB-B68E-254E46348037}" destId="{AED2198E-93D5-4001-81B4-73124B309672}" srcOrd="15" destOrd="0" presId="urn:microsoft.com/office/officeart/2005/8/layout/target3"/>
    <dgm:cxn modelId="{3621E84A-0BE9-4830-934A-EA0532B5770D}" type="presParOf" srcId="{333A1088-737F-45CB-B68E-254E46348037}" destId="{2BE915AB-18AA-4053-B92C-3BFC9ED204BB}" srcOrd="16" destOrd="0" presId="urn:microsoft.com/office/officeart/2005/8/layout/target3"/>
    <dgm:cxn modelId="{F5F13D17-B949-47B1-81FE-EC5A7A24D82D}" type="presParOf" srcId="{333A1088-737F-45CB-B68E-254E46348037}" destId="{6BB5E863-4638-4E1D-BFDE-399D028AC4ED}" srcOrd="17" destOrd="0" presId="urn:microsoft.com/office/officeart/2005/8/layout/target3"/>
    <dgm:cxn modelId="{68F34E01-658A-48BA-96AC-BDF0ED9980BA}" type="presParOf" srcId="{333A1088-737F-45CB-B68E-254E46348037}" destId="{5A5FFA88-C948-4069-8E93-59FA12366E83}" srcOrd="18" destOrd="0" presId="urn:microsoft.com/office/officeart/2005/8/layout/target3"/>
    <dgm:cxn modelId="{EF52FC56-6814-41A1-8B94-435A1D6CB5E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Martina Dostálová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7492"/>
          <a:ext cx="5350878" cy="1473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300" b="0" kern="1200" baseline="0" dirty="0" smtClean="0">
              <a:latin typeface="Times New Roman" pitchFamily="18" charset="0"/>
              <a:cs typeface="Times New Roman" pitchFamily="18" charset="0"/>
            </a:rPr>
            <a:t>VY_32_INOVACE_16_Matematika </a:t>
          </a:r>
          <a:r>
            <a:rPr lang="cs-CZ" sz="1300" b="0" kern="1200" baseline="0" smtClean="0">
              <a:latin typeface="Times New Roman" pitchFamily="18" charset="0"/>
              <a:cs typeface="Times New Roman" pitchFamily="18" charset="0"/>
            </a:rPr>
            <a:t>pro 6.ročník_Nejmenší </a:t>
          </a:r>
          <a:r>
            <a:rPr lang="cs-CZ" sz="1300" b="0" kern="1200" baseline="0" dirty="0" smtClean="0">
              <a:latin typeface="Times New Roman" pitchFamily="18" charset="0"/>
              <a:cs typeface="Times New Roman" pitchFamily="18" charset="0"/>
            </a:rPr>
            <a:t>společný násobek</a:t>
          </a:r>
          <a:endParaRPr lang="cs-CZ" sz="13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817492"/>
        <a:ext cx="5350878" cy="406407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59392"/>
          <a:ext cx="5350878" cy="8696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Nejmenší společný násobek</a:t>
          </a:r>
          <a:endParaRPr lang="cs-CZ" sz="1500" kern="1200" dirty="0"/>
        </a:p>
      </dsp:txBody>
      <dsp:txXfrm>
        <a:off x="1273857" y="1259392"/>
        <a:ext cx="5350878" cy="376075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5EC1D4A-A796-47C3-A63E-CE236FB377E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2487676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10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Digitální učební materiál Nejmenší společný násobek je určen na zavedení pojmů společný násobek </a:t>
            </a:r>
            <a:r>
              <a:rPr lang="cs-CZ" dirty="0" smtClean="0"/>
              <a:t>                      a </a:t>
            </a:r>
            <a:r>
              <a:rPr lang="cs-CZ" dirty="0" smtClean="0"/>
              <a:t>nejmenší společný násobek v šesté třídě základní školy. Materiál je určen pro prezentaci na interaktivní tabuli.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156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Společný násobek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107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Napiš násobky čísel 9 a 12, které jsou menší než 90: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Které násobky, menší než 90, mají čísla 9 a 12 společné?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9317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Který je nejmenší společný násobek těchto čísel?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400" dirty="0" smtClean="0">
                <a:latin typeface="Blackadder ITC" pitchFamily="82" charset="0"/>
              </a:rPr>
              <a:t>n </a:t>
            </a:r>
            <a:r>
              <a:rPr lang="cs-CZ" dirty="0" smtClean="0"/>
              <a:t>(9,12) = </a:t>
            </a:r>
            <a:endParaRPr lang="cs-CZ" dirty="0">
              <a:latin typeface="Blackadder ITC" pitchFamily="82" charset="0"/>
            </a:endParaRPr>
          </a:p>
        </p:txBody>
      </p:sp>
      <p:cxnSp>
        <p:nvCxnSpPr>
          <p:cNvPr id="5" name="Pravoúhlá spojnice 4"/>
          <p:cNvCxnSpPr/>
          <p:nvPr/>
        </p:nvCxnSpPr>
        <p:spPr>
          <a:xfrm>
            <a:off x="467544" y="4509120"/>
            <a:ext cx="1490464" cy="914400"/>
          </a:xfrm>
          <a:prstGeom prst="bentConnector3">
            <a:avLst>
              <a:gd name="adj1" fmla="val 79945"/>
            </a:avLst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958008" y="5210312"/>
            <a:ext cx="6803466" cy="5539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000" dirty="0" smtClean="0"/>
              <a:t>Nejmenší společný násobek čísel 9 a 12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905121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2060848"/>
            <a:ext cx="4038600" cy="40653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9 a 6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65760" y="2060848"/>
            <a:ext cx="4041648" cy="406563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 a 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412776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+mj-lt"/>
              </a:rPr>
              <a:t>Zapiš první čtyři společné násobky čísel:</a:t>
            </a:r>
            <a:endParaRPr lang="cs-CZ" sz="3000" dirty="0">
              <a:latin typeface="+mj-lt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4355976" y="2132856"/>
            <a:ext cx="0" cy="338437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95536" y="5517232"/>
            <a:ext cx="79208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>
                <a:latin typeface="+mj-lt"/>
              </a:rPr>
              <a:t>Který společný násobek je nejmenší?</a:t>
            </a:r>
            <a:endParaRPr lang="cs-CZ" sz="3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26994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2060848"/>
            <a:ext cx="4038600" cy="406531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4</a:t>
            </a:r>
            <a:r>
              <a:rPr lang="cs-CZ" dirty="0" smtClean="0"/>
              <a:t> a 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65760" y="2060848"/>
            <a:ext cx="4041648" cy="406563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3</a:t>
            </a:r>
            <a:r>
              <a:rPr lang="cs-CZ" dirty="0" smtClean="0"/>
              <a:t> a 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412776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+mj-lt"/>
              </a:rPr>
              <a:t>Zapiš první tři společné násobky čísel:</a:t>
            </a:r>
            <a:endParaRPr lang="cs-CZ" sz="3000" dirty="0">
              <a:latin typeface="+mj-lt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4355976" y="2132856"/>
            <a:ext cx="0" cy="309634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5536" y="5517232"/>
            <a:ext cx="79208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>
                <a:latin typeface="+mj-lt"/>
              </a:rPr>
              <a:t>Který společný násobek je nejmenší?</a:t>
            </a:r>
            <a:endParaRPr lang="cs-CZ" sz="3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7458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548680"/>
            <a:ext cx="6984776" cy="10367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Najdi nejmenší společný násobek čísel 45 a 18.</a:t>
            </a:r>
          </a:p>
          <a:p>
            <a:pPr marL="0" indent="0">
              <a:buNone/>
            </a:pPr>
            <a:r>
              <a:rPr lang="cs-CZ" dirty="0" smtClean="0"/>
              <a:t>n (45, 18)=?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2348879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45 =      3 . 3 . 5</a:t>
            </a:r>
          </a:p>
          <a:p>
            <a:r>
              <a:rPr lang="cs-CZ" sz="3000" dirty="0" smtClean="0"/>
              <a:t>18 = 2 . 3 . 3</a:t>
            </a:r>
            <a:endParaRPr lang="cs-CZ" sz="3000" dirty="0"/>
          </a:p>
        </p:txBody>
      </p:sp>
      <p:sp>
        <p:nvSpPr>
          <p:cNvPr id="5" name="Obdélník 4"/>
          <p:cNvSpPr/>
          <p:nvPr/>
        </p:nvSpPr>
        <p:spPr>
          <a:xfrm>
            <a:off x="2843808" y="2338850"/>
            <a:ext cx="288032" cy="1015663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11860" y="2338851"/>
            <a:ext cx="324036" cy="1015663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>
            <a:off x="419156" y="3531975"/>
            <a:ext cx="4193411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23528" y="3727937"/>
            <a:ext cx="428903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n (</a:t>
            </a:r>
            <a:r>
              <a:rPr lang="cs-CZ" sz="3000" dirty="0" smtClean="0"/>
              <a:t>45, 18) =   2 . 3 . 3 . 5 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12585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  <p:bldP spid="6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Urči nejmenší společný násobek čísel:</a:t>
            </a:r>
          </a:p>
          <a:p>
            <a:pPr marL="0" indent="0">
              <a:buNone/>
            </a:pPr>
            <a:r>
              <a:rPr lang="cs-CZ" dirty="0" smtClean="0"/>
              <a:t>12 a 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40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Urči nejmenší společný násobek čísel:</a:t>
            </a:r>
          </a:p>
          <a:p>
            <a:pPr marL="0" indent="0">
              <a:buNone/>
            </a:pPr>
            <a:r>
              <a:rPr lang="cs-CZ" dirty="0" smtClean="0"/>
              <a:t>20 a 42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38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/>
          </p:cNvSpPr>
          <p:nvPr/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109728" indent="0">
              <a:buFont typeface="Arial" pitchFamily="34" charset="0"/>
              <a:buNone/>
            </a:pPr>
            <a:r>
              <a:rPr lang="cs-CZ" sz="2000" smtClean="0"/>
              <a:t>ODVÁRKO, Oldřich; KADLEČEK, Jiří. </a:t>
            </a:r>
            <a:r>
              <a:rPr lang="cs-CZ" sz="2000" i="1" smtClean="0"/>
              <a:t>Matematika pro 6.ročník základní školy : 2.díl</a:t>
            </a:r>
            <a:r>
              <a:rPr lang="cs-CZ" sz="2000" smtClean="0"/>
              <a:t>. 1.vydání. Praha : Prometheus, 1997. 88 s. ISBN 80-7196-086-1.</a:t>
            </a:r>
          </a:p>
          <a:p>
            <a:pPr marL="109728" indent="0">
              <a:buFont typeface="Arial" pitchFamily="34" charset="0"/>
              <a:buNone/>
            </a:pPr>
            <a:endParaRPr lang="cs-CZ" sz="2000" smtClean="0"/>
          </a:p>
          <a:p>
            <a:pPr marL="109728" indent="0">
              <a:buFont typeface="Arial" pitchFamily="34" charset="0"/>
              <a:buNone/>
            </a:pPr>
            <a:r>
              <a:rPr lang="cs-CZ" sz="2000" smtClean="0"/>
              <a:t>http://microsoft.com</a:t>
            </a:r>
          </a:p>
          <a:p>
            <a:pPr marL="109728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02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27</TotalTime>
  <Words>249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Anotace</vt:lpstr>
      <vt:lpstr>Společný násobek</vt:lpstr>
      <vt:lpstr>Př.</vt:lpstr>
      <vt:lpstr>Př.</vt:lpstr>
      <vt:lpstr>Př.</vt:lpstr>
      <vt:lpstr>Př.</vt:lpstr>
      <vt:lpstr>Př.</vt:lpstr>
      <vt:lpstr>Př.</vt:lpstr>
      <vt:lpstr>Př.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Dostálová</dc:creator>
  <cp:lastModifiedBy>Martin Králík</cp:lastModifiedBy>
  <cp:revision>16</cp:revision>
  <dcterms:created xsi:type="dcterms:W3CDTF">2012-02-10T08:14:36Z</dcterms:created>
  <dcterms:modified xsi:type="dcterms:W3CDTF">2012-04-05T10:29:17Z</dcterms:modified>
</cp:coreProperties>
</file>