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73" r:id="rId3"/>
    <p:sldId id="265" r:id="rId4"/>
    <p:sldId id="257" r:id="rId5"/>
    <p:sldId id="258" r:id="rId6"/>
    <p:sldId id="261" r:id="rId7"/>
    <p:sldId id="271" r:id="rId8"/>
    <p:sldId id="262" r:id="rId9"/>
    <p:sldId id="260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24AFA-9E73-4A8B-B68A-79FBEF27715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5754D-B830-43DC-85E3-9EC9411BF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24AFA-9E73-4A8B-B68A-79FBEF27715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5754D-B830-43DC-85E3-9EC9411BF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24AFA-9E73-4A8B-B68A-79FBEF27715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5754D-B830-43DC-85E3-9EC9411BF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24AFA-9E73-4A8B-B68A-79FBEF27715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5754D-B830-43DC-85E3-9EC9411BF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24AFA-9E73-4A8B-B68A-79FBEF27715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5754D-B830-43DC-85E3-9EC9411BF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24AFA-9E73-4A8B-B68A-79FBEF27715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5754D-B830-43DC-85E3-9EC9411BF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24AFA-9E73-4A8B-B68A-79FBEF27715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5754D-B830-43DC-85E3-9EC9411BF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24AFA-9E73-4A8B-B68A-79FBEF27715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5754D-B830-43DC-85E3-9EC9411BF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24AFA-9E73-4A8B-B68A-79FBEF27715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5754D-B830-43DC-85E3-9EC9411BF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24AFA-9E73-4A8B-B68A-79FBEF27715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5754D-B830-43DC-85E3-9EC9411BF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24AFA-9E73-4A8B-B68A-79FBEF27715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5754D-B830-43DC-85E3-9EC9411BF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F24AFA-9E73-4A8B-B68A-79FBEF277156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F5754D-B830-43DC-85E3-9EC9411BF46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4898" y="36773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276872"/>
          <a:ext cx="6697662" cy="41898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VY_62_INOVACE_02.02.05 – Komerční (obchodní) banky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Hana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Sůvová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pro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3. ročník OA (Bankovnictví)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Březen – srpen 2013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bankovnictví včetně zvládnutí výpočtů o úrokování a propočty o valutách a devizách.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procvičování, otázky a úkoly k jednotlivým kapitolám a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závěrečný opakovací test.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Tento materiál vysvětluje postavení a členění obchodních bank v bankovním systému státu.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5. Komerční (obchodní) banky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sz="2800" u="sng" dirty="0" smtClean="0"/>
              <a:t>Obchodní banky = právnické osoby, převážně            ve formě akciových společností, kterým byla CB udělena bankovní licence k provádění bankovních operací</a:t>
            </a:r>
          </a:p>
          <a:p>
            <a:r>
              <a:rPr lang="cs-CZ" sz="2800" dirty="0" smtClean="0"/>
              <a:t>přijímají vklady od veřejnosti, podniků a poskytují úvěry, vykonávají další  bankovní činnosti</a:t>
            </a:r>
          </a:p>
          <a:p>
            <a:r>
              <a:rPr lang="cs-CZ" sz="2800" dirty="0" smtClean="0"/>
              <a:t>pracují na komerčním principu, tj. hlavním motivem jejich činnosti je zisk</a:t>
            </a:r>
          </a:p>
          <a:p>
            <a:r>
              <a:rPr lang="cs-CZ" sz="2800" dirty="0" smtClean="0"/>
              <a:t>orientují se na různé typy bankovních operací nebo se specializují pouze na některou z nich</a:t>
            </a:r>
          </a:p>
          <a:p>
            <a:r>
              <a:rPr lang="cs-CZ" sz="2800" dirty="0" smtClean="0"/>
              <a:t>neprovádí emisní činnost</a:t>
            </a:r>
            <a:endParaRPr lang="cs-CZ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Členění bank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/>
          </a:bodyPr>
          <a:lstStyle/>
          <a:p>
            <a:r>
              <a:rPr lang="cs-CZ" sz="2800" u="sng" dirty="0" smtClean="0"/>
              <a:t>Univerzální </a:t>
            </a:r>
            <a:r>
              <a:rPr lang="cs-CZ" sz="2800" dirty="0" smtClean="0"/>
              <a:t>– banky, které mají plnou bankovní licenci a nabízí širokou škálu služeb všem zákaznickým skupinám (např. Česká spořitelna, Komerční banka, Československá obchodní banka).</a:t>
            </a:r>
          </a:p>
          <a:p>
            <a:r>
              <a:rPr lang="cs-CZ" sz="2800" u="sng" dirty="0" smtClean="0"/>
              <a:t>Specializované</a:t>
            </a:r>
            <a:r>
              <a:rPr lang="cs-CZ" sz="2800" dirty="0" smtClean="0"/>
              <a:t> – banky se specializují na určitou klientelu nebo na určité území, případně na určitý produkt – hypoteční, exportní (EGAP), rozvojové (EBRD).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/>
          <a:lstStyle/>
          <a:p>
            <a:r>
              <a:rPr lang="cs-CZ" b="1" dirty="0" smtClean="0"/>
              <a:t>Zásady bankovních operací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>
            <a:normAutofit/>
          </a:bodyPr>
          <a:lstStyle/>
          <a:p>
            <a:r>
              <a:rPr lang="cs-CZ" sz="2800" dirty="0" smtClean="0"/>
              <a:t>Banky při své činnosti disponují  obrovskými finančními prostředky, které jim svěřili bankovní klienti – proto musí dodržovat určité zásady:</a:t>
            </a:r>
          </a:p>
          <a:p>
            <a:r>
              <a:rPr lang="cs-CZ" sz="2800" b="1" dirty="0" smtClean="0"/>
              <a:t>Zásada bankovní likvidity </a:t>
            </a:r>
            <a:r>
              <a:rPr lang="cs-CZ" sz="2800" dirty="0" smtClean="0"/>
              <a:t>– tj. schopnost banky dostát svým finančním závazkům (v každém okamžiku uhradit svým věřitelům splatné závazky).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endParaRPr lang="cs-CZ" sz="2800" b="1" dirty="0" smtClean="0"/>
          </a:p>
          <a:p>
            <a:r>
              <a:rPr lang="cs-CZ" sz="2800" b="1" dirty="0" smtClean="0"/>
              <a:t>Zásada bankovní ziskovosti </a:t>
            </a:r>
            <a:r>
              <a:rPr lang="cs-CZ" sz="2800" dirty="0" smtClean="0"/>
              <a:t>– tj. schopnost banky dosáhnout zisku (cíl každého podnikatelského subjektu).</a:t>
            </a:r>
          </a:p>
          <a:p>
            <a:r>
              <a:rPr lang="cs-CZ" sz="2800" b="1" dirty="0" smtClean="0"/>
              <a:t>Zásada bankovní jistoty </a:t>
            </a:r>
            <a:r>
              <a:rPr lang="cs-CZ" sz="2800" dirty="0" smtClean="0"/>
              <a:t>(bezpečnosti) – tj. plně chránit peněžní prostředky vkladatelů                           a minimalizovat rizika při všech bankovních činnostech (např. riziko úvěrové, kurzové, inflační), zajistit vhodná bezpečnostní opatření.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Obecné zásady chování bank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Respektovat zásadu bankovního tajemství.</a:t>
            </a:r>
          </a:p>
          <a:p>
            <a:r>
              <a:rPr lang="cs-CZ" sz="2800" dirty="0" smtClean="0"/>
              <a:t>Čelit snahám zakrývat nelegální původ peněz – tj. peněz, které souvisejí s obchodem s narkotiky, vydíráním a s jinými formami organizovaného zločinu</a:t>
            </a:r>
          </a:p>
          <a:p>
            <a:pPr>
              <a:buNone/>
            </a:pPr>
            <a:r>
              <a:rPr lang="cs-CZ" sz="2800" dirty="0" smtClean="0"/>
              <a:t>    (např. omezení plateb v hotovosti do 15 tis. EUR).</a:t>
            </a:r>
            <a:endParaRPr lang="cs-CZ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Otázky a úkoly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Které specializované banky působí na našem </a:t>
            </a:r>
            <a:r>
              <a:rPr lang="cs-CZ" sz="2800" smtClean="0"/>
              <a:t>trhu      a </a:t>
            </a:r>
            <a:r>
              <a:rPr lang="cs-CZ" sz="2800" dirty="0" smtClean="0"/>
              <a:t>co je předmětem jejich činnosti?</a:t>
            </a:r>
          </a:p>
          <a:p>
            <a:r>
              <a:rPr lang="cs-CZ" sz="2800" dirty="0" smtClean="0"/>
              <a:t>Zisk – finanční cíl banky – určete, jaké položky ovlivňují náklady a výnosy banky.</a:t>
            </a:r>
            <a:endParaRPr lang="cs-CZ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Použité zdroje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1) PALYZOVÁ, Martina a LEŠENAROVÁ, Romana. </a:t>
            </a:r>
            <a:r>
              <a:rPr lang="cs-CZ" i="1" dirty="0"/>
              <a:t>Ekonomika 3 pro střední a vyšší hotelové školy</a:t>
            </a:r>
            <a:r>
              <a:rPr lang="cs-CZ" dirty="0"/>
              <a:t>. 1. vyd. Praha: Fortuna, 2004. 159 s. ISBN 80-7168-897-5.</a:t>
            </a:r>
          </a:p>
          <a:p>
            <a:r>
              <a:rPr lang="cs-CZ" dirty="0"/>
              <a:t>2) KIPIELOVÁ, Ivana a kol. </a:t>
            </a:r>
            <a:r>
              <a:rPr lang="cs-CZ" i="1" dirty="0"/>
              <a:t>Bankovnictví pro střední školy a veřejnost. </a:t>
            </a:r>
            <a:r>
              <a:rPr lang="cs-CZ" dirty="0"/>
              <a:t>Vyd. 1. Praha: Fortuna, 1995. 207 s. ISBN 80-7168-273-X.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495</Words>
  <Application>Microsoft Office PowerPoint</Application>
  <PresentationFormat>Předvádění na obrazovce (4:3)</PresentationFormat>
  <Paragraphs>45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5. Komerční (obchodní) banky</vt:lpstr>
      <vt:lpstr>Snímek 4</vt:lpstr>
      <vt:lpstr>Členění bank</vt:lpstr>
      <vt:lpstr>Zásady bankovních operací</vt:lpstr>
      <vt:lpstr>Snímek 7</vt:lpstr>
      <vt:lpstr>Obecné zásady chování bank</vt:lpstr>
      <vt:lpstr>Otázky a úkoly</vt:lpstr>
      <vt:lpstr>Použité zdroje</vt:lpstr>
    </vt:vector>
  </TitlesOfParts>
  <Company>Windows Xp Ultimate 2008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Komerční (obchodní) banky</dc:title>
  <dc:creator>Sůva</dc:creator>
  <cp:lastModifiedBy>Sůva</cp:lastModifiedBy>
  <cp:revision>39</cp:revision>
  <dcterms:created xsi:type="dcterms:W3CDTF">2013-03-12T09:59:25Z</dcterms:created>
  <dcterms:modified xsi:type="dcterms:W3CDTF">2014-03-04T15:29:14Z</dcterms:modified>
</cp:coreProperties>
</file>