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71" r:id="rId3"/>
    <p:sldId id="262" r:id="rId4"/>
    <p:sldId id="257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0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C2FD1-FFC0-4387-BDCE-CA881CD443E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46049-828A-470B-B3FF-20FF22D01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198884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VY_62_INOVACE_02.02.07 – Vkladové služby bank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podstatu a základní druhy vkladů poskytovaných obchodními bankami.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7. Vkladové služby bank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Banky shromažďují vklady podniků, domácností         a jiných institucí, takto získané peněžní prostředky pak dále půjčují ve formě úvěrů nebo s nimi obchodují.</a:t>
            </a:r>
          </a:p>
          <a:p>
            <a:r>
              <a:rPr lang="cs-CZ" sz="2800" dirty="0" smtClean="0"/>
              <a:t>Vklady jsou v souladu se zákonem o bankách pojištěny – je zřízen Fond pojištění vkladů, tvořený povinnými příspěvky bank, v případě, že banka zkrachuje, vyplatí Fond vkladatelům jejich vklad          s tím, že výše náhrady je omezena určitou maximální částkou (od roku 2010 činí maximum 100 000 EUR).</a:t>
            </a:r>
          </a:p>
          <a:p>
            <a:r>
              <a:rPr lang="cs-CZ" sz="2800" u="sng" dirty="0" smtClean="0"/>
              <a:t>Banky nabízejí klientům různé druhy vkladových služeb – liší se účelem, výší úroku a tím, jak rychle můžeme s vkladem disponovat.</a:t>
            </a:r>
            <a:endParaRPr lang="cs-CZ" sz="2800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052736"/>
          </a:xfrm>
        </p:spPr>
        <p:txBody>
          <a:bodyPr/>
          <a:lstStyle/>
          <a:p>
            <a:r>
              <a:rPr lang="cs-CZ" b="1" dirty="0" smtClean="0"/>
              <a:t>Druhy vkladů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Vklady na běžných účtech </a:t>
            </a:r>
            <a:r>
              <a:rPr lang="cs-CZ" sz="2800" dirty="0" smtClean="0"/>
              <a:t>– podnikatelské                   a </a:t>
            </a:r>
            <a:r>
              <a:rPr lang="cs-CZ" sz="2800" dirty="0" err="1" smtClean="0"/>
              <a:t>nepodnikatelské</a:t>
            </a:r>
            <a:r>
              <a:rPr lang="cs-CZ" sz="2800" dirty="0" smtClean="0"/>
              <a:t> účty platebního styku (běžné účty, sporožira, </a:t>
            </a:r>
            <a:r>
              <a:rPr lang="cs-CZ" sz="2800" dirty="0" err="1" smtClean="0"/>
              <a:t>bankokonta</a:t>
            </a:r>
            <a:r>
              <a:rPr lang="cs-CZ" sz="2800" dirty="0" smtClean="0"/>
              <a:t>) - hlavním účelem je provádění platebního styku – výše vkladů na nich neustále kolísá, pro banku nepředstavují stabilní zdroj financí -&gt; nízké úrokové sazby. </a:t>
            </a:r>
          </a:p>
          <a:p>
            <a:r>
              <a:rPr lang="cs-CZ" sz="2800" dirty="0" smtClean="0"/>
              <a:t>Soustřeďují netermínované vklady občanů, podniků, zakládají se smlouvou o zřízení BÚ a složením částky ve výši minimálně základního vkladu, peníze mohou být vkládány na účet bezhotovostně i v hotovosti,       s vkladem mohou disponovat osoby uvedené           na podpisovém vzoru uloženým v bance.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Běžný účet umožňuje vybrat uložené peníze                v hotovosti u přepážky banky nebo u pokladny obchodu (služba Cash </a:t>
            </a:r>
            <a:r>
              <a:rPr lang="cs-CZ" sz="2800" dirty="0" err="1" smtClean="0"/>
              <a:t>Back</a:t>
            </a:r>
            <a:r>
              <a:rPr lang="cs-CZ" sz="2800" dirty="0" smtClean="0"/>
              <a:t>) nebo v bankomatu, lze    s ním disponovat i na základě jednorázových, hromadných nebo trvalých příkazů k úhradě. </a:t>
            </a:r>
          </a:p>
          <a:p>
            <a:pPr>
              <a:buNone/>
            </a:pPr>
            <a:r>
              <a:rPr lang="cs-CZ" sz="2800" dirty="0" smtClean="0"/>
              <a:t>    K tomuto typu účtu jsou vydávány také platební (debetní) a kreditní karty, případně šekové knížky. Uložené peněžní prostředky jsou k dispozici ihned, tedy bez výpovědní lhůty.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92500" lnSpcReduction="10000"/>
          </a:bodyPr>
          <a:lstStyle/>
          <a:p>
            <a:r>
              <a:rPr lang="cs-CZ" sz="3000" u="sng" dirty="0" smtClean="0"/>
              <a:t>Vkladní knížky</a:t>
            </a:r>
            <a:r>
              <a:rPr lang="cs-CZ" sz="3000" dirty="0" smtClean="0"/>
              <a:t>– tradiční způsob ukládání peněz, vkladní knížka potvrzuje vklad – vkladní knížky bez výpovědní i s výpovědní lhůtou, spořící, výherní,  dětské, vklady lze zajistit vinkulací (např. heslem), dnes pouze vkladní knížky na jméno.</a:t>
            </a:r>
          </a:p>
          <a:p>
            <a:r>
              <a:rPr lang="cs-CZ" sz="3000" u="sng" dirty="0" smtClean="0"/>
              <a:t>Spořicí účet, konto </a:t>
            </a:r>
            <a:r>
              <a:rPr lang="cs-CZ" sz="3000" dirty="0" smtClean="0"/>
              <a:t>– typem bankovního účtu          pro libovolné ukládání peněz, vyšší úročení, disponování s nimi nebo výběr bývá určitým způsobem omezen – např. nelze použít k běžným platbám, omezení výpovědní lhůtou. Je-li stanovena výpovědní lhůta, musí majitel účtu před výběrem peněz podat výpověď a vyčkat dohodnutou dobu, dřívější výběr není možný nebo je spojen se sankcí    v podobě poplatku za předčasný výběr.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endParaRPr lang="cs-CZ" sz="2800" u="sng" dirty="0" smtClean="0"/>
          </a:p>
          <a:p>
            <a:r>
              <a:rPr lang="cs-CZ" sz="2800" u="sng" dirty="0" smtClean="0"/>
              <a:t>Termínované vklady </a:t>
            </a:r>
            <a:r>
              <a:rPr lang="cs-CZ" sz="2800" dirty="0" smtClean="0"/>
              <a:t>– </a:t>
            </a:r>
            <a:r>
              <a:rPr lang="cs-CZ" sz="2800" dirty="0" err="1" smtClean="0"/>
              <a:t>vklady</a:t>
            </a:r>
            <a:r>
              <a:rPr lang="cs-CZ" sz="2800" dirty="0" smtClean="0"/>
              <a:t>, které jsou sjednávány na pevně stanovenou částku a na dobu určitou       (od několika dní po několik let). Vklad je možné        za sankční poplatek předčasně ukončit.</a:t>
            </a:r>
          </a:p>
          <a:p>
            <a:r>
              <a:rPr lang="cs-CZ" sz="2800" u="sng" dirty="0" smtClean="0"/>
              <a:t>Devizový účet </a:t>
            </a:r>
            <a:r>
              <a:rPr lang="cs-CZ" sz="2800" dirty="0" smtClean="0"/>
              <a:t>– je účet vedený ve volně směnitelné zahraniční měně.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Ukládání peněz se státním příspěvkem:</a:t>
            </a:r>
          </a:p>
          <a:p>
            <a:r>
              <a:rPr lang="cs-CZ" sz="2800" dirty="0" smtClean="0"/>
              <a:t>a) </a:t>
            </a:r>
            <a:r>
              <a:rPr lang="cs-CZ" sz="2800" u="sng" dirty="0" smtClean="0"/>
              <a:t>penzijní připojištění </a:t>
            </a:r>
            <a:r>
              <a:rPr lang="cs-CZ" sz="2800" dirty="0" smtClean="0"/>
              <a:t>– zabezpečuje dobrovolné penzijní připojištění pro ty, kteří se nechtějí spokojit  s výší starobního či invalidního důchodu, vypláceného ze zákonného pojištění, založeno na pravidelných úložkách, k nimž stát poskytuje příspěvek</a:t>
            </a:r>
          </a:p>
          <a:p>
            <a:r>
              <a:rPr lang="cs-CZ" sz="2800" dirty="0" smtClean="0"/>
              <a:t>b) </a:t>
            </a:r>
            <a:r>
              <a:rPr lang="cs-CZ" sz="2800" u="sng" dirty="0" smtClean="0"/>
              <a:t>stavební spoření </a:t>
            </a:r>
            <a:r>
              <a:rPr lang="cs-CZ" sz="2800" dirty="0" smtClean="0"/>
              <a:t>– specializovaná forma spoření, která je spojena s právem na poskytnutí úvěru na bydlení, klienti ukládají prostředky nejméně 6 let,      k nimž stát poskytuje státní příspěvek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u="sng" dirty="0" smtClean="0"/>
              <a:t>Vkladové listy  a certifikáty </a:t>
            </a:r>
            <a:r>
              <a:rPr lang="cs-CZ" sz="2800" dirty="0" smtClean="0"/>
              <a:t>– představují potvrzení banky  o přijatém jednorázovém termínovaném vkladu, vydávány v různých nominálních hodnotách na různou dobu, úrokové sazby odstupňovány podle délky trvání vkladu.</a:t>
            </a:r>
          </a:p>
          <a:p>
            <a:r>
              <a:rPr lang="cs-CZ" sz="2800" dirty="0" smtClean="0"/>
              <a:t>Typy vkladů pro občany i podniky se liší  podle nabídek jednotlivých bank.</a:t>
            </a:r>
          </a:p>
          <a:p>
            <a:r>
              <a:rPr lang="cs-CZ" sz="2800" dirty="0" smtClean="0"/>
              <a:t>Obchodní banky nabízejí i další možnosti                      k investování a zhodnocení peněz – podílové fondy, zajištěné fondy, životní pojištění apod.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b="1" u="sng" dirty="0" smtClean="0"/>
              <a:t>Při rozhodování, zda peníze uložit u banky či je využít jiným způsobem,  zvažujeme výhody a nevýhody:</a:t>
            </a:r>
          </a:p>
          <a:p>
            <a:r>
              <a:rPr lang="cs-CZ" sz="2800" dirty="0" smtClean="0"/>
              <a:t> </a:t>
            </a:r>
            <a:r>
              <a:rPr lang="cs-CZ" sz="2800" u="sng" dirty="0" smtClean="0"/>
              <a:t>výhody vkladů </a:t>
            </a:r>
            <a:r>
              <a:rPr lang="cs-CZ" sz="2800" dirty="0" smtClean="0"/>
              <a:t>– bezpečné uložení (vklady jsou pojištěny), snadné založení, rychlá dostupnost prostředků na běžném účtu, zhodnocení úspor</a:t>
            </a:r>
          </a:p>
          <a:p>
            <a:r>
              <a:rPr lang="cs-CZ" sz="2800" dirty="0" smtClean="0"/>
              <a:t> </a:t>
            </a:r>
            <a:r>
              <a:rPr lang="cs-CZ" sz="2800" u="sng" dirty="0" smtClean="0"/>
              <a:t>nevýhody vkladů </a:t>
            </a:r>
            <a:r>
              <a:rPr lang="cs-CZ" sz="2800" dirty="0" smtClean="0"/>
              <a:t>-  nízké úrokové sazby, případné postihy za dřívější výběr spořicích či termínovaných vkladů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Autofit/>
          </a:bodyPr>
          <a:lstStyle/>
          <a:p>
            <a:r>
              <a:rPr lang="cs-CZ" sz="2800" dirty="0" smtClean="0"/>
              <a:t>Rozhodněte, na základě jakých kritérií byste zvolili vhodný typ vkladu pro zhodnocení vašich peněz.</a:t>
            </a:r>
          </a:p>
          <a:p>
            <a:r>
              <a:rPr lang="cs-CZ" sz="2800" dirty="0" smtClean="0"/>
              <a:t>Za domácí úkol si vyberte některou obchodní banku na našem trhu a zjistěte, jaké druhy vkladů nabízí občanům </a:t>
            </a:r>
            <a:r>
              <a:rPr lang="cs-CZ" sz="2800" smtClean="0"/>
              <a:t>i podnikům.</a:t>
            </a:r>
            <a:endParaRPr lang="cs-CZ" sz="2800" dirty="0" smtClean="0"/>
          </a:p>
          <a:p>
            <a:r>
              <a:rPr lang="cs-CZ" sz="2800" dirty="0" smtClean="0"/>
              <a:t>Téma pro referát – vyberte si:</a:t>
            </a:r>
          </a:p>
          <a:p>
            <a:r>
              <a:rPr lang="cs-CZ" sz="2800" dirty="0" smtClean="0"/>
              <a:t>Stavební spoření</a:t>
            </a:r>
          </a:p>
          <a:p>
            <a:r>
              <a:rPr lang="cs-CZ" sz="2800" dirty="0" smtClean="0"/>
              <a:t>Penzijní připojištění</a:t>
            </a:r>
          </a:p>
          <a:p>
            <a:r>
              <a:rPr lang="cs-CZ" sz="2800" dirty="0" smtClean="0"/>
              <a:t>Vklady pro studenty</a:t>
            </a:r>
          </a:p>
          <a:p>
            <a:r>
              <a:rPr lang="cs-CZ" sz="2800" dirty="0" smtClean="0"/>
              <a:t>Druhy a využití platebních karet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1)	KLÍNSKÝ, Petr a MÜNCH, Otto. </a:t>
            </a:r>
            <a:r>
              <a:rPr lang="cs-CZ" i="1" dirty="0"/>
              <a:t>Ekonomika 3 pro obchodní akademie a ostatní střední školy</a:t>
            </a:r>
            <a:r>
              <a:rPr lang="cs-CZ" dirty="0"/>
              <a:t>. 4., </a:t>
            </a:r>
            <a:r>
              <a:rPr lang="cs-CZ" dirty="0" err="1"/>
              <a:t>upr</a:t>
            </a:r>
            <a:r>
              <a:rPr lang="cs-CZ" dirty="0"/>
              <a:t>. vyd. Praha: Fortuna, 2011. 239 s. ISBN 978-80-7373-002-4.</a:t>
            </a:r>
          </a:p>
          <a:p>
            <a:r>
              <a:rPr lang="cs-CZ" dirty="0"/>
              <a:t>2)	KLÍNSKÝ, Petr a MÜNCH, Otto. </a:t>
            </a:r>
            <a:r>
              <a:rPr lang="cs-CZ" i="1" dirty="0"/>
              <a:t>Ekonomika 3 pro obchodní akademie a ostatní střední školy</a:t>
            </a:r>
            <a:r>
              <a:rPr lang="cs-CZ" dirty="0"/>
              <a:t>. Vyd. 1. Praha: Fortuna, 2002. 247 s. ISBN 80-7168-826-6.</a:t>
            </a:r>
          </a:p>
          <a:p>
            <a:r>
              <a:rPr lang="cs-CZ" dirty="0"/>
              <a:t>PALYZOVÁ, Martina a LEŠENAROVÁ, Romana. </a:t>
            </a:r>
            <a:r>
              <a:rPr lang="cs-CZ" i="1" dirty="0"/>
              <a:t>Ekonomika 3 pro střední a vyšší hotelové školy</a:t>
            </a:r>
            <a:r>
              <a:rPr lang="cs-CZ" dirty="0"/>
              <a:t>. 1. vyd. Praha: Fortuna, 2004. 159 s. ISBN 80-7168-897-5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812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7. Vkladové služby bank</vt:lpstr>
      <vt:lpstr>Snímek 4</vt:lpstr>
      <vt:lpstr>Druhy vkladů</vt:lpstr>
      <vt:lpstr>Snímek 6</vt:lpstr>
      <vt:lpstr>Snímek 7</vt:lpstr>
      <vt:lpstr>Snímek 8</vt:lpstr>
      <vt:lpstr>Snímek 9</vt:lpstr>
      <vt:lpstr>Snímek 10</vt:lpstr>
      <vt:lpstr>Snímek 11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Vkladové služby bank</dc:title>
  <dc:creator>Sůva</dc:creator>
  <cp:lastModifiedBy>Sůva</cp:lastModifiedBy>
  <cp:revision>39</cp:revision>
  <dcterms:created xsi:type="dcterms:W3CDTF">2013-03-12T11:07:35Z</dcterms:created>
  <dcterms:modified xsi:type="dcterms:W3CDTF">2014-03-04T15:31:15Z</dcterms:modified>
</cp:coreProperties>
</file>