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75" r:id="rId3"/>
    <p:sldId id="256" r:id="rId4"/>
    <p:sldId id="268" r:id="rId5"/>
    <p:sldId id="269" r:id="rId6"/>
    <p:sldId id="270" r:id="rId7"/>
    <p:sldId id="258" r:id="rId8"/>
    <p:sldId id="259" r:id="rId9"/>
    <p:sldId id="260" r:id="rId10"/>
    <p:sldId id="261" r:id="rId11"/>
    <p:sldId id="271" r:id="rId12"/>
    <p:sldId id="272" r:id="rId13"/>
    <p:sldId id="273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>
        <p:scale>
          <a:sx n="69" d="100"/>
          <a:sy n="69" d="100"/>
        </p:scale>
        <p:origin x="-2172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A116DD-C6C2-4722-B5DD-FC497EB20D7E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455DC-3896-4896-90D0-8C3706484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898" y="36773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988840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VY_62_INOVACE_02.02.08 – Vedení účtů a platební styk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3. ročník OA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závěrečný 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vysvětluje vedení účtů a formy platebního styku prováděných </a:t>
            </a:r>
            <a:r>
              <a:rPr lang="cs-CZ" smtClean="0"/>
              <a:t>obchodními bankami.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8. Vedení účtů a platební styk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Založení účtu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Banky vedou účty na základě písemné smlouvy          o zřízení a vedení účtu.</a:t>
            </a:r>
          </a:p>
          <a:p>
            <a:r>
              <a:rPr lang="cs-CZ" sz="2800" dirty="0" smtClean="0"/>
              <a:t>K založení je třeba doložit právní subjektivitu            na základě dokladů.</a:t>
            </a:r>
          </a:p>
          <a:p>
            <a:r>
              <a:rPr lang="cs-CZ" sz="2800" dirty="0" smtClean="0"/>
              <a:t>Pro občana postačí občanský průkaz, podnikatelé předkládají výpis z živnostenského nebo obchodního rejstříku, popř. další doklady (např. společenskou smlouvu).</a:t>
            </a:r>
          </a:p>
          <a:p>
            <a:r>
              <a:rPr lang="cs-CZ" sz="2800" dirty="0" smtClean="0"/>
              <a:t>Při založení se vytváří podpisový vzor – osoby v něm uvedené mají právo s účtem nakládat.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Zároveň se dohodne předávání výpisů – osobně, poštou nebo elektronicky, mohou být zpracovávány denně, týdně, měsíčně, čtvrtletně – záleží na tom,   jak často výpis o pohybu peněz na účtu potřebujeme a jak vysoké jsou poplatky za výpisy.</a:t>
            </a:r>
          </a:p>
          <a:p>
            <a:r>
              <a:rPr lang="cs-CZ" sz="2800" dirty="0" smtClean="0"/>
              <a:t>S otevřením účtu banky nabízejí i další služby – vydání platební karty,  ovládání účtu telefonem,       po internetu, zadávat trvalé platební příkazy, čerpání úvěru do určitého limitu apod.</a:t>
            </a:r>
          </a:p>
          <a:p>
            <a:r>
              <a:rPr lang="cs-CZ" sz="2800" dirty="0" smtClean="0"/>
              <a:t>Účty mohou být vedeny v korunách i v cizí měně.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Každá banka si stanoví svůj sazebník poplatků – např. za vedení účtu, povolení debetu, z příkazu k úhradě, došlé platby, mezibankovní převod, zadání trvalých příkazů k úhradě, internetové, telefonní, mobilní bankovnictví, výběry z bankomatů atd.</a:t>
            </a:r>
          </a:p>
          <a:p>
            <a:r>
              <a:rPr lang="cs-CZ" sz="2800" dirty="0" smtClean="0"/>
              <a:t>Klient může požádat o zrušení účtu – tzn. vrátit platební karty, šekovou knížku, zrušit trvalé příkazy, po určité době, kdy se provedou všechna zúčtování plateb platební kartou, vyúčtují úroky a bankovní poplatky, se účet uzavře, zbylá částka se vyplatí majiteli účtu.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Ukládání peněz na účet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Ukládat peníze na účet může kdokoliv – majitel účtu, oprávněné osoby podle podpisového vzoru i ostatní osoby, které nemají právo disponovat s penězi         na účtu.</a:t>
            </a:r>
          </a:p>
          <a:p>
            <a:r>
              <a:rPr lang="cs-CZ" sz="2800" dirty="0" smtClean="0"/>
              <a:t>U vyšších částek musí složitel prokazovat         totožnost – součást boje proti praní špinavých    peněz.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Ukládání peněz na účet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1) </a:t>
            </a:r>
            <a:r>
              <a:rPr lang="cs-CZ" sz="2800" u="sng" dirty="0" smtClean="0"/>
              <a:t>Hotově:</a:t>
            </a:r>
          </a:p>
          <a:p>
            <a:pPr>
              <a:buNone/>
            </a:pPr>
            <a:r>
              <a:rPr lang="cs-CZ" sz="2800" dirty="0" smtClean="0"/>
              <a:t>     a) při ukládání peněz u přepážky v bance pomocí pokladní složenky, některé banky vyplnění složenky nevyžadují – příslušný dokument pokladník vytiskne a složitel pouze podepíše</a:t>
            </a:r>
          </a:p>
          <a:p>
            <a:pPr>
              <a:buNone/>
            </a:pPr>
            <a:r>
              <a:rPr lang="cs-CZ" sz="2800" dirty="0" smtClean="0"/>
              <a:t>     b) lze použít noční trezor</a:t>
            </a:r>
          </a:p>
          <a:p>
            <a:pPr>
              <a:buNone/>
            </a:pPr>
            <a:r>
              <a:rPr lang="cs-CZ" sz="2800" dirty="0" smtClean="0"/>
              <a:t>     c) poštovní poukázkou – typ A</a:t>
            </a:r>
          </a:p>
          <a:p>
            <a:r>
              <a:rPr lang="cs-CZ" sz="2800" dirty="0" smtClean="0"/>
              <a:t>2) </a:t>
            </a:r>
            <a:r>
              <a:rPr lang="cs-CZ" sz="2800" u="sng" dirty="0" smtClean="0"/>
              <a:t>Bezhotovostně</a:t>
            </a:r>
            <a:r>
              <a:rPr lang="cs-CZ" sz="2800" dirty="0" smtClean="0"/>
              <a:t>  - zasláním peněz z jiného účtu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Platby z účtu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Před provedením úhrady nebo hotovostního výběru banka kontroluje:</a:t>
            </a:r>
          </a:p>
          <a:p>
            <a:pPr>
              <a:buNone/>
            </a:pPr>
            <a:r>
              <a:rPr lang="cs-CZ" sz="2800" dirty="0" smtClean="0"/>
              <a:t>     - zda je na účtu dostatek prostředků, příp. je povoleno přečerpání účtu</a:t>
            </a:r>
          </a:p>
          <a:p>
            <a:pPr>
              <a:buNone/>
            </a:pPr>
            <a:r>
              <a:rPr lang="cs-CZ" sz="2800" dirty="0" smtClean="0"/>
              <a:t>     - zda je daná osoba k tomu oprávněná – je uvedena  v podpisovém vzoru, bylo zadáno správné heslo, potvrzující kód zaslaný SMS zprávou (při zadávání příkazu telefonem nebo po internetu), popř. zda byl vystaven správně šek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u="sng" dirty="0" smtClean="0"/>
          </a:p>
          <a:p>
            <a:pPr>
              <a:buNone/>
            </a:pPr>
            <a:r>
              <a:rPr lang="cs-CZ" sz="3600" u="sng" dirty="0" smtClean="0"/>
              <a:t>Výběr hotovosti lze provést:</a:t>
            </a:r>
          </a:p>
          <a:p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a) na přepážce banky pomocí </a:t>
            </a:r>
            <a:r>
              <a:rPr lang="cs-CZ" sz="2800" dirty="0" err="1" smtClean="0"/>
              <a:t>výběrního</a:t>
            </a:r>
            <a:r>
              <a:rPr lang="cs-CZ" sz="2800" dirty="0" smtClean="0"/>
              <a:t> lístku nebo šeku – některé banky vyplnění </a:t>
            </a:r>
            <a:r>
              <a:rPr lang="cs-CZ" sz="2800" dirty="0" err="1" smtClean="0"/>
              <a:t>výběrního</a:t>
            </a:r>
            <a:r>
              <a:rPr lang="cs-CZ" sz="2800" dirty="0" smtClean="0"/>
              <a:t> lístku nevyžadují, pokladník jej vytiskne, klient pouze podepíše</a:t>
            </a:r>
          </a:p>
          <a:p>
            <a:pPr>
              <a:buNone/>
            </a:pPr>
            <a:r>
              <a:rPr lang="cs-CZ" sz="2800" dirty="0" smtClean="0"/>
              <a:t>    b) v bankomatu pomocí platební karty</a:t>
            </a:r>
          </a:p>
          <a:p>
            <a:pPr>
              <a:buNone/>
            </a:pPr>
            <a:r>
              <a:rPr lang="cs-CZ" sz="2800" dirty="0" smtClean="0"/>
              <a:t>    c) na pokladnách ve vybraných obchodech pomocí platební karty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Platby zprostředkované poštou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Při placení lze využít služeb pošty – hlavně poštovních poukázek, </a:t>
            </a:r>
            <a:r>
              <a:rPr lang="cs-CZ" sz="3000" u="sng" dirty="0" smtClean="0"/>
              <a:t>typy poukázek:</a:t>
            </a:r>
          </a:p>
          <a:p>
            <a:r>
              <a:rPr lang="cs-CZ" sz="3000" u="sng" dirty="0" smtClean="0"/>
              <a:t>Poukázka A </a:t>
            </a:r>
            <a:r>
              <a:rPr lang="cs-CZ" sz="3000" dirty="0" smtClean="0"/>
              <a:t>– používá se k odeslání hotovosti na účet v bance, platí tak občané různým organizacím (např. pojistné, nájemné, školné, …), poukázkou se platí     na poště</a:t>
            </a:r>
          </a:p>
          <a:p>
            <a:r>
              <a:rPr lang="cs-CZ" sz="3000" u="sng" dirty="0" smtClean="0"/>
              <a:t>Poukázka B</a:t>
            </a:r>
            <a:r>
              <a:rPr lang="cs-CZ" sz="3000" dirty="0" smtClean="0"/>
              <a:t> – používá se k proplacení hotovosti           z účtů u bank, občané tak dostávají např. přeplatky elektřiny, plynu, popř. může občan takto ze svého účtu poslat peníze někomu jinému</a:t>
            </a:r>
          </a:p>
          <a:p>
            <a:r>
              <a:rPr lang="cs-CZ" sz="3000" u="sng" dirty="0" smtClean="0"/>
              <a:t>Poukázka C</a:t>
            </a:r>
            <a:r>
              <a:rPr lang="cs-CZ" sz="3000" dirty="0" smtClean="0"/>
              <a:t> – používá se k proplacení peněz  zaslaných hotově od jiného plátce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Pošta poskytuje dobírkovou službu – používá se, pokud si objednáme dodávku nějakého zboží    poštou.</a:t>
            </a:r>
          </a:p>
          <a:p>
            <a:r>
              <a:rPr lang="cs-CZ" sz="2800" b="1" dirty="0" smtClean="0"/>
              <a:t>SIPO</a:t>
            </a:r>
            <a:r>
              <a:rPr lang="cs-CZ" sz="2800" dirty="0" smtClean="0"/>
              <a:t> (sdružené inkaso plateb obyvatelstva)                 – na jednom dokladu umožňuje SIPO provádět všechny pravidelné platby (voda, plyn, nájem, pojistné, elektřina) na základě přiděleného spojovacího čísla. Platbu dokladu SIPO lze    uskutečnit hotově u přepážky na poště nebo bezhotovostně.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Stručně zhodnoťte výhody a nevýhody placení v hotovosti. </a:t>
            </a:r>
          </a:p>
          <a:p>
            <a:r>
              <a:rPr lang="cs-CZ" dirty="0" smtClean="0"/>
              <a:t>Zjistěte, v jaké výši je stanoven limit pro platby </a:t>
            </a:r>
            <a:r>
              <a:rPr lang="cs-CZ" smtClean="0"/>
              <a:t>v hotovosti.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Použité 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lvl="0">
              <a:lnSpc>
                <a:spcPct val="115000"/>
              </a:lnSpc>
              <a:buFont typeface="+mj-lt"/>
              <a:buAutoNum type="arabicParenR"/>
            </a:pPr>
            <a:r>
              <a:rPr lang="cs-CZ" dirty="0" smtClean="0">
                <a:ea typeface="Calibri"/>
                <a:cs typeface="Times New Roman"/>
              </a:rPr>
              <a:t> KLÍNSKÝ</a:t>
            </a:r>
            <a:r>
              <a:rPr lang="cs-CZ" dirty="0">
                <a:ea typeface="Calibri"/>
                <a:cs typeface="Times New Roman"/>
              </a:rPr>
              <a:t>, Petr a MÜNCH, Otto</a:t>
            </a:r>
            <a:r>
              <a:rPr lang="cs-CZ" i="1" dirty="0">
                <a:ea typeface="Calibri"/>
                <a:cs typeface="Times New Roman"/>
              </a:rPr>
              <a:t>. Ekonomika 3 pro obchodní akademie a ostatní střední školy.</a:t>
            </a:r>
            <a:r>
              <a:rPr lang="cs-CZ" dirty="0">
                <a:ea typeface="Calibri"/>
                <a:cs typeface="Times New Roman"/>
              </a:rPr>
              <a:t> 4., </a:t>
            </a:r>
            <a:r>
              <a:rPr lang="cs-CZ" dirty="0" err="1">
                <a:ea typeface="Calibri"/>
                <a:cs typeface="Times New Roman"/>
              </a:rPr>
              <a:t>upr</a:t>
            </a:r>
            <a:r>
              <a:rPr lang="cs-CZ" dirty="0">
                <a:ea typeface="Calibri"/>
                <a:cs typeface="Times New Roman"/>
              </a:rPr>
              <a:t>. vyd. Praha: Fortuna, 2011. 239 s. ISBN 978-80-7373-002-4.</a:t>
            </a:r>
            <a:endParaRPr lang="cs-CZ" sz="28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Font typeface="+mj-lt"/>
              <a:buAutoNum type="arabicParenR"/>
            </a:pPr>
            <a:r>
              <a:rPr lang="cs-CZ" dirty="0" smtClean="0">
                <a:ea typeface="Calibri"/>
                <a:cs typeface="Times New Roman"/>
              </a:rPr>
              <a:t> KLÍNSKÝ</a:t>
            </a:r>
            <a:r>
              <a:rPr lang="cs-CZ" dirty="0">
                <a:ea typeface="Calibri"/>
                <a:cs typeface="Times New Roman"/>
              </a:rPr>
              <a:t>, Petr a MÜNCH, Otto. </a:t>
            </a:r>
            <a:r>
              <a:rPr lang="cs-CZ" i="1" dirty="0">
                <a:ea typeface="Calibri"/>
                <a:cs typeface="Times New Roman"/>
              </a:rPr>
              <a:t>Ekonomika 3 pro obchodní akademie a ostatní střední školy. </a:t>
            </a:r>
            <a:r>
              <a:rPr lang="cs-CZ" dirty="0">
                <a:ea typeface="Calibri"/>
                <a:cs typeface="Times New Roman"/>
              </a:rPr>
              <a:t>Vyd. 1. Praha: Fortuna, 2002. 247 s. ISBN 80-7168-826-6.</a:t>
            </a:r>
            <a:endParaRPr lang="cs-CZ" sz="2800" dirty="0">
              <a:ea typeface="Calibri"/>
              <a:cs typeface="Times New Roman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858</Words>
  <Application>Microsoft Office PowerPoint</Application>
  <PresentationFormat>Předvádění na obrazovce (4:3)</PresentationFormat>
  <Paragraphs>64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8. Vedení účtů a platební styk</vt:lpstr>
      <vt:lpstr>Založení účtu</vt:lpstr>
      <vt:lpstr>Snímek 5</vt:lpstr>
      <vt:lpstr>Snímek 6</vt:lpstr>
      <vt:lpstr>Ukládání peněz na účet</vt:lpstr>
      <vt:lpstr>Ukládání peněz na účet</vt:lpstr>
      <vt:lpstr>Platby z účtu</vt:lpstr>
      <vt:lpstr>Snímek 10</vt:lpstr>
      <vt:lpstr>Platby zprostředkované poštou</vt:lpstr>
      <vt:lpstr>Snímek 12</vt:lpstr>
      <vt:lpstr>Otázky a úkoly</vt:lpstr>
      <vt:lpstr>Použité zdroje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Vedení účtů a platební styk</dc:title>
  <dc:creator>Sůva</dc:creator>
  <cp:lastModifiedBy>Sůva</cp:lastModifiedBy>
  <cp:revision>40</cp:revision>
  <dcterms:created xsi:type="dcterms:W3CDTF">2013-07-25T09:04:46Z</dcterms:created>
  <dcterms:modified xsi:type="dcterms:W3CDTF">2014-03-04T15:32:22Z</dcterms:modified>
</cp:coreProperties>
</file>