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9" r:id="rId3"/>
    <p:sldId id="261" r:id="rId4"/>
    <p:sldId id="257" r:id="rId5"/>
    <p:sldId id="263" r:id="rId6"/>
    <p:sldId id="264" r:id="rId7"/>
    <p:sldId id="265" r:id="rId8"/>
    <p:sldId id="259" r:id="rId9"/>
    <p:sldId id="266" r:id="rId10"/>
    <p:sldId id="267" r:id="rId11"/>
    <p:sldId id="260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6E89-728E-4ADB-93E1-45286535C5E9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DE2A7-E5D9-45D5-9789-1C1C880668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6E89-728E-4ADB-93E1-45286535C5E9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DE2A7-E5D9-45D5-9789-1C1C880668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6E89-728E-4ADB-93E1-45286535C5E9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DE2A7-E5D9-45D5-9789-1C1C880668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6E89-728E-4ADB-93E1-45286535C5E9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DE2A7-E5D9-45D5-9789-1C1C880668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6E89-728E-4ADB-93E1-45286535C5E9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DE2A7-E5D9-45D5-9789-1C1C880668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6E89-728E-4ADB-93E1-45286535C5E9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DE2A7-E5D9-45D5-9789-1C1C880668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6E89-728E-4ADB-93E1-45286535C5E9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DE2A7-E5D9-45D5-9789-1C1C880668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6E89-728E-4ADB-93E1-45286535C5E9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DE2A7-E5D9-45D5-9789-1C1C880668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6E89-728E-4ADB-93E1-45286535C5E9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DE2A7-E5D9-45D5-9789-1C1C880668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6E89-728E-4ADB-93E1-45286535C5E9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DE2A7-E5D9-45D5-9789-1C1C880668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6E89-728E-4ADB-93E1-45286535C5E9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DE2A7-E5D9-45D5-9789-1C1C880668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306E89-728E-4ADB-93E1-45286535C5E9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6DE2A7-E5D9-45D5-9789-1C1C880668B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4898" y="36773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03648" y="1988840"/>
          <a:ext cx="6697662" cy="41898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VY_62_INOVACE_02.02.14 – Podklady pro poskytnutí úvěru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Hana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Sůvová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pro 3. ročník OA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(Bankovnictví)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Březen – srpen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bankovnictví včetně zvládnutí výpočtů o úrokování a propočty o valutách a devizách.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procvičování, otázky a úkoly k jednotlivým kapitolám a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závěrečný opakovací test.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Tento materiál uvádí nejdůležitější podklady, které </a:t>
            </a:r>
            <a:r>
              <a:rPr lang="cs-CZ" smtClean="0"/>
              <a:t>vyžaduje banka </a:t>
            </a:r>
            <a:r>
              <a:rPr lang="cs-CZ" dirty="0" smtClean="0"/>
              <a:t>při rozhodování o poskytnutí </a:t>
            </a:r>
            <a:r>
              <a:rPr lang="cs-CZ" smtClean="0"/>
              <a:t>bankovních úvěrů podnikům a občanům.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14. Podklady pro poskytnutí úvěru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Úvěry pro podnikatelské účely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Klient žádá o poskytnutí úvěru písemnou formou a předává bance další podklady:</a:t>
            </a:r>
          </a:p>
          <a:p>
            <a:pPr>
              <a:buNone/>
            </a:pPr>
            <a:r>
              <a:rPr lang="cs-CZ" sz="2800" dirty="0" smtClean="0"/>
              <a:t>a) </a:t>
            </a:r>
            <a:r>
              <a:rPr lang="cs-CZ" sz="2800" u="sng" dirty="0" smtClean="0"/>
              <a:t>podnikatelský záměr</a:t>
            </a:r>
            <a:r>
              <a:rPr lang="cs-CZ" sz="2800" dirty="0" smtClean="0"/>
              <a:t>, který obsahuje:</a:t>
            </a:r>
          </a:p>
          <a:p>
            <a:r>
              <a:rPr lang="cs-CZ" sz="2800" dirty="0" smtClean="0"/>
              <a:t> podrobnou analýzu oboru, ve kterém firma podniká, popř. chce podnikat</a:t>
            </a:r>
          </a:p>
          <a:p>
            <a:r>
              <a:rPr lang="cs-CZ" sz="2800" dirty="0" smtClean="0"/>
              <a:t>analýzu odbytového zajištění vyráběných a prodávaných výrobků, popř. poskytovaných služeb</a:t>
            </a:r>
          </a:p>
          <a:p>
            <a:r>
              <a:rPr lang="cs-CZ" sz="2800" dirty="0" smtClean="0"/>
              <a:t>analýzu konkurenčního prostředí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analýzu výrobních faktorů (zajištění vhodných výrobních, prodejních prostor, vybavení, materiálu, kvalifikovaných pracovníků)</a:t>
            </a:r>
          </a:p>
          <a:p>
            <a:r>
              <a:rPr lang="cs-CZ" sz="2800" dirty="0" smtClean="0"/>
              <a:t>vytipování a rozbor vhodných dodavatelů a odběratelů</a:t>
            </a:r>
          </a:p>
          <a:p>
            <a:r>
              <a:rPr lang="cs-CZ" sz="2800" dirty="0" smtClean="0"/>
              <a:t>analýzu cen vstupů a prodejních cen výrobků či služeb</a:t>
            </a:r>
          </a:p>
          <a:p>
            <a:r>
              <a:rPr lang="cs-CZ" sz="2800" dirty="0" smtClean="0"/>
              <a:t>očekávaný objem prodeje, kalkulace nákladů</a:t>
            </a:r>
          </a:p>
          <a:p>
            <a:r>
              <a:rPr lang="cs-CZ" sz="2800" dirty="0" smtClean="0"/>
              <a:t>rizika dané podnikatelské činnosti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66936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000" dirty="0" smtClean="0"/>
              <a:t>b ) </a:t>
            </a:r>
            <a:r>
              <a:rPr lang="cs-CZ" sz="3000" u="sng" dirty="0" smtClean="0"/>
              <a:t>analýzu současné a předpokládané finanční situace podniku</a:t>
            </a:r>
            <a:r>
              <a:rPr lang="cs-CZ" sz="3000" dirty="0" smtClean="0"/>
              <a:t> – dokládá účetními výkazy, daňovými přiznáními, finančními plány na dobu trvání úvěrového vztahu, ekonomickými výsledky za určité časové období</a:t>
            </a:r>
          </a:p>
          <a:p>
            <a:pPr>
              <a:buNone/>
            </a:pPr>
            <a:r>
              <a:rPr lang="cs-CZ" sz="3000" dirty="0" smtClean="0"/>
              <a:t>c) </a:t>
            </a:r>
            <a:r>
              <a:rPr lang="cs-CZ" sz="3000" u="sng" dirty="0" smtClean="0"/>
              <a:t>doklad o právní subjektivitě klienta </a:t>
            </a:r>
            <a:r>
              <a:rPr lang="cs-CZ" sz="3000" dirty="0" smtClean="0"/>
              <a:t>– výpis                   z obchodního či živnostenského rejstříku, průkaz totožnosti</a:t>
            </a:r>
          </a:p>
          <a:p>
            <a:pPr>
              <a:buNone/>
            </a:pPr>
            <a:r>
              <a:rPr lang="cs-CZ" sz="3000" dirty="0" smtClean="0"/>
              <a:t>d) </a:t>
            </a:r>
            <a:r>
              <a:rPr lang="cs-CZ" sz="3000" u="sng" dirty="0" smtClean="0"/>
              <a:t>návrh způsobu zajištění požadovaného úvěru               a doklady k navrhovanému zajištění úvěru </a:t>
            </a:r>
            <a:r>
              <a:rPr lang="cs-CZ" sz="3000" dirty="0" smtClean="0"/>
              <a:t>– např. odhad hodnoty zástavy soudním znalcem, výpis         z katastru nemovitosti</a:t>
            </a:r>
          </a:p>
          <a:p>
            <a:pPr>
              <a:buNone/>
            </a:pPr>
            <a:r>
              <a:rPr lang="cs-CZ" sz="3000" dirty="0" smtClean="0"/>
              <a:t>e) </a:t>
            </a:r>
            <a:r>
              <a:rPr lang="cs-CZ" sz="3000" u="sng" dirty="0" smtClean="0"/>
              <a:t>další podklady </a:t>
            </a:r>
            <a:r>
              <a:rPr lang="cs-CZ" sz="3000" dirty="0" smtClean="0"/>
              <a:t>– např. stavební povolení, projektová dokumentace, potvrzení o bezdlužnosti vůči FÚ, ČSSZ a příslušným zdravotním pojišťovnám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336704"/>
          </a:xfrm>
        </p:spPr>
        <p:txBody>
          <a:bodyPr>
            <a:noAutofit/>
          </a:bodyPr>
          <a:lstStyle/>
          <a:p>
            <a:r>
              <a:rPr lang="cs-CZ" sz="2800" dirty="0" smtClean="0"/>
              <a:t>Banka provádí podrobnou analýzu všech získaných informací. Při rozborech provádí  finanční analýzu, která umožní ohodnotit bonitu klienta, a tedy              i návratnost úvěru – zkoumá kvalitu a reálnost podnikatelského záměru, finanční a majetkovou situaci podniku v minulosti a současnosti                     a předpokládanou finanční situace klienta po dobu trvání úvěrového vztahu, navrhovaný způsob    zajištění úvěru.</a:t>
            </a:r>
          </a:p>
          <a:p>
            <a:r>
              <a:rPr lang="cs-CZ" sz="2800" dirty="0" smtClean="0"/>
              <a:t>Finanční analýza = provádí se např. analýza výnosů, analýza nákladů, analýza hospodářského výsledku, analýza toku peněžních prostředků, výpočet ukazatelů rentability, likvidity, zadluženosti apod.</a:t>
            </a:r>
          </a:p>
          <a:p>
            <a:endParaRPr lang="cs-CZ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Úvěry občanům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Při hodnocení úvěrové způsobilosti klienta banka používá jednodušší postup – podmínky jsou obvykle standardizovány – u jednotlivých druhů úvěrů jsou předem stanoveny úrokové sazby, maximální lhůty splatnosti, účel úvěru, popř. způsob zajištění.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900" u="sng" dirty="0" smtClean="0"/>
              <a:t>Podklady pro posouzení úvěru:</a:t>
            </a:r>
          </a:p>
          <a:p>
            <a:r>
              <a:rPr lang="cs-CZ" sz="3000" u="sng" dirty="0" smtClean="0"/>
              <a:t>doložení finanční situace </a:t>
            </a:r>
            <a:r>
              <a:rPr lang="cs-CZ" sz="3000" dirty="0" smtClean="0"/>
              <a:t>– potvrzením příjmů od zaměstnavatele, ověřují se záznamy z úvěrových registrů </a:t>
            </a:r>
          </a:p>
          <a:p>
            <a:r>
              <a:rPr lang="cs-CZ" sz="3000" u="sng" dirty="0" smtClean="0"/>
              <a:t>posouzení, zda občan bude schopen úvěr splatit </a:t>
            </a:r>
            <a:r>
              <a:rPr lang="cs-CZ" sz="3000" dirty="0" smtClean="0"/>
              <a:t>– posuzuje se, zda po srážkách splátek úvěru zůstane občanovi dostatečný příjem na financování životních potřeb, obvykle se požaduje, aby zbylý příjem občana činil určitý násobek životního minima (např. 1,5násobek)</a:t>
            </a:r>
          </a:p>
          <a:p>
            <a:r>
              <a:rPr lang="cs-CZ" sz="3000" u="sng" dirty="0" smtClean="0"/>
              <a:t>zajištění úvěru </a:t>
            </a:r>
            <a:r>
              <a:rPr lang="cs-CZ" sz="3000" dirty="0" smtClean="0"/>
              <a:t>– obvykle se využívají ručitelé,   zástava nemovitého či movitého majetku a pojištění úvěru proti nesplácení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Šest C úvěru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Při úvěrové analýze musí bankovní pracovník vzít v úvahu: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?  (můžeme?)</a:t>
            </a:r>
          </a:p>
          <a:p>
            <a:r>
              <a:rPr lang="cs-CZ" dirty="0" err="1" smtClean="0"/>
              <a:t>Character</a:t>
            </a:r>
            <a:r>
              <a:rPr lang="cs-CZ" dirty="0" smtClean="0"/>
              <a:t>  (charakter zákazníka)</a:t>
            </a:r>
          </a:p>
          <a:p>
            <a:r>
              <a:rPr lang="cs-CZ" dirty="0" err="1" smtClean="0"/>
              <a:t>Capacity</a:t>
            </a:r>
            <a:r>
              <a:rPr lang="cs-CZ" dirty="0" smtClean="0"/>
              <a:t>   (schopnost zákazníka splatit úvěr)</a:t>
            </a:r>
          </a:p>
          <a:p>
            <a:r>
              <a:rPr lang="cs-CZ" dirty="0" err="1" smtClean="0"/>
              <a:t>Capital</a:t>
            </a:r>
            <a:r>
              <a:rPr lang="cs-CZ" dirty="0" smtClean="0"/>
              <a:t>   (jmění zákazníka)</a:t>
            </a:r>
          </a:p>
          <a:p>
            <a:r>
              <a:rPr lang="cs-CZ" dirty="0" err="1" smtClean="0"/>
              <a:t>Conditions</a:t>
            </a:r>
            <a:r>
              <a:rPr lang="cs-CZ" dirty="0" smtClean="0"/>
              <a:t>   (podmínky)</a:t>
            </a:r>
          </a:p>
          <a:p>
            <a:r>
              <a:rPr lang="cs-CZ" dirty="0" err="1" smtClean="0"/>
              <a:t>Collateral</a:t>
            </a:r>
            <a:r>
              <a:rPr lang="cs-CZ" dirty="0" smtClean="0"/>
              <a:t>   (zajištění úvěru)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Otázky a úkoly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Jaké jsou rozdíly mezi úvěrem podnikatelům a občanům?</a:t>
            </a:r>
          </a:p>
          <a:p>
            <a:r>
              <a:rPr lang="cs-CZ" sz="2800" dirty="0" smtClean="0"/>
              <a:t>Pojištění občana proti nesplácení úvěru – </a:t>
            </a:r>
            <a:r>
              <a:rPr lang="cs-CZ" sz="2800" smtClean="0"/>
              <a:t>jak funguje?</a:t>
            </a:r>
            <a:endParaRPr lang="cs-CZ" sz="2800" dirty="0" smtClean="0"/>
          </a:p>
          <a:p>
            <a:endParaRPr lang="cs-CZ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Použité zdroje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</a:t>
            </a:r>
            <a:r>
              <a:rPr lang="cs-CZ" dirty="0"/>
              <a:t>	KIPIELOVÁ, Ivana a kol. Bankovnictví pro střední školy a veřejnost. Vyd. 1. Praha: Fortuna, 1995. 207 s. ISBN 80-7168-273-X</a:t>
            </a:r>
            <a:r>
              <a:rPr lang="cs-CZ" dirty="0" smtClean="0"/>
              <a:t>.</a:t>
            </a:r>
          </a:p>
          <a:p>
            <a:r>
              <a:rPr lang="cs-CZ" dirty="0" smtClean="0"/>
              <a:t>2) informační letáčky bank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601</Words>
  <Application>Microsoft Office PowerPoint</Application>
  <PresentationFormat>Předvádění na obrazovce (4:3)</PresentationFormat>
  <Paragraphs>61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14. Podklady pro poskytnutí úvěru</vt:lpstr>
      <vt:lpstr>Úvěry pro podnikatelské účely</vt:lpstr>
      <vt:lpstr>Snímek 5</vt:lpstr>
      <vt:lpstr>Snímek 6</vt:lpstr>
      <vt:lpstr>Snímek 7</vt:lpstr>
      <vt:lpstr>Úvěry občanům</vt:lpstr>
      <vt:lpstr>Snímek 9</vt:lpstr>
      <vt:lpstr>Šest C úvěru</vt:lpstr>
      <vt:lpstr>Otázky a úkoly</vt:lpstr>
      <vt:lpstr>Použité zdroje</vt:lpstr>
    </vt:vector>
  </TitlesOfParts>
  <Company>Windows Xp Ultimate 2008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Úvěry pro podnikatelské účely</dc:title>
  <dc:creator>Sůva</dc:creator>
  <cp:lastModifiedBy>Sůva</cp:lastModifiedBy>
  <cp:revision>31</cp:revision>
  <dcterms:created xsi:type="dcterms:W3CDTF">2013-03-13T12:50:08Z</dcterms:created>
  <dcterms:modified xsi:type="dcterms:W3CDTF">2014-03-04T15:37:19Z</dcterms:modified>
</cp:coreProperties>
</file>