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130FC-D77A-43CA-BA26-EB71742C3D61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B1FD7-04E4-4DC4-BD5F-3840BACEE84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Zrychlené odpisy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</a:t>
            </a:r>
            <a:r>
              <a:rPr lang="cs-CZ" sz="2000" dirty="0" smtClean="0"/>
              <a:t>VY_42_INOVACE_05_09_PEKA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830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/>
              <a:t>KLÍNSKÝ, Petr – MÜNCH, Otto – CHROMÁ, Danuše. Ekonomika: ekonomická a finanční gramotnost pro střední školy. 2., upravené vydání. Praha: EDUKO nakladatelství, s. r. o., 2010, 2011. 180 s. ISBN 978-80-87204-41-2.</a:t>
            </a:r>
          </a:p>
          <a:p>
            <a:r>
              <a:rPr lang="pl-PL" sz="2000" dirty="0" smtClean="0"/>
              <a:t>zákon </a:t>
            </a:r>
            <a:r>
              <a:rPr lang="pl-PL" sz="2000" dirty="0"/>
              <a:t>č. 586/1992 Sb., o daních z příjmů </a:t>
            </a:r>
          </a:p>
          <a:p>
            <a:r>
              <a:rPr lang="cs-CZ" sz="2000" dirty="0"/>
              <a:t>archiv autorky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6903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odpisy dlouhodobého majetku – nerovnoměrné odepisování. 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princip výpočtu nerovnoměrných odpisů – vzorec,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vysvětlení postupu, výpočet odpisů a zůstatkové ceny.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Lze ji využít k doplnění problematiky odpisů, ale také jako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motivace pro studenty k samostatnému výpočtu odpisů.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 </a:t>
            </a:r>
            <a:r>
              <a:rPr lang="cs-CZ" sz="20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54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Výpočet zrychlených (degresívních) odpisů: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267744" y="2132856"/>
            <a:ext cx="6419056" cy="3993307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cs-CZ" dirty="0" smtClean="0"/>
              <a:t>Zařazení dlouhodobého majetku do odpisové skupiny – počet let odepisování (Zákon o dani              z příjmů)</a:t>
            </a:r>
          </a:p>
          <a:p>
            <a:pPr marL="514350" indent="-514350">
              <a:buAutoNum type="arabicPeriod"/>
            </a:pPr>
            <a:r>
              <a:rPr lang="cs-CZ" dirty="0" smtClean="0"/>
              <a:t>Vyhledání koeficientu</a:t>
            </a:r>
          </a:p>
          <a:p>
            <a:pPr marL="514350" indent="-514350">
              <a:buAutoNum type="arabicPeriod"/>
            </a:pPr>
            <a:r>
              <a:rPr lang="cs-CZ" dirty="0" smtClean="0"/>
              <a:t>Výpočet ročního odpisu</a:t>
            </a:r>
          </a:p>
          <a:p>
            <a:pPr marL="514350" indent="-514350">
              <a:buAutoNum type="arabicPeriod"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Doba odepisování DHM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827584" y="1844824"/>
          <a:ext cx="8928992" cy="4824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kument" r:id="rId4" imgW="5919243" imgH="2983030" progId="Word.Document.12">
                  <p:embed/>
                </p:oleObj>
              </mc:Choice>
              <mc:Fallback>
                <p:oleObj name="Dokument" r:id="rId4" imgW="5919243" imgH="298303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844824"/>
                        <a:ext cx="8928992" cy="48245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Koeficienty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5400600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727175" y="2060848"/>
          <a:ext cx="8131855" cy="4797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kument" r:id="rId4" imgW="5919243" imgH="3362354" progId="Word.Document.12">
                  <p:embed/>
                </p:oleObj>
              </mc:Choice>
              <mc:Fallback>
                <p:oleObj name="Dokument" r:id="rId4" imgW="5919243" imgH="3362354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7175" y="2060848"/>
                        <a:ext cx="8131855" cy="47971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Výpočet zrychleného odpisu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dirty="0" smtClean="0"/>
              <a:t>                               PC</a:t>
            </a:r>
          </a:p>
          <a:p>
            <a:pPr>
              <a:buNone/>
            </a:pPr>
            <a:r>
              <a:rPr lang="cs-CZ" dirty="0" smtClean="0"/>
              <a:t>Odpis v 1. roce = ----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k                            2 * ZC</a:t>
            </a:r>
          </a:p>
          <a:p>
            <a:pPr>
              <a:buNone/>
            </a:pPr>
            <a:r>
              <a:rPr lang="cs-CZ" dirty="0" smtClean="0"/>
              <a:t>	               Odpis v dalších letech = ---------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                              k – n</a:t>
            </a:r>
          </a:p>
          <a:p>
            <a:pPr>
              <a:buNone/>
            </a:pPr>
            <a:r>
              <a:rPr lang="cs-CZ" dirty="0"/>
              <a:t>	</a:t>
            </a:r>
            <a:r>
              <a:rPr lang="cs-CZ" dirty="0" smtClean="0"/>
              <a:t>			PC – pořizovací cena</a:t>
            </a:r>
          </a:p>
          <a:p>
            <a:pPr>
              <a:buNone/>
            </a:pPr>
            <a:r>
              <a:rPr lang="cs-CZ" dirty="0"/>
              <a:t>	</a:t>
            </a:r>
            <a:r>
              <a:rPr lang="cs-CZ" dirty="0" smtClean="0"/>
              <a:t>			ZC – zůstatková cena</a:t>
            </a:r>
          </a:p>
          <a:p>
            <a:pPr>
              <a:buNone/>
            </a:pPr>
            <a:r>
              <a:rPr lang="cs-CZ" dirty="0"/>
              <a:t>	</a:t>
            </a:r>
            <a:r>
              <a:rPr lang="cs-CZ" dirty="0" smtClean="0"/>
              <a:t>			k – koeficient</a:t>
            </a:r>
          </a:p>
          <a:p>
            <a:pPr>
              <a:buNone/>
            </a:pPr>
            <a:r>
              <a:rPr lang="cs-CZ" dirty="0"/>
              <a:t>	</a:t>
            </a:r>
            <a:r>
              <a:rPr lang="cs-CZ" dirty="0" smtClean="0"/>
              <a:t>			n – počet let odepisování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Vypočtěte zrychlené odpisy osobního auta          v pořizovací ceně 890 000 Kč. </a:t>
            </a:r>
          </a:p>
          <a:p>
            <a:pPr marL="0" indent="0">
              <a:buNone/>
            </a:pPr>
            <a:r>
              <a:rPr lang="cs-CZ" dirty="0" smtClean="0"/>
              <a:t>		Řešení: Osobní automobil je zařazen</a:t>
            </a:r>
          </a:p>
          <a:p>
            <a:pPr marL="0" indent="0">
              <a:buNone/>
            </a:pPr>
            <a:r>
              <a:rPr lang="cs-CZ" dirty="0" smtClean="0"/>
              <a:t>		do 2. odpisové skupiny, bude </a:t>
            </a:r>
          </a:p>
          <a:p>
            <a:pPr marL="0" indent="0">
              <a:buNone/>
            </a:pPr>
            <a:r>
              <a:rPr lang="cs-CZ" dirty="0" smtClean="0"/>
              <a:t>		odepisován 5 let. Koeficient v 1. roce 		je 5, v dalších letech 6.</a:t>
            </a:r>
            <a:endParaRPr lang="cs-CZ" dirty="0"/>
          </a:p>
        </p:txBody>
      </p:sp>
      <p:pic>
        <p:nvPicPr>
          <p:cNvPr id="19457" name="Picture 1" descr="F:\finanční matematika\aut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437112"/>
            <a:ext cx="2082392" cy="21210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371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Výpočet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cs-CZ" sz="2500" dirty="0" smtClean="0"/>
              <a:t>                              </a:t>
            </a:r>
            <a:r>
              <a:rPr lang="cs-CZ" sz="2500" dirty="0" smtClean="0"/>
              <a:t>     890 </a:t>
            </a:r>
            <a:r>
              <a:rPr lang="cs-CZ" sz="2500" dirty="0" smtClean="0"/>
              <a:t>000         </a:t>
            </a:r>
          </a:p>
          <a:p>
            <a:pPr>
              <a:buNone/>
            </a:pPr>
            <a:r>
              <a:rPr lang="cs-CZ" sz="2500" dirty="0" smtClean="0"/>
              <a:t>      Odpis v 1. roce: ------------ = 178 000 Kč</a:t>
            </a:r>
          </a:p>
          <a:p>
            <a:pPr>
              <a:buNone/>
            </a:pPr>
            <a:r>
              <a:rPr lang="cs-CZ" sz="2500" dirty="0" smtClean="0"/>
              <a:t>                                  </a:t>
            </a:r>
            <a:r>
              <a:rPr lang="cs-CZ" sz="2500" dirty="0" smtClean="0"/>
              <a:t>         </a:t>
            </a:r>
            <a:r>
              <a:rPr lang="cs-CZ" sz="2500" dirty="0" smtClean="0"/>
              <a:t>5</a:t>
            </a:r>
          </a:p>
          <a:p>
            <a:pPr>
              <a:buNone/>
            </a:pPr>
            <a:r>
              <a:rPr lang="cs-CZ" sz="2500" dirty="0"/>
              <a:t>	</a:t>
            </a:r>
            <a:r>
              <a:rPr lang="cs-CZ" sz="2500" dirty="0" smtClean="0"/>
              <a:t>  ZC = 890 000 – 178 000 = 712 000 Kč</a:t>
            </a:r>
            <a:endParaRPr lang="cs-CZ" sz="2500" dirty="0"/>
          </a:p>
          <a:p>
            <a:pPr>
              <a:buNone/>
            </a:pPr>
            <a:endParaRPr lang="cs-CZ" sz="2500" dirty="0" smtClean="0"/>
          </a:p>
          <a:p>
            <a:pPr>
              <a:buNone/>
            </a:pPr>
            <a:r>
              <a:rPr lang="cs-CZ" sz="2500" dirty="0"/>
              <a:t>	</a:t>
            </a:r>
            <a:r>
              <a:rPr lang="cs-CZ" sz="2500" dirty="0" smtClean="0"/>
              <a:t>				                2 * 712 000</a:t>
            </a:r>
          </a:p>
          <a:p>
            <a:pPr>
              <a:buNone/>
            </a:pPr>
            <a:r>
              <a:rPr lang="cs-CZ" sz="2500" dirty="0"/>
              <a:t>	</a:t>
            </a:r>
            <a:r>
              <a:rPr lang="cs-CZ" sz="2500" dirty="0" smtClean="0"/>
              <a:t>	                     Odpis ve 2. roce = ---------------- = 284 800 Kč</a:t>
            </a:r>
          </a:p>
          <a:p>
            <a:pPr>
              <a:buNone/>
            </a:pPr>
            <a:r>
              <a:rPr lang="cs-CZ" sz="2500" dirty="0"/>
              <a:t>	</a:t>
            </a:r>
            <a:r>
              <a:rPr lang="cs-CZ" sz="2500" dirty="0" smtClean="0"/>
              <a:t>				                      6 – 1</a:t>
            </a:r>
          </a:p>
          <a:p>
            <a:pPr>
              <a:buNone/>
            </a:pPr>
            <a:r>
              <a:rPr lang="cs-CZ" sz="2500" dirty="0"/>
              <a:t>	</a:t>
            </a:r>
            <a:r>
              <a:rPr lang="cs-CZ" sz="2500" dirty="0" smtClean="0"/>
              <a:t>	            ZC = 890 000 – (178 000 + 284 800) = 427 200 Kč</a:t>
            </a:r>
          </a:p>
          <a:p>
            <a:pPr>
              <a:buNone/>
            </a:pPr>
            <a:r>
              <a:rPr lang="cs-CZ" sz="2500" dirty="0"/>
              <a:t>	</a:t>
            </a:r>
            <a:r>
              <a:rPr lang="cs-CZ" sz="2500" dirty="0" smtClean="0"/>
              <a:t>	</a:t>
            </a:r>
          </a:p>
          <a:p>
            <a:pPr>
              <a:buNone/>
            </a:pPr>
            <a:endParaRPr lang="cs-CZ" sz="2500" dirty="0" smtClean="0"/>
          </a:p>
          <a:p>
            <a:pPr>
              <a:buNone/>
            </a:pPr>
            <a:r>
              <a:rPr lang="cs-CZ" sz="2500" dirty="0" smtClean="0"/>
              <a:t>				</a:t>
            </a:r>
            <a:endParaRPr lang="cs-CZ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Tabulka odpisů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39552" y="1556792"/>
          <a:ext cx="11379807" cy="5004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kument" r:id="rId4" imgW="5919243" imgH="2604067" progId="Word.Document.12">
                  <p:embed/>
                </p:oleObj>
              </mc:Choice>
              <mc:Fallback>
                <p:oleObj name="Dokument" r:id="rId4" imgW="5919243" imgH="260406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556792"/>
                        <a:ext cx="11379807" cy="50047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171</Words>
  <Application>Microsoft Office PowerPoint</Application>
  <PresentationFormat>Předvádění na obrazovce 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2" baseType="lpstr">
      <vt:lpstr>Motiv sady Office</vt:lpstr>
      <vt:lpstr>Dokument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Zrychlené odpisy Číslo materiálu: VY_42_INOVACE_05_09_PEKA</vt:lpstr>
      <vt:lpstr>Prezentace aplikace PowerPoint</vt:lpstr>
      <vt:lpstr>Výpočet zrychlených (degresívních) odpisů:</vt:lpstr>
      <vt:lpstr>Doba odepisování DHM</vt:lpstr>
      <vt:lpstr>Koeficienty</vt:lpstr>
      <vt:lpstr>Výpočet zrychleného odpisu</vt:lpstr>
      <vt:lpstr>Příklad:</vt:lpstr>
      <vt:lpstr>Výpočet</vt:lpstr>
      <vt:lpstr>Tabulka odpisů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Nerovnoměrné odpisy Číslo materiálu: VY_32_INOVACE_01_01</dc:title>
  <dc:creator>peckova</dc:creator>
  <cp:lastModifiedBy>Iapetus</cp:lastModifiedBy>
  <cp:revision>28</cp:revision>
  <dcterms:created xsi:type="dcterms:W3CDTF">2013-06-11T08:09:45Z</dcterms:created>
  <dcterms:modified xsi:type="dcterms:W3CDTF">2014-04-24T21:33:33Z</dcterms:modified>
</cp:coreProperties>
</file>