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4D266-A916-486F-BBA1-6B9668F8CDF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7A5592-8984-4635-9780-2103F062180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4D266-A916-486F-BBA1-6B9668F8CDF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A5592-8984-4635-9780-2103F06218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4D266-A916-486F-BBA1-6B9668F8CDF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A5592-8984-4635-9780-2103F062180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4D266-A916-486F-BBA1-6B9668F8CDF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A5592-8984-4635-9780-2103F062180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4D266-A916-486F-BBA1-6B9668F8CDF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A5592-8984-4635-9780-2103F062180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4D266-A916-486F-BBA1-6B9668F8CDF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A5592-8984-4635-9780-2103F06218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4D266-A916-486F-BBA1-6B9668F8CDF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A5592-8984-4635-9780-2103F06218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4D266-A916-486F-BBA1-6B9668F8CDF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A5592-8984-4635-9780-2103F06218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4D266-A916-486F-BBA1-6B9668F8CDF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A5592-8984-4635-9780-2103F06218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4D266-A916-486F-BBA1-6B9668F8CDF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A5592-8984-4635-9780-2103F06218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4D266-A916-486F-BBA1-6B9668F8CDF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A5592-8984-4635-9780-2103F06218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294D266-A916-486F-BBA1-6B9668F8CDF4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57A5592-8984-4635-9780-2103F062180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ovnik.cz/" TargetMode="External"/><Relationship Id="rId2" Type="http://schemas.openxmlformats.org/officeDocument/2006/relationships/hyperlink" Target="http://www.idnes.cz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pocasicz.cz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0139" y="195805"/>
            <a:ext cx="813690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C00000"/>
                </a:solidFill>
              </a:rPr>
              <a:t>Surfujeme po internetu</a:t>
            </a:r>
          </a:p>
          <a:p>
            <a:endParaRPr lang="cs-CZ" sz="8000" b="1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56036"/>
            <a:ext cx="5503264" cy="4035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969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734" y="32394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Surfovat po internetu = prohlížet webové stránky</a:t>
            </a:r>
            <a:endParaRPr lang="cs-CZ" sz="3200" b="1" u="sng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78" y="1268787"/>
            <a:ext cx="4139655" cy="323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40768"/>
            <a:ext cx="3931322" cy="3089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3" y="3717032"/>
            <a:ext cx="4132969" cy="2834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826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4969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K prohlížení webových stránek slouží aplikace </a:t>
            </a:r>
            <a:r>
              <a:rPr lang="cs-CZ" sz="3600" b="1" dirty="0" smtClean="0">
                <a:solidFill>
                  <a:srgbClr val="C00000"/>
                </a:solidFill>
              </a:rPr>
              <a:t>Internet Explorer </a:t>
            </a:r>
            <a:r>
              <a:rPr lang="cs-CZ" sz="3600" dirty="0" smtClean="0">
                <a:solidFill>
                  <a:srgbClr val="C00000"/>
                </a:solidFill>
              </a:rPr>
              <a:t>- najdeme ji </a:t>
            </a:r>
            <a:r>
              <a:rPr lang="cs-CZ" sz="3600" dirty="0" smtClean="0">
                <a:solidFill>
                  <a:srgbClr val="C00000"/>
                </a:solidFill>
              </a:rPr>
              <a:t>             v </a:t>
            </a:r>
            <a:r>
              <a:rPr lang="cs-CZ" sz="3600" dirty="0" smtClean="0">
                <a:solidFill>
                  <a:srgbClr val="C00000"/>
                </a:solidFill>
              </a:rPr>
              <a:t>podnabídce </a:t>
            </a:r>
            <a:r>
              <a:rPr lang="cs-CZ" sz="3600" b="1" dirty="0" smtClean="0">
                <a:solidFill>
                  <a:srgbClr val="C00000"/>
                </a:solidFill>
              </a:rPr>
              <a:t>Start/Programy.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837" y="2276872"/>
            <a:ext cx="2883305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91880" y="2276872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Můžeme si ale stáhnout i jiné prohlížeče: </a:t>
            </a:r>
            <a:r>
              <a:rPr lang="cs-CZ" dirty="0" smtClean="0"/>
              <a:t>Google Chrome</a:t>
            </a:r>
            <a:r>
              <a:rPr lang="cs-CZ" dirty="0" smtClean="0"/>
              <a:t>, </a:t>
            </a:r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Firefox</a:t>
            </a:r>
            <a:r>
              <a:rPr lang="cs-CZ" dirty="0" smtClean="0"/>
              <a:t> aj.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082829"/>
            <a:ext cx="4300364" cy="3321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056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91" y="3429000"/>
            <a:ext cx="3422315" cy="288032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36184"/>
            <a:ext cx="88924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V okně aplikace je bílý řádek, do kterého se píše internetová adresa stránky. Do tohoto řádku </a:t>
            </a:r>
            <a:r>
              <a:rPr lang="cs-CZ" sz="3600" dirty="0" smtClean="0">
                <a:solidFill>
                  <a:srgbClr val="C00000"/>
                </a:solidFill>
              </a:rPr>
              <a:t>kliknete </a:t>
            </a:r>
            <a:r>
              <a:rPr lang="cs-CZ" sz="3600" dirty="0" smtClean="0">
                <a:solidFill>
                  <a:srgbClr val="C00000"/>
                </a:solidFill>
              </a:rPr>
              <a:t>myší, napíšete internetovou adresu stránky, potom stisknete tlačítko </a:t>
            </a:r>
            <a:r>
              <a:rPr lang="cs-CZ" sz="3600" b="1" dirty="0" smtClean="0">
                <a:solidFill>
                  <a:srgbClr val="C00000"/>
                </a:solidFill>
              </a:rPr>
              <a:t>Enter</a:t>
            </a:r>
            <a:r>
              <a:rPr lang="cs-CZ" sz="3600" dirty="0" smtClean="0">
                <a:solidFill>
                  <a:srgbClr val="C00000"/>
                </a:solidFill>
              </a:rPr>
              <a:t>  a webová stránka se začne načítat.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3744" y="3428999"/>
            <a:ext cx="3655996" cy="322054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1650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82047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Jak si stránku prohlížet?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Celá stránka se nevejde na obrazovku. Stránku můžeme </a:t>
            </a:r>
            <a:r>
              <a:rPr lang="cs-CZ" sz="3600" dirty="0" smtClean="0">
                <a:solidFill>
                  <a:srgbClr val="C00000"/>
                </a:solidFill>
              </a:rPr>
              <a:t>posouvat:</a:t>
            </a:r>
            <a:endParaRPr lang="cs-CZ" sz="3600" dirty="0" smtClean="0">
              <a:solidFill>
                <a:srgbClr val="C00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C00000"/>
                </a:solidFill>
              </a:rPr>
              <a:t>otáčením kolečkem na myši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C00000"/>
                </a:solidFill>
              </a:rPr>
              <a:t>posuvníkem na pravé straně</a:t>
            </a:r>
            <a:br>
              <a:rPr lang="cs-CZ" sz="3600" dirty="0" smtClean="0">
                <a:solidFill>
                  <a:srgbClr val="C00000"/>
                </a:solidFill>
              </a:rPr>
            </a:br>
            <a:r>
              <a:rPr lang="cs-CZ" sz="3600" dirty="0" smtClean="0">
                <a:solidFill>
                  <a:srgbClr val="C00000"/>
                </a:solidFill>
              </a:rPr>
              <a:t> okna (</a:t>
            </a:r>
            <a:r>
              <a:rPr lang="cs-CZ" sz="3600" dirty="0" smtClean="0">
                <a:solidFill>
                  <a:srgbClr val="C00000"/>
                </a:solidFill>
              </a:rPr>
              <a:t>klikáním </a:t>
            </a:r>
            <a:r>
              <a:rPr lang="cs-CZ" sz="3600" dirty="0" smtClean="0">
                <a:solidFill>
                  <a:srgbClr val="C00000"/>
                </a:solidFill>
              </a:rPr>
              <a:t>na</a:t>
            </a:r>
            <a:br>
              <a:rPr lang="cs-CZ" sz="3600" dirty="0" smtClean="0">
                <a:solidFill>
                  <a:srgbClr val="C00000"/>
                </a:solidFill>
              </a:rPr>
            </a:br>
            <a:r>
              <a:rPr lang="cs-CZ" sz="3600" dirty="0" smtClean="0">
                <a:solidFill>
                  <a:srgbClr val="C00000"/>
                </a:solidFill>
              </a:rPr>
              <a:t> trojúhelníčky na konci </a:t>
            </a:r>
            <a:br>
              <a:rPr lang="cs-CZ" sz="3600" dirty="0" smtClean="0">
                <a:solidFill>
                  <a:srgbClr val="C00000"/>
                </a:solidFill>
              </a:rPr>
            </a:br>
            <a:r>
              <a:rPr lang="cs-CZ" sz="3600" dirty="0" smtClean="0">
                <a:solidFill>
                  <a:srgbClr val="C00000"/>
                </a:solidFill>
              </a:rPr>
              <a:t> posuvníku nebo tažením </a:t>
            </a:r>
            <a:br>
              <a:rPr lang="cs-CZ" sz="3600" dirty="0" smtClean="0">
                <a:solidFill>
                  <a:srgbClr val="C00000"/>
                </a:solidFill>
              </a:rPr>
            </a:br>
            <a:r>
              <a:rPr lang="cs-CZ" sz="3600" dirty="0" smtClean="0">
                <a:solidFill>
                  <a:srgbClr val="C00000"/>
                </a:solidFill>
              </a:rPr>
              <a:t> jezdce)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236" y="1700806"/>
            <a:ext cx="2736304" cy="4857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Čárový popisek 1 2"/>
          <p:cNvSpPr/>
          <p:nvPr/>
        </p:nvSpPr>
        <p:spPr>
          <a:xfrm>
            <a:off x="2987824" y="5979943"/>
            <a:ext cx="2520280" cy="360040"/>
          </a:xfrm>
          <a:prstGeom prst="borderCallout1">
            <a:avLst>
              <a:gd name="adj1" fmla="val -27426"/>
              <a:gd name="adj2" fmla="val 224749"/>
              <a:gd name="adj3" fmla="val 58627"/>
              <a:gd name="adj4" fmla="val 101296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5905271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posuvník</a:t>
            </a:r>
            <a:endParaRPr lang="cs-CZ" sz="2400" b="1" dirty="0"/>
          </a:p>
        </p:txBody>
      </p:sp>
      <p:sp>
        <p:nvSpPr>
          <p:cNvPr id="7" name="Čárový popisek 1 6"/>
          <p:cNvSpPr/>
          <p:nvPr/>
        </p:nvSpPr>
        <p:spPr>
          <a:xfrm>
            <a:off x="3172513" y="5230949"/>
            <a:ext cx="2520280" cy="360040"/>
          </a:xfrm>
          <a:prstGeom prst="borderCallout1">
            <a:avLst>
              <a:gd name="adj1" fmla="val -731621"/>
              <a:gd name="adj2" fmla="val 218152"/>
              <a:gd name="adj3" fmla="val 58627"/>
              <a:gd name="adj4" fmla="val 101296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523094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trojúhelníček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5657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2809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Jak se dostat na další stránku?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Na webové stránce jsou takzvané odkazy. Když na ně najedete myší, změní se ukazatel myši </a:t>
            </a:r>
            <a:r>
              <a:rPr lang="cs-CZ" sz="3200" dirty="0" smtClean="0">
                <a:solidFill>
                  <a:srgbClr val="C00000"/>
                </a:solidFill>
              </a:rPr>
              <a:t>             na </a:t>
            </a:r>
            <a:r>
              <a:rPr lang="cs-CZ" sz="3200" dirty="0" smtClean="0">
                <a:solidFill>
                  <a:srgbClr val="C00000"/>
                </a:solidFill>
              </a:rPr>
              <a:t>ručičku.    </a:t>
            </a:r>
            <a:r>
              <a:rPr lang="cs-CZ" sz="3200" dirty="0" smtClean="0">
                <a:solidFill>
                  <a:srgbClr val="C00000"/>
                </a:solidFill>
              </a:rPr>
              <a:t>Kliknete-li </a:t>
            </a:r>
            <a:r>
              <a:rPr lang="cs-CZ" sz="3200" dirty="0" smtClean="0">
                <a:solidFill>
                  <a:srgbClr val="C00000"/>
                </a:solidFill>
              </a:rPr>
              <a:t>na ni, začne se načítat další stránka.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3212976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srgbClr val="C00000"/>
                </a:solidFill>
              </a:rPr>
              <a:t>Jak se vrátit na předchozí stránku? </a:t>
            </a:r>
          </a:p>
          <a:p>
            <a:r>
              <a:rPr lang="cs-CZ" sz="3200" dirty="0">
                <a:solidFill>
                  <a:srgbClr val="C00000"/>
                </a:solidFill>
              </a:rPr>
              <a:t>Pokud „zabloudíte“ na webových stránkách, vrátíte se pomocí tlačítka Zpět.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44824"/>
            <a:ext cx="292037" cy="43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65104"/>
            <a:ext cx="1100749" cy="2058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508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03877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Co jste mohli zjistit při surfování?</a:t>
            </a:r>
          </a:p>
          <a:p>
            <a:endParaRPr lang="cs-CZ" sz="3600" dirty="0">
              <a:solidFill>
                <a:srgbClr val="C00000"/>
              </a:solidFill>
            </a:endParaRPr>
          </a:p>
          <a:p>
            <a:r>
              <a:rPr lang="cs-CZ" sz="3600" dirty="0">
                <a:solidFill>
                  <a:srgbClr val="C00000"/>
                </a:solidFill>
              </a:rPr>
              <a:t>N</a:t>
            </a:r>
            <a:r>
              <a:rPr lang="cs-CZ" sz="3600" dirty="0" smtClean="0">
                <a:solidFill>
                  <a:srgbClr val="C00000"/>
                </a:solidFill>
              </a:rPr>
              <a:t>ěkdy se nám stane, že se požadovaná stránka nenačte. Může to mít 2 hlavní důvody: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C00000"/>
                </a:solidFill>
              </a:rPr>
              <a:t>špatně napsaná stránka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C00000"/>
                </a:solidFill>
              </a:rPr>
              <a:t>počítač, ze kterého si stránku načítáme, je mimo provoz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197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71296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Úkoly:</a:t>
            </a:r>
          </a:p>
          <a:p>
            <a:endParaRPr lang="cs-CZ" sz="3200" dirty="0"/>
          </a:p>
          <a:p>
            <a:r>
              <a:rPr lang="cs-CZ" sz="3200" dirty="0" smtClean="0"/>
              <a:t>Podívej se do internetových novin, napiš </a:t>
            </a:r>
            <a:r>
              <a:rPr lang="cs-CZ" sz="3200" i="1" dirty="0" smtClean="0">
                <a:hlinkClick r:id="rId2"/>
              </a:rPr>
              <a:t>www.idnes.cz</a:t>
            </a:r>
            <a:r>
              <a:rPr lang="cs-CZ" sz="3200" i="1" dirty="0"/>
              <a:t> </a:t>
            </a:r>
            <a:r>
              <a:rPr lang="cs-CZ" sz="3200" i="1" dirty="0" smtClean="0"/>
              <a:t> </a:t>
            </a:r>
            <a:r>
              <a:rPr lang="cs-CZ" sz="3200" dirty="0" smtClean="0"/>
              <a:t>Klikej </a:t>
            </a:r>
            <a:r>
              <a:rPr lang="cs-CZ" sz="3200" dirty="0" smtClean="0"/>
              <a:t>na jednotlivé odkazy.</a:t>
            </a:r>
          </a:p>
          <a:p>
            <a:endParaRPr lang="cs-CZ" sz="3200" i="1" dirty="0"/>
          </a:p>
          <a:p>
            <a:r>
              <a:rPr lang="cs-CZ" sz="3200" dirty="0" smtClean="0"/>
              <a:t>Vyzkoušej internetový slovník </a:t>
            </a:r>
            <a:r>
              <a:rPr lang="cs-CZ" sz="3200" i="1" dirty="0" smtClean="0">
                <a:hlinkClick r:id="rId3"/>
              </a:rPr>
              <a:t>www.slovnik.cz</a:t>
            </a:r>
            <a:r>
              <a:rPr lang="cs-CZ" sz="3200" i="1" dirty="0" smtClean="0"/>
              <a:t>.</a:t>
            </a:r>
            <a:endParaRPr lang="cs-CZ" sz="3200" i="1" dirty="0" smtClean="0"/>
          </a:p>
          <a:p>
            <a:r>
              <a:rPr lang="cs-CZ" sz="3200" dirty="0" smtClean="0"/>
              <a:t>Do okénka napiš slovo, které chceš přeložit a stiskni tlačítko pro překlad.</a:t>
            </a:r>
          </a:p>
          <a:p>
            <a:endParaRPr lang="cs-CZ" sz="3200" i="1" dirty="0"/>
          </a:p>
          <a:p>
            <a:r>
              <a:rPr lang="cs-CZ" sz="3200" dirty="0" smtClean="0"/>
              <a:t>Podívej se na předpověď počasí na </a:t>
            </a:r>
            <a:r>
              <a:rPr lang="cs-CZ" sz="3200" i="1" dirty="0" smtClean="0">
                <a:effectLst/>
                <a:hlinkClick r:id="rId4"/>
              </a:rPr>
              <a:t>www.</a:t>
            </a:r>
            <a:r>
              <a:rPr lang="cs-CZ" sz="3200" b="1" i="1" dirty="0" smtClean="0">
                <a:effectLst/>
                <a:hlinkClick r:id="rId4"/>
              </a:rPr>
              <a:t>pocasi</a:t>
            </a:r>
            <a:r>
              <a:rPr lang="cs-CZ" sz="3200" i="1" dirty="0" smtClean="0">
                <a:effectLst/>
                <a:hlinkClick r:id="rId4"/>
              </a:rPr>
              <a:t>cz.cz</a:t>
            </a:r>
            <a:endParaRPr lang="cs-CZ" sz="3200" i="1" dirty="0" smtClean="0">
              <a:effectLst/>
            </a:endParaRPr>
          </a:p>
          <a:p>
            <a:r>
              <a:rPr lang="cs-CZ" sz="3200" dirty="0" smtClean="0"/>
              <a:t>Zjisti, jaké bude zítra počasí.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4261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46474"/>
            <a:ext cx="80648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200" i="1" dirty="0" smtClean="0">
                <a:effectLst/>
              </a:rPr>
              <a:t>Http://www.clker.com/clipart-3651.html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2007</a:t>
            </a:r>
            <a:r>
              <a:rPr lang="cs-CZ" sz="1200" dirty="0" smtClean="0">
                <a:effectLst/>
              </a:rPr>
              <a:t> [online]. public </a:t>
            </a:r>
            <a:r>
              <a:rPr lang="cs-CZ" sz="1200" dirty="0" err="1" smtClean="0">
                <a:effectLst/>
              </a:rPr>
              <a:t>domain</a:t>
            </a:r>
            <a:r>
              <a:rPr lang="cs-CZ" sz="1200" dirty="0" smtClean="0">
                <a:effectLst/>
              </a:rPr>
              <a:t>. [cit. 2012-02-25].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1609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186</TotalTime>
  <Words>266</Words>
  <Application>Microsoft Office PowerPoint</Application>
  <PresentationFormat>Předvádění na obrazovce (4:3)</PresentationFormat>
  <Paragraphs>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Martin Králík</cp:lastModifiedBy>
  <cp:revision>17</cp:revision>
  <dcterms:created xsi:type="dcterms:W3CDTF">2012-02-25T18:31:39Z</dcterms:created>
  <dcterms:modified xsi:type="dcterms:W3CDTF">2012-04-05T12:24:06Z</dcterms:modified>
</cp:coreProperties>
</file>