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71" r:id="rId8"/>
    <p:sldId id="272" r:id="rId9"/>
    <p:sldId id="263" r:id="rId10"/>
    <p:sldId id="266" r:id="rId11"/>
    <p:sldId id="267" r:id="rId12"/>
    <p:sldId id="269" r:id="rId13"/>
    <p:sldId id="270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40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23120-67D7-4CDC-B8BE-AB23A117DAB8}" type="datetimeFigureOut">
              <a:rPr lang="cs-CZ" smtClean="0"/>
              <a:pPr/>
              <a:t>24.4.2014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C5B322-8C5A-4A5E-99D2-3C92C9E8565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enize.cz/socialni-pojisteni/277166-prehled-pro-zivnostniky-a-podnikatele-zdravotni-a-socialni-pojisteni-v-roce-2014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0825" y="1989138"/>
            <a:ext cx="8785225" cy="4535487"/>
          </a:xfrm>
        </p:spPr>
        <p:txBody>
          <a:bodyPr/>
          <a:lstStyle/>
          <a:p>
            <a:pPr eaLnBrk="1" hangingPunct="1"/>
            <a:r>
              <a:rPr lang="cs-CZ" sz="2000" dirty="0" smtClean="0"/>
              <a:t>Střední průmyslová škola elektrotechnická a informačních technologií Brno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a název projektu:	CZ.1.07/1.5.00/34.0521 – Investice do vzdělání nesou nejvyšší úrok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Autor:	Ing. Kamila Pecková</a:t>
            </a:r>
            <a:br>
              <a:rPr lang="cs-CZ" sz="2000" dirty="0" smtClean="0"/>
            </a:br>
            <a:r>
              <a:rPr lang="cs-CZ" sz="2000" dirty="0" smtClean="0"/>
              <a:t>Tematická sada: Finanční matematika</a:t>
            </a:r>
            <a:br>
              <a:rPr lang="cs-CZ" sz="2000" dirty="0" smtClean="0"/>
            </a:b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Téma:	</a:t>
            </a:r>
            <a:r>
              <a:rPr lang="cs-CZ" sz="2000" b="1" dirty="0" smtClean="0"/>
              <a:t>Sociální a zdravotní pojištění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materiálu:	</a:t>
            </a:r>
            <a:r>
              <a:rPr lang="cs-CZ" sz="2000" dirty="0" smtClean="0"/>
              <a:t>VY_42_INOVACE_05_15_PEKA</a:t>
            </a:r>
            <a:endParaRPr lang="cs-CZ" sz="2000" dirty="0" smtClean="0"/>
          </a:p>
        </p:txBody>
      </p:sp>
      <p:pic>
        <p:nvPicPr>
          <p:cNvPr id="2051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249238"/>
            <a:ext cx="7550150" cy="164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5583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Anotace:  Prezentace je určena k doplněný výkladu tematického celku Zaměstnanci a mzdy. </a:t>
            </a:r>
            <a:endParaRPr lang="cs-CZ" sz="2000" dirty="0" smtClean="0"/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/>
              <a:t>	</a:t>
            </a:r>
            <a:r>
              <a:rPr lang="cs-CZ" sz="2000" dirty="0" smtClean="0"/>
              <a:t>	</a:t>
            </a:r>
            <a:r>
              <a:rPr lang="cs-CZ" sz="2000" dirty="0" smtClean="0"/>
              <a:t>Vysvětluje, z čeho se sociální a zdravotní pojištění skládá</a:t>
            </a:r>
          </a:p>
          <a:p>
            <a:pPr marL="0" indent="0" eaLnBrk="1" hangingPunct="1">
              <a:buFontTx/>
              <a:buNone/>
            </a:pPr>
            <a:r>
              <a:rPr lang="cs-CZ" sz="2000" dirty="0"/>
              <a:t>	</a:t>
            </a:r>
            <a:r>
              <a:rPr lang="cs-CZ" sz="2000" dirty="0" smtClean="0"/>
              <a:t>	</a:t>
            </a:r>
            <a:r>
              <a:rPr lang="cs-CZ" sz="2000" dirty="0" smtClean="0"/>
              <a:t> a na co jsou platby určeny. Obsahuje výpočet </a:t>
            </a:r>
            <a:r>
              <a:rPr lang="cs-CZ" sz="2000" dirty="0" err="1" smtClean="0"/>
              <a:t>SaZ</a:t>
            </a:r>
            <a:r>
              <a:rPr lang="cs-CZ" sz="2000" dirty="0" err="1" smtClean="0"/>
              <a:t>P</a:t>
            </a: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/>
              <a:t>	</a:t>
            </a:r>
            <a:r>
              <a:rPr lang="cs-CZ" sz="2000" dirty="0" smtClean="0"/>
              <a:t>	 u zaměstnanců, zaměstnavatelů i OSVČ a příklady.</a:t>
            </a:r>
            <a:endParaRPr lang="cs-CZ" dirty="0" smtClean="0"/>
          </a:p>
        </p:txBody>
      </p:sp>
      <p:pic>
        <p:nvPicPr>
          <p:cNvPr id="3075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50" y="127000"/>
            <a:ext cx="6807200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207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Sociální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Skládá se z:</a:t>
            </a:r>
          </a:p>
          <a:p>
            <a:pPr>
              <a:buFontTx/>
              <a:buChar char="-"/>
            </a:pPr>
            <a:r>
              <a:rPr lang="cs-CZ" dirty="0" smtClean="0"/>
              <a:t>důchodového pojištění (jsou z něj vypláceny starobní, invalidní, vdovské a sirotčí důchody),</a:t>
            </a:r>
          </a:p>
          <a:p>
            <a:pPr>
              <a:buFontTx/>
              <a:buChar char="-"/>
            </a:pPr>
            <a:r>
              <a:rPr lang="cs-CZ" dirty="0" smtClean="0"/>
              <a:t>příspěvku na státní politiku zaměstnanosti (jsou z něj placeny podpory v nezaměstnanosti, rekvalifikace a příspěvky na nově vytvořená pracovní místa),</a:t>
            </a:r>
          </a:p>
          <a:p>
            <a:pPr>
              <a:buFontTx/>
              <a:buChar char="-"/>
            </a:pPr>
            <a:r>
              <a:rPr lang="cs-CZ" dirty="0" smtClean="0"/>
              <a:t>nemocenského pojištění (dávky v nemoci, peněžitá pomoc v mateřství, ošetřování)</a:t>
            </a:r>
          </a:p>
          <a:p>
            <a:pPr>
              <a:buFontTx/>
              <a:buChar char="-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Zdravotní pojištění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Spravují ho zdravotní pojišťovny. </a:t>
            </a:r>
          </a:p>
          <a:p>
            <a:pPr>
              <a:buNone/>
            </a:pPr>
            <a:r>
              <a:rPr lang="cs-CZ" dirty="0" smtClean="0"/>
              <a:t>Hradí se z něj práce lékařů a léky.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			Sociální a zdravotní pojištění odvádějí 		zaměstnanci, zaměstnavatelé a osoby 		samostatně výdělečně činné.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Zaměstnanci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Zaměstnancům se </a:t>
            </a:r>
            <a:r>
              <a:rPr lang="cs-CZ" dirty="0" err="1" smtClean="0"/>
              <a:t>SaZP</a:t>
            </a:r>
            <a:r>
              <a:rPr lang="cs-CZ" dirty="0" smtClean="0"/>
              <a:t> sráží z hrubé mzdy: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- 6,5 % sociální pojištění,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- 4,5 % zdravotní pojištění.</a:t>
            </a:r>
          </a:p>
          <a:p>
            <a:pPr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Zaměstnavatelé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Počítají výši </a:t>
            </a:r>
            <a:r>
              <a:rPr lang="cs-CZ" dirty="0" err="1" smtClean="0"/>
              <a:t>SaZP</a:t>
            </a:r>
            <a:r>
              <a:rPr lang="cs-CZ" dirty="0" smtClean="0"/>
              <a:t> z hrubé mzdy zaměstnanců, ale</a:t>
            </a:r>
          </a:p>
          <a:p>
            <a:pPr>
              <a:buNone/>
            </a:pPr>
            <a:r>
              <a:rPr lang="cs-CZ" dirty="0"/>
              <a:t>p</a:t>
            </a:r>
            <a:r>
              <a:rPr lang="cs-CZ" dirty="0" smtClean="0"/>
              <a:t>latí ho ze svých vlastních finančních prostředků.</a:t>
            </a:r>
          </a:p>
          <a:p>
            <a:pPr>
              <a:buNone/>
            </a:pPr>
            <a:r>
              <a:rPr lang="cs-CZ" dirty="0" smtClean="0"/>
              <a:t>Je pro firmu nákladem.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Výše: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- 25 % sociální pojištění,</a:t>
            </a:r>
          </a:p>
          <a:p>
            <a:pPr>
              <a:buNone/>
            </a:pPr>
            <a:r>
              <a:rPr lang="cs-CZ" dirty="0" smtClean="0"/>
              <a:t>			- 9 % zdravotní pojištění.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	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Firma </a:t>
            </a:r>
            <a:r>
              <a:rPr lang="cs-CZ" dirty="0" err="1" smtClean="0"/>
              <a:t>Skylo</a:t>
            </a:r>
            <a:r>
              <a:rPr lang="cs-CZ" dirty="0" smtClean="0"/>
              <a:t>, s. r. o., má 3 zaměstnance. V tabulce jsou údaje o hrubých mzdách za březen 2014: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		Vypočítejte sociální a zdravotní 			pojištění, které tato firma odvede.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832" y="2708920"/>
            <a:ext cx="5201469" cy="229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17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Řešení:</a:t>
            </a:r>
          </a:p>
          <a:p>
            <a:pPr marL="0" indent="0">
              <a:buNone/>
            </a:pPr>
            <a:r>
              <a:rPr lang="cs-CZ" dirty="0" smtClean="0"/>
              <a:t>Sociální a zdravotní pojištění placené zaměstnanci (Vždy se zaokrouhluje nahoru!):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SaZP</a:t>
            </a:r>
            <a:r>
              <a:rPr lang="cs-CZ" dirty="0" smtClean="0"/>
              <a:t> placené firmou: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	Celkový odvod: 4 013 + 2 779 + 15 428 + 		5 555 = 27 775 Kč.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772816"/>
            <a:ext cx="4752528" cy="139517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573016"/>
            <a:ext cx="4824536" cy="139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6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OSVČ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U nich se pojistné vypočítává z vyměřovacího základu, kterým je 50 % ze základu daně z příjmů. </a:t>
            </a:r>
          </a:p>
          <a:p>
            <a:pPr>
              <a:buNone/>
            </a:pPr>
            <a:r>
              <a:rPr lang="cs-CZ" dirty="0" smtClean="0"/>
              <a:t>			Výše: </a:t>
            </a:r>
          </a:p>
          <a:p>
            <a:pPr>
              <a:buNone/>
            </a:pPr>
            <a:r>
              <a:rPr lang="cs-CZ" dirty="0" smtClean="0"/>
              <a:t>			- povinné sociální pojištění 29,2 %,</a:t>
            </a:r>
          </a:p>
          <a:p>
            <a:pPr>
              <a:buNone/>
            </a:pPr>
            <a:r>
              <a:rPr lang="cs-CZ" dirty="0" smtClean="0"/>
              <a:t>			- dobrovolné sociální pojištění 2,3 %,</a:t>
            </a:r>
          </a:p>
          <a:p>
            <a:pPr>
              <a:buNone/>
            </a:pPr>
            <a:r>
              <a:rPr lang="cs-CZ" dirty="0" smtClean="0"/>
              <a:t>			- zdravotní pojištění 13,5 %.</a:t>
            </a:r>
          </a:p>
          <a:p>
            <a:pPr>
              <a:buNone/>
            </a:pPr>
            <a:r>
              <a:rPr lang="cs-CZ" dirty="0" smtClean="0"/>
              <a:t>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Minimální (případně maximální) vyměřovací základ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>
              <a:buNone/>
            </a:pPr>
            <a:r>
              <a:rPr lang="cs-CZ" dirty="0"/>
              <a:t>U sociálního pojištění je pro rok 2014 (u </a:t>
            </a:r>
            <a:r>
              <a:rPr lang="cs-CZ" dirty="0" smtClean="0"/>
              <a:t>hlavní činnosti</a:t>
            </a:r>
            <a:r>
              <a:rPr lang="cs-CZ" dirty="0"/>
              <a:t>) 77 832 Kč.  </a:t>
            </a:r>
            <a:r>
              <a:rPr lang="cs-CZ" dirty="0" smtClean="0"/>
              <a:t>Od něj </a:t>
            </a:r>
            <a:r>
              <a:rPr lang="cs-CZ" dirty="0"/>
              <a:t>se odvíjí výše </a:t>
            </a:r>
            <a:r>
              <a:rPr lang="cs-CZ" dirty="0" smtClean="0"/>
              <a:t>minimální </a:t>
            </a:r>
            <a:r>
              <a:rPr lang="cs-CZ" dirty="0"/>
              <a:t>zálohy na </a:t>
            </a:r>
            <a:r>
              <a:rPr lang="cs-CZ" dirty="0" smtClean="0"/>
              <a:t>sociální pojištění </a:t>
            </a:r>
            <a:r>
              <a:rPr lang="cs-CZ" dirty="0"/>
              <a:t>- 1 894 Kč. </a:t>
            </a:r>
            <a:r>
              <a:rPr lang="cs-CZ" dirty="0" smtClean="0"/>
              <a:t>  		Minimální </a:t>
            </a:r>
            <a:r>
              <a:rPr lang="cs-CZ" dirty="0"/>
              <a:t>základ </a:t>
            </a:r>
            <a:r>
              <a:rPr lang="cs-CZ" dirty="0" smtClean="0"/>
              <a:t>vychází z 			</a:t>
            </a:r>
            <a:r>
              <a:rPr lang="cs-CZ" dirty="0"/>
              <a:t>	</a:t>
            </a:r>
            <a:r>
              <a:rPr lang="cs-CZ" dirty="0" smtClean="0"/>
              <a:t>průměrné </a:t>
            </a:r>
            <a:r>
              <a:rPr lang="cs-CZ" dirty="0"/>
              <a:t>mzdy, v roce 2014 je </a:t>
            </a:r>
            <a:r>
              <a:rPr lang="cs-CZ" dirty="0" smtClean="0"/>
              <a:t>to</a:t>
            </a:r>
          </a:p>
          <a:p>
            <a:pPr marL="0">
              <a:buNone/>
            </a:pPr>
            <a:r>
              <a:rPr lang="cs-CZ" dirty="0"/>
              <a:t>	</a:t>
            </a:r>
            <a:r>
              <a:rPr lang="cs-CZ" dirty="0" smtClean="0"/>
              <a:t>	25 </a:t>
            </a:r>
            <a:r>
              <a:rPr lang="cs-CZ" dirty="0"/>
              <a:t>942 Kč. Maximální roční  			vyměřovací základ je 1 245 216 Kč, 		maximální měsíční záloha v roce 			2014 je asi 30 300 Kč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925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U zdravotního pojištění je minimální vyměřovací základ tvořen polovinou průměrné mzdy, tedy 12 971 Kč. Minimální záloha je pak 13,5 % z této částky - 1 752 Kč.</a:t>
            </a:r>
          </a:p>
          <a:p>
            <a:pPr marL="0" indent="0">
              <a:buNone/>
            </a:pPr>
            <a:r>
              <a:rPr lang="cs-CZ" dirty="0" smtClean="0"/>
              <a:t>Maximální vyměřovací základ byl zrušen, žádný 		strop u ZP neexistuje.</a:t>
            </a:r>
          </a:p>
          <a:p>
            <a:pPr marL="0" indent="0">
              <a:buNone/>
            </a:pPr>
            <a:r>
              <a:rPr lang="cs-CZ" dirty="0" smtClean="0"/>
              <a:t>		OSVČ podávají do konce dubna 			přehled o příjmech a výdajích, 			případné nedoplatky je třeba 			doplatit, přeplatky se vrací.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9567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 smtClean="0"/>
              <a:t>Podnikatel vydělává asi 50 000 Kč za měsíc. Své výdaje se rozhodl uplatnit paušálem (60 % příjmů). Vypočtěte výši měsíční zálohy na sociální pojištění.</a:t>
            </a:r>
          </a:p>
          <a:p>
            <a:pPr marL="0" indent="0">
              <a:buNone/>
            </a:pPr>
            <a:r>
              <a:rPr lang="cs-CZ" dirty="0" smtClean="0"/>
              <a:t>		Řešení:</a:t>
            </a:r>
          </a:p>
          <a:p>
            <a:pPr marL="0" indent="0">
              <a:buNone/>
            </a:pPr>
            <a:r>
              <a:rPr lang="cs-CZ" dirty="0" smtClean="0"/>
              <a:t>		roční příjem: 50 000 * 12 = 600 000 Kč</a:t>
            </a:r>
          </a:p>
          <a:p>
            <a:pPr marL="0" indent="0">
              <a:buNone/>
            </a:pPr>
            <a:r>
              <a:rPr lang="cs-CZ" dirty="0" smtClean="0"/>
              <a:t>		výdaje: 600 000 *0,6 = 360 000 Kč</a:t>
            </a:r>
          </a:p>
          <a:p>
            <a:pPr marL="0" indent="0">
              <a:buNone/>
            </a:pPr>
            <a:r>
              <a:rPr lang="cs-CZ" dirty="0" smtClean="0"/>
              <a:t>		příjem po odečtení výdajů: 600 000 –  		360 000 = 240 000 Kč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10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v</a:t>
            </a:r>
            <a:r>
              <a:rPr lang="cs-CZ" dirty="0" smtClean="0"/>
              <a:t>yměřovací základ: 240 000 / 2 = 120 000 Kč</a:t>
            </a:r>
          </a:p>
          <a:p>
            <a:pPr marL="0" indent="0">
              <a:buNone/>
            </a:pPr>
            <a:r>
              <a:rPr lang="cs-CZ" dirty="0" smtClean="0"/>
              <a:t>měsíčně: 120 000 / 12 = 10 000 Kč</a:t>
            </a:r>
          </a:p>
          <a:p>
            <a:pPr marL="0" indent="0">
              <a:buNone/>
            </a:pPr>
            <a:r>
              <a:rPr lang="cs-CZ" dirty="0" smtClean="0"/>
              <a:t>měsíční záloha SP: 10 000 * </a:t>
            </a:r>
            <a:r>
              <a:rPr lang="cs-CZ" dirty="0" smtClean="0"/>
              <a:t>0,292 </a:t>
            </a:r>
            <a:r>
              <a:rPr lang="cs-CZ" dirty="0" smtClean="0"/>
              <a:t>= 2 920 Kč</a:t>
            </a:r>
          </a:p>
          <a:p>
            <a:pPr marL="0" indent="0">
              <a:buNone/>
            </a:pPr>
            <a:r>
              <a:rPr lang="cs-CZ" dirty="0" smtClean="0"/>
              <a:t>Jak velkou zálohu bude podnikatel platit na zdravotní pojištění?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Minimální vyměřovací základ je 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12 971 Kč. Ten nedosahuje, bude 		tedy platit minimální zálohy ve výši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1 752 Kč měsíčně.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562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/>
              <a:t>KLÍNSKÝ, Petr – MÜNCH, Otto – CHROMÁ, Danuše. Ekonomika: ekonomická a finanční gramotnost pro střední školy. 2., upravené vydání. Praha: EDUKO nakladatelství, s. r. o., 2010, 2011. 180 s. ISBN 978-80-87204-41-2.</a:t>
            </a:r>
          </a:p>
          <a:p>
            <a:r>
              <a:rPr lang="cs-CZ" sz="2000" dirty="0"/>
              <a:t>URL: </a:t>
            </a:r>
            <a:r>
              <a:rPr lang="cs-CZ" sz="2000" dirty="0" smtClean="0"/>
              <a:t>&lt;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www.penize.cz/</a:t>
            </a:r>
            <a:r>
              <a:rPr lang="cs-CZ" sz="2000" dirty="0" err="1" smtClean="0">
                <a:hlinkClick r:id="rId2"/>
              </a:rPr>
              <a:t>socialni-pojisteni</a:t>
            </a:r>
            <a:r>
              <a:rPr lang="cs-CZ" sz="2000" dirty="0" smtClean="0">
                <a:hlinkClick r:id="rId2"/>
              </a:rPr>
              <a:t>/277166-prehled-pro-zivnostniky-a-podnikatele-zdravotni-a-socialni-pojisteni-v-roce-2014</a:t>
            </a:r>
            <a:r>
              <a:rPr lang="cs-CZ" sz="2000" dirty="0" smtClean="0"/>
              <a:t>&gt; </a:t>
            </a:r>
            <a:r>
              <a:rPr lang="cs-CZ" sz="2000" dirty="0"/>
              <a:t>[cit. </a:t>
            </a:r>
            <a:r>
              <a:rPr lang="cs-CZ" sz="2000" dirty="0" smtClean="0"/>
              <a:t>2014-02-09].</a:t>
            </a:r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7296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321</TotalTime>
  <Words>404</Words>
  <Application>Microsoft Office PowerPoint</Application>
  <PresentationFormat>Předvádění na obrazovce (4:3)</PresentationFormat>
  <Paragraphs>76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Střední průmyslová škola elektrotechnická a informačních technologií Brno   Číslo a název projektu: CZ.1.07/1.5.00/34.0521 – Investice do vzdělání nesou nejvyšší úrok  Autor: Ing. Kamila Pecková Tematická sada: Finanční matematika  Téma: Sociální a zdravotní pojištění  Číslo materiálu: VY_42_INOVACE_05_15_PEKA</vt:lpstr>
      <vt:lpstr>Prezentace aplikace PowerPoint</vt:lpstr>
      <vt:lpstr>Sociální pojištění</vt:lpstr>
      <vt:lpstr>Zdravotní pojištění</vt:lpstr>
      <vt:lpstr>Zaměstnanci</vt:lpstr>
      <vt:lpstr>Zaměstnavatelé</vt:lpstr>
      <vt:lpstr>Příklad 1</vt:lpstr>
      <vt:lpstr>Prezentace aplikace PowerPoint</vt:lpstr>
      <vt:lpstr>OSVČ</vt:lpstr>
      <vt:lpstr>Minimální (případně maximální) vyměřovací základ</vt:lpstr>
      <vt:lpstr>Prezentace aplikace PowerPoint</vt:lpstr>
      <vt:lpstr>Příklad 2</vt:lpstr>
      <vt:lpstr>Prezentace aplikace PowerPoint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elektrotechnická a informačních technologií Brno   Číslo a název projektu: CZ.1.07/1.5.00/34.0521 – Investice do vzdělání nesou nejvyšší úrok  Autor: Ing. Kamila Pecková Tematická sada: Finanční matematika  Téma: Sociální a zdravotní pojištění  Číslo materiálu: VY_42_INOVACE_05_XX_PEKA</dc:title>
  <dc:creator>PeckovaK</dc:creator>
  <cp:lastModifiedBy>Iapetus</cp:lastModifiedBy>
  <cp:revision>24</cp:revision>
  <dcterms:created xsi:type="dcterms:W3CDTF">2014-02-24T11:55:33Z</dcterms:created>
  <dcterms:modified xsi:type="dcterms:W3CDTF">2014-04-24T21:17:06Z</dcterms:modified>
</cp:coreProperties>
</file>