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8" r:id="rId9"/>
    <p:sldId id="265" r:id="rId10"/>
    <p:sldId id="266" r:id="rId11"/>
    <p:sldId id="267" r:id="rId12"/>
    <p:sldId id="269" r:id="rId13"/>
    <p:sldId id="270" r:id="rId14"/>
    <p:sldId id="26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5171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7234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0161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924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904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421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6079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451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71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94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980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B244C-DC21-480A-81AE-D7E67EF678EE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73217-8834-4AC8-B4BF-87038F9C0B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811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sec.cz/dane/dan-z-prijmu/pruvodce/slevy-na-dani/" TargetMode="External"/><Relationship Id="rId2" Type="http://schemas.openxmlformats.org/officeDocument/2006/relationships/hyperlink" Target="http://finance.idnes.cz/dane-2013-interaktivni-danove-priznani-2013-fcd-/p_dane.aspx?c=A140211_2032775_p_dane_zu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inancnisprava.cz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Daň z příjmů FO </a:t>
            </a:r>
            <a:r>
              <a:rPr lang="cs-CZ" sz="2000" b="1" dirty="0" smtClean="0"/>
              <a:t>1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VY_42_INOVACE_05_17_PEKA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58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Daňové zvýhodnění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Daňové zvýhodnění znamená, že vypočtená daň je záporná. V tom případě finanční úřad vrací tzv. daňový bonus. </a:t>
            </a:r>
          </a:p>
          <a:p>
            <a:pPr marL="0" indent="0">
              <a:buNone/>
            </a:pPr>
            <a:r>
              <a:rPr lang="cs-CZ" dirty="0" smtClean="0"/>
              <a:t>		Pozor: pouze do výše slev na děti!!!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80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Daňové přiznání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Slouží k vyčíslení daňové povinnosti a je dokladem pro finanční úřad. Je povinen ho podat každý, jehož roční příjmy přesáhly</a:t>
            </a:r>
          </a:p>
          <a:p>
            <a:pPr marL="0" indent="0">
              <a:buNone/>
            </a:pPr>
            <a:r>
              <a:rPr lang="cs-CZ" dirty="0" smtClean="0"/>
              <a:t>		15 000 Kč. Podává se po uplynutí 		roku do 31. března.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09120"/>
            <a:ext cx="5616624" cy="127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cs-CZ" dirty="0" smtClean="0"/>
              <a:t>Pan Kaderka podniká. Za prodané </a:t>
            </a:r>
            <a:r>
              <a:rPr lang="cs-CZ" smtClean="0"/>
              <a:t>komponenty  v </a:t>
            </a:r>
            <a:r>
              <a:rPr lang="cs-CZ" dirty="0" smtClean="0"/>
              <a:t>oblasti IT utržil 1 200 000 Kč, výdaje na nákup zboží a provoz obchodu byly 780 000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 Na vlastním sociálním a zdravotním 		pojištění zaplatil 108 000 Kč. Splácí 		hypotéku 60 000 ročně, má 1 dítě.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90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cs-CZ" dirty="0" smtClean="0"/>
              <a:t>Rozdíl příjmů a výdajů = 1 200 000 – 780 000 = 420 000 Kč</a:t>
            </a:r>
          </a:p>
          <a:p>
            <a:pPr marL="514350" indent="-514350">
              <a:buAutoNum type="arabicPeriod"/>
            </a:pPr>
            <a:r>
              <a:rPr lang="cs-CZ" dirty="0" smtClean="0"/>
              <a:t> Základ daně = 420 000 + 108 000 (</a:t>
            </a:r>
            <a:r>
              <a:rPr lang="cs-CZ" dirty="0" err="1" smtClean="0"/>
              <a:t>SaZP</a:t>
            </a:r>
            <a:r>
              <a:rPr lang="cs-CZ" dirty="0" smtClean="0"/>
              <a:t>) = 528 000 Kč</a:t>
            </a:r>
          </a:p>
          <a:p>
            <a:pPr marL="514350" indent="-514350">
              <a:buAutoNum type="arabicPeriod"/>
            </a:pPr>
            <a:r>
              <a:rPr lang="cs-CZ" dirty="0" smtClean="0"/>
              <a:t>Upravený základ daně = 528 000 – 60 000 = 468 000 Kč</a:t>
            </a:r>
          </a:p>
          <a:p>
            <a:pPr marL="514350" indent="-514350">
              <a:buAutoNum type="arabicPeriod"/>
            </a:pPr>
            <a:r>
              <a:rPr lang="cs-CZ" dirty="0" smtClean="0"/>
              <a:t>Daň = 468 000 * 0,15 = 70 200 Kč</a:t>
            </a:r>
          </a:p>
          <a:p>
            <a:pPr marL="514350" indent="-514350">
              <a:buAutoNum type="arabicPeriod"/>
            </a:pPr>
            <a:r>
              <a:rPr lang="cs-CZ" dirty="0" smtClean="0"/>
              <a:t>Snížení daně = 70 200 – 24 840 = 45 360 Kč</a:t>
            </a:r>
          </a:p>
          <a:p>
            <a:pPr marL="514350" indent="-514350">
              <a:buAutoNum type="arabicPeriod"/>
            </a:pPr>
            <a:r>
              <a:rPr lang="cs-CZ" dirty="0" smtClean="0"/>
              <a:t>Daňové zvýhodnění = 45 360 – 13 404 = 31 956 Kč</a:t>
            </a:r>
          </a:p>
          <a:p>
            <a:pPr marL="0" indent="0">
              <a:buNone/>
            </a:pPr>
            <a:r>
              <a:rPr lang="cs-CZ" dirty="0" smtClean="0"/>
              <a:t>Podnikatel zaplatí za rok 2013 daň ve výši 31 956 Kč.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83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</a:t>
            </a:r>
            <a:r>
              <a:rPr lang="cs-CZ" sz="2000"/>
              <a:t>ISBN 978-80-87204-41-2.</a:t>
            </a:r>
          </a:p>
          <a:p>
            <a:r>
              <a:rPr lang="cs-CZ" sz="2000" smtClean="0"/>
              <a:t>URL</a:t>
            </a:r>
            <a:r>
              <a:rPr lang="cs-CZ" sz="2000" dirty="0"/>
              <a:t>: </a:t>
            </a:r>
            <a:r>
              <a:rPr lang="cs-CZ" sz="2000" dirty="0" smtClean="0"/>
              <a:t>&lt;</a:t>
            </a:r>
            <a:r>
              <a:rPr lang="cs-CZ" sz="2000" dirty="0">
                <a:hlinkClick r:id="rId2"/>
              </a:rPr>
              <a:t>http://finance.idnes.cz/dane-2013-interaktivni-danove-priznani-2013-fcd-/</a:t>
            </a:r>
            <a:r>
              <a:rPr lang="cs-CZ" sz="2000" dirty="0" err="1" smtClean="0">
                <a:hlinkClick r:id="rId2"/>
              </a:rPr>
              <a:t>p_dane.aspx?c</a:t>
            </a:r>
            <a:r>
              <a:rPr lang="cs-CZ" sz="2000" dirty="0" smtClean="0">
                <a:hlinkClick r:id="rId2"/>
              </a:rPr>
              <a:t>=A140211_2032775_p_dane_zuk</a:t>
            </a:r>
            <a:r>
              <a:rPr lang="cs-CZ" sz="2000" dirty="0" smtClean="0"/>
              <a:t>&gt; </a:t>
            </a:r>
            <a:r>
              <a:rPr lang="cs-CZ" sz="2000" dirty="0"/>
              <a:t>[cit. </a:t>
            </a:r>
            <a:r>
              <a:rPr lang="cs-CZ" sz="2000" dirty="0" smtClean="0"/>
              <a:t>2014-01-28].</a:t>
            </a:r>
            <a:endParaRPr lang="cs-CZ" sz="2000" dirty="0"/>
          </a:p>
          <a:p>
            <a:r>
              <a:rPr lang="cs-CZ" sz="2000" dirty="0"/>
              <a:t>URL: </a:t>
            </a:r>
            <a:r>
              <a:rPr lang="cs-CZ" sz="2000" dirty="0" smtClean="0"/>
              <a:t>&lt;</a:t>
            </a:r>
            <a:r>
              <a:rPr lang="cs-CZ" sz="2000" dirty="0">
                <a:hlinkClick r:id="rId3"/>
              </a:rPr>
              <a:t>http://www.mesec.cz/dane/dan-z-</a:t>
            </a:r>
            <a:r>
              <a:rPr lang="cs-CZ" sz="2000" dirty="0" err="1">
                <a:hlinkClick r:id="rId3"/>
              </a:rPr>
              <a:t>prijmu</a:t>
            </a:r>
            <a:r>
              <a:rPr lang="cs-CZ" sz="2000" dirty="0">
                <a:hlinkClick r:id="rId3"/>
              </a:rPr>
              <a:t>/</a:t>
            </a:r>
            <a:r>
              <a:rPr lang="cs-CZ" sz="2000" dirty="0" err="1">
                <a:hlinkClick r:id="rId3"/>
              </a:rPr>
              <a:t>pruvodce</a:t>
            </a:r>
            <a:r>
              <a:rPr lang="cs-CZ" sz="2000" dirty="0">
                <a:hlinkClick r:id="rId3"/>
              </a:rPr>
              <a:t>/slevy-na-dani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smtClean="0"/>
              <a:t>&gt; </a:t>
            </a:r>
            <a:r>
              <a:rPr lang="cs-CZ" sz="2000" dirty="0"/>
              <a:t>[cit. </a:t>
            </a:r>
            <a:r>
              <a:rPr lang="cs-CZ" sz="2000" dirty="0" smtClean="0"/>
              <a:t>2014-01-28].</a:t>
            </a:r>
            <a:endParaRPr lang="cs-CZ" sz="2000" dirty="0"/>
          </a:p>
          <a:p>
            <a:r>
              <a:rPr lang="cs-CZ" sz="2000" dirty="0"/>
              <a:t>URL: </a:t>
            </a:r>
            <a:r>
              <a:rPr lang="cs-CZ" sz="2000" dirty="0" smtClean="0"/>
              <a:t>&lt;</a:t>
            </a:r>
            <a:r>
              <a:rPr lang="cs-CZ" sz="2000" dirty="0">
                <a:hlinkClick r:id="rId4"/>
              </a:rPr>
              <a:t>http://www.financnisprava.cz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smtClean="0"/>
              <a:t>&gt; </a:t>
            </a:r>
            <a:r>
              <a:rPr lang="cs-CZ" sz="2000" dirty="0"/>
              <a:t>[cit. </a:t>
            </a:r>
            <a:r>
              <a:rPr lang="cs-CZ" sz="2000" dirty="0" smtClean="0"/>
              <a:t>2014-01-28].</a:t>
            </a:r>
          </a:p>
          <a:p>
            <a:endParaRPr lang="cs-CZ" sz="2000" dirty="0"/>
          </a:p>
          <a:p>
            <a:endParaRPr lang="cs-CZ" dirty="0" smtClean="0">
              <a:hlinkClick r:id="rId2"/>
            </a:endParaRP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047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</a:t>
            </a:r>
            <a:r>
              <a:rPr lang="cs-CZ" sz="2000" dirty="0" smtClean="0"/>
              <a:t>Daně a Zaměstnanci a mzdy.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princip výpočtu daně z příjmů fyzických osob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</a:t>
            </a:r>
            <a:r>
              <a:rPr lang="cs-CZ" sz="2000" dirty="0" smtClean="0"/>
              <a:t>samostatně výdělečně činných. Výpočet je ukázán na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konkrétním příkladu.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0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Daň z příjmů FO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je po DPH a Dani z příjmů PO nejdůležitějším zdrojem příjmů státního rozpočtu České republiky.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Sazba daně je ve výši 15 %.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861048"/>
            <a:ext cx="4660946" cy="273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49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 čeho se daň platí: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dirty="0" smtClean="0"/>
              <a:t>Příjmy ze závislé činnosti</a:t>
            </a:r>
          </a:p>
          <a:p>
            <a:pPr algn="ctr"/>
            <a:r>
              <a:rPr lang="cs-CZ" dirty="0" smtClean="0"/>
              <a:t>Příjmy z podnikání </a:t>
            </a:r>
          </a:p>
          <a:p>
            <a:pPr algn="ctr"/>
            <a:r>
              <a:rPr lang="cs-CZ" dirty="0" smtClean="0"/>
              <a:t>Příjmy z kapitálového majetku</a:t>
            </a:r>
          </a:p>
          <a:p>
            <a:pPr algn="ctr"/>
            <a:r>
              <a:rPr lang="cs-CZ" dirty="0" smtClean="0"/>
              <a:t>Příjmy z pronájmů</a:t>
            </a:r>
          </a:p>
          <a:p>
            <a:pPr algn="ctr"/>
            <a:r>
              <a:rPr lang="cs-CZ" dirty="0" smtClean="0"/>
              <a:t>Ostatní příjmy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Některé příjmy jsou vyňaty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 předmětu daně nebo od daně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osvobozeny.</a:t>
            </a:r>
          </a:p>
        </p:txBody>
      </p:sp>
    </p:spTree>
    <p:extLst>
      <p:ext uri="{BB962C8B-B14F-4D97-AF65-F5344CB8AC3E}">
        <p14:creationId xmlns:p14="http://schemas.microsoft.com/office/powerpoint/2010/main" val="80516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Srážková daň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Určité příjmy (příjmy z úroků, podíly na zisku, příjmy zaměstnanců do 5 00 Kč měsíčně) jsou zdaněny zvláštní sazbou daně přímo u zdroje.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Tato daň se neobjevuje v daňovém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přiznání.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1405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výpočtu daně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(v případě osob samostatně výdělečně činných)</a:t>
            </a:r>
          </a:p>
          <a:p>
            <a:pPr marL="514350" indent="-514350">
              <a:buAutoNum type="arabicPeriod"/>
            </a:pPr>
            <a:r>
              <a:rPr lang="cs-CZ" dirty="0" smtClean="0"/>
              <a:t>Rozdíl příjmů a výdajů</a:t>
            </a:r>
          </a:p>
          <a:p>
            <a:pPr marL="514350" indent="-514350">
              <a:buAutoNum type="arabicPeriod"/>
            </a:pPr>
            <a:r>
              <a:rPr lang="cs-CZ" dirty="0" smtClean="0"/>
              <a:t>Úprava rozdílu na základ daně</a:t>
            </a:r>
          </a:p>
          <a:p>
            <a:pPr marL="400050" lvl="1" indent="0">
              <a:buNone/>
            </a:pPr>
            <a:r>
              <a:rPr lang="cs-CZ" dirty="0"/>
              <a:t>Základ daně = rozdíl příjmů a výdajů + daňově</a:t>
            </a:r>
          </a:p>
          <a:p>
            <a:pPr marL="400050" lvl="1" indent="0">
              <a:buNone/>
            </a:pPr>
            <a:r>
              <a:rPr lang="cs-CZ" dirty="0"/>
              <a:t>neuznatelné výdaje – nezdaňované příjmy</a:t>
            </a:r>
          </a:p>
          <a:p>
            <a:pPr marL="514350" indent="-514350">
              <a:buAutoNum type="arabicPeriod"/>
            </a:pPr>
            <a:r>
              <a:rPr lang="cs-CZ" dirty="0" smtClean="0"/>
              <a:t>Upravený základ daně</a:t>
            </a:r>
          </a:p>
          <a:p>
            <a:pPr marL="400050" lvl="1" indent="0">
              <a:buNone/>
            </a:pPr>
            <a:r>
              <a:rPr lang="cs-CZ" dirty="0" smtClean="0"/>
              <a:t>Upravený základ daně = základ daně – odčitatelné</a:t>
            </a:r>
          </a:p>
          <a:p>
            <a:pPr marL="400050" lvl="1" indent="0">
              <a:buNone/>
            </a:pPr>
            <a:r>
              <a:rPr lang="cs-CZ" dirty="0" smtClean="0"/>
              <a:t>položky. Pozor: zaokrouhluje se na celé stovky dolů!</a:t>
            </a:r>
          </a:p>
          <a:p>
            <a:pPr marL="514350" indent="-514350">
              <a:buAutoNum type="arabicPeriod"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59639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Odčitatelné položky od základu daně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Dary na veřejně prospěšné účely (min. 1 000 Kč, max. 10 % ze základu daně)</a:t>
            </a:r>
          </a:p>
          <a:p>
            <a:r>
              <a:rPr lang="cs-CZ" dirty="0" smtClean="0"/>
              <a:t>Zaplacené úroky (úvěr ze stavebního spoření, hypotéka)</a:t>
            </a:r>
          </a:p>
          <a:p>
            <a:r>
              <a:rPr lang="cs-CZ" dirty="0" smtClean="0"/>
              <a:t>Zaplacené příspěvky na penzijní připojištění</a:t>
            </a:r>
          </a:p>
          <a:p>
            <a:r>
              <a:rPr lang="cs-CZ" dirty="0" smtClean="0"/>
              <a:t>Pojistné na soukromé životní pojištění</a:t>
            </a:r>
          </a:p>
          <a:p>
            <a:r>
              <a:rPr lang="cs-CZ" dirty="0" smtClean="0"/>
              <a:t>Členské příspěvky člena odborové organizace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9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Ztráta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OSVČ si mohou od základu daně odečíst ztrátu – nejdéle do 5 let od doby, kdy vznikla.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9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Snížení daně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6840233" cy="4976673"/>
          </a:xfrm>
        </p:spPr>
      </p:pic>
    </p:spTree>
    <p:extLst>
      <p:ext uri="{BB962C8B-B14F-4D97-AF65-F5344CB8AC3E}">
        <p14:creationId xmlns:p14="http://schemas.microsoft.com/office/powerpoint/2010/main" val="376399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479</Words>
  <Application>Microsoft Office PowerPoint</Application>
  <PresentationFormat>Předvádění na obrazovce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Daň z příjmů FO 1 Číslo materiálu: VY_42_INOVACE_05_17_PEKA</vt:lpstr>
      <vt:lpstr>Prezentace aplikace PowerPoint</vt:lpstr>
      <vt:lpstr>Daň z příjmů FO</vt:lpstr>
      <vt:lpstr>Z čeho se daň platí:</vt:lpstr>
      <vt:lpstr>Srážková daň</vt:lpstr>
      <vt:lpstr>Postup výpočtu daně</vt:lpstr>
      <vt:lpstr>Odčitatelné položky od základu daně</vt:lpstr>
      <vt:lpstr>Ztráta</vt:lpstr>
      <vt:lpstr>Snížení daně</vt:lpstr>
      <vt:lpstr>Daňové zvýhodnění</vt:lpstr>
      <vt:lpstr>Daňové přiznání</vt:lpstr>
      <vt:lpstr>Příklad</vt:lpstr>
      <vt:lpstr>Řešení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Daň z příjmů FO Číslo materiálu: VY_42_INOVACE_05_XX_PEKA</dc:title>
  <dc:creator>iapetus</dc:creator>
  <cp:lastModifiedBy>Iapetus</cp:lastModifiedBy>
  <cp:revision>23</cp:revision>
  <dcterms:created xsi:type="dcterms:W3CDTF">2014-02-14T16:51:43Z</dcterms:created>
  <dcterms:modified xsi:type="dcterms:W3CDTF">2014-04-24T18:16:53Z</dcterms:modified>
</cp:coreProperties>
</file>