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61" r:id="rId1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864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5582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1854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3676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0494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528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9948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1821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07171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7726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4252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F2795D-DE63-43F3-9E77-D70ABE38846F}" type="datetimeFigureOut">
              <a:rPr lang="cs-CZ" smtClean="0"/>
              <a:t>24.4.2014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D34A8-62A5-4F30-A21A-2FD1320BF2C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0364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inancni-matematika.cz/slozene-urocen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eaLnBrk="1" hangingPunct="1"/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Autor:	Ing. Kamila Pecková</a:t>
            </a:r>
            <a:br>
              <a:rPr lang="cs-CZ" sz="2000" dirty="0" smtClean="0"/>
            </a:br>
            <a:r>
              <a:rPr lang="cs-CZ" sz="2000" dirty="0" smtClean="0"/>
              <a:t>Tematická sada: Finanční matematika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Téma:	</a:t>
            </a:r>
            <a:r>
              <a:rPr lang="cs-CZ" sz="2000" b="1" dirty="0" smtClean="0"/>
              <a:t>Složené úročení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materiálu:	</a:t>
            </a:r>
            <a:r>
              <a:rPr lang="cs-CZ" sz="2000" dirty="0" smtClean="0"/>
              <a:t>VY_42_INOVACE_05_25_PEKA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87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Řešení: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i = 0,03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Vklad byl úročen roční úrokovou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sazbou ve výši 3 %.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340768"/>
            <a:ext cx="2485714" cy="1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76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4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Pan </a:t>
            </a:r>
            <a:r>
              <a:rPr lang="cs-CZ" dirty="0" smtClean="0"/>
              <a:t>Knesl </a:t>
            </a:r>
            <a:r>
              <a:rPr lang="cs-CZ" dirty="0"/>
              <a:t>složil na účet v bance 1 000 Kč při úrokové sazbě 2 % p</a:t>
            </a:r>
            <a:r>
              <a:rPr lang="cs-CZ" dirty="0" smtClean="0"/>
              <a:t>. a</a:t>
            </a:r>
            <a:r>
              <a:rPr lang="cs-CZ" dirty="0"/>
              <a:t>. Za tuto dobu jeho kapitál vzrostl na 1 104,08 Kč. Vypočítejte dobu, </a:t>
            </a:r>
            <a:r>
              <a:rPr lang="cs-CZ" dirty="0" smtClean="0"/>
              <a:t>  		na </a:t>
            </a:r>
            <a:r>
              <a:rPr lang="cs-CZ" dirty="0"/>
              <a:t>jakou byl vklad uložen. Použijte </a:t>
            </a:r>
            <a:r>
              <a:rPr lang="cs-CZ" dirty="0" smtClean="0"/>
              <a:t>		složené </a:t>
            </a:r>
            <a:r>
              <a:rPr lang="cs-CZ" dirty="0"/>
              <a:t>úročení.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293096"/>
            <a:ext cx="3383017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00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Řešení: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Vklad byl uložen po dobu </a:t>
            </a:r>
            <a:r>
              <a:rPr lang="cs-CZ" smtClean="0"/>
              <a:t>5 let.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772" y="1124744"/>
            <a:ext cx="4090466" cy="372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9918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KLÍNSKÝ, Petr – MÜNCH, Otto – CHROMÁ, Danuše. Ekonomika: ekonomická a finanční gramotnost pro střední školy. 2., upravené vydání. Praha: EDUKO nakladatelství, s. r. o., 2010, 2011. 180 s. ISBN 978-80-87204-41-2.</a:t>
            </a:r>
          </a:p>
          <a:p>
            <a:r>
              <a:rPr lang="cs-CZ" sz="2000" dirty="0" smtClean="0"/>
              <a:t>URL</a:t>
            </a:r>
            <a:r>
              <a:rPr lang="cs-CZ" sz="2000" dirty="0"/>
              <a:t>: </a:t>
            </a:r>
            <a:r>
              <a:rPr lang="cs-CZ" sz="2000" dirty="0" smtClean="0"/>
              <a:t>&lt;</a:t>
            </a:r>
            <a:r>
              <a:rPr lang="cs-CZ" sz="2000" dirty="0">
                <a:hlinkClick r:id="rId2"/>
              </a:rPr>
              <a:t>http://www.financni-matematika.cz/</a:t>
            </a:r>
            <a:r>
              <a:rPr lang="cs-CZ" sz="2000" dirty="0" err="1">
                <a:hlinkClick r:id="rId2"/>
              </a:rPr>
              <a:t>slozene-uroceni</a:t>
            </a:r>
            <a:r>
              <a:rPr lang="cs-CZ" sz="2000" dirty="0" smtClean="0">
                <a:hlinkClick r:id="rId2"/>
              </a:rPr>
              <a:t>/</a:t>
            </a:r>
            <a:r>
              <a:rPr lang="cs-CZ" sz="2000" dirty="0" smtClean="0"/>
              <a:t>&gt; </a:t>
            </a:r>
            <a:r>
              <a:rPr lang="cs-CZ" sz="2000" dirty="0"/>
              <a:t>[cit. </a:t>
            </a:r>
            <a:r>
              <a:rPr lang="cs-CZ" sz="2000" dirty="0" smtClean="0"/>
              <a:t>2014-01-10</a:t>
            </a:r>
            <a:r>
              <a:rPr lang="cs-CZ" sz="2000" dirty="0"/>
              <a:t>].</a:t>
            </a:r>
          </a:p>
          <a:p>
            <a:endParaRPr lang="cs-CZ" dirty="0" smtClean="0">
              <a:hlinkClick r:id="rId2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118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Anotace:  Prezentace je určena k doplněný výkladu tematického celku Finanční trh. 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/>
              <a:t>	</a:t>
            </a:r>
            <a:r>
              <a:rPr lang="cs-CZ" sz="2000" dirty="0" smtClean="0"/>
              <a:t>	Obsahuje </a:t>
            </a:r>
            <a:r>
              <a:rPr lang="cs-CZ" sz="2000" dirty="0" smtClean="0"/>
              <a:t>vysvětlení termínu a vzorce pro výpočet složených 		úroků. Zároveň obsahuje příklady na vysvětlení uvedené 		problematiky. </a:t>
            </a:r>
            <a:endParaRPr lang="cs-CZ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350" y="127000"/>
            <a:ext cx="6807200" cy="148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8881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Složené úročení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Úroky se přičítají k počátečnímu kapitálu (poskytnutému úvěru, uloženému vkladu) a společně s ním se úročí. Počáteční kapitál je 			úročen po dobu více úrokovacích 		období (jedno období je jeden rok). 		Úrok se připisuje ke vkladu na konci 		roku a v dalším roce je úročen. 			Vznikají úroky z úroků.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206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Vzorce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18584"/>
            <a:ext cx="3200000" cy="3161905"/>
          </a:xfr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509120"/>
            <a:ext cx="4647619" cy="1780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66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Počáteční kapitál 500 Kč úročíme po dobu 5 let úrokovou sazbou 15 % p. a. Úroky jsou připisovány vždy na konci roku.</a:t>
            </a:r>
            <a:endParaRPr lang="cs-CZ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1" y="2187925"/>
            <a:ext cx="3726833" cy="883682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449656"/>
            <a:ext cx="3779555" cy="313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23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Kapitál v případě složeného úročení roste exponenciálně. </a:t>
            </a:r>
            <a:r>
              <a:rPr lang="cs-CZ" dirty="0"/>
              <a:t>Stavy kapitálu na konci úrokového období tvoří geometrickou posloupnost s kvocientem (1 + </a:t>
            </a:r>
            <a:r>
              <a:rPr lang="cs-CZ" i="1" dirty="0"/>
              <a:t>i</a:t>
            </a:r>
            <a:r>
              <a:rPr lang="cs-CZ" dirty="0"/>
              <a:t>). Výraz (1 + </a:t>
            </a:r>
            <a:r>
              <a:rPr lang="cs-CZ" i="1" dirty="0"/>
              <a:t>i</a:t>
            </a:r>
            <a:r>
              <a:rPr lang="cs-CZ" dirty="0"/>
              <a:t>) je tzv. </a:t>
            </a:r>
            <a:r>
              <a:rPr lang="cs-CZ" i="1" dirty="0"/>
              <a:t>úročitel</a:t>
            </a:r>
            <a:r>
              <a:rPr lang="cs-CZ" dirty="0"/>
              <a:t>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151425"/>
            <a:ext cx="5579441" cy="330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42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Pan </a:t>
            </a:r>
            <a:r>
              <a:rPr lang="cs-CZ" dirty="0" smtClean="0"/>
              <a:t>Malík si </a:t>
            </a:r>
            <a:r>
              <a:rPr lang="cs-CZ" dirty="0"/>
              <a:t>uloží v bance 1 000 Kč při úrokové sazbě 2 % p</a:t>
            </a:r>
            <a:r>
              <a:rPr lang="cs-CZ" dirty="0" smtClean="0"/>
              <a:t>. a</a:t>
            </a:r>
            <a:r>
              <a:rPr lang="cs-CZ" dirty="0"/>
              <a:t>. Vypočtěte, kolik bude mít na běžném účtu za 5 let při složeném úročení. Úroky jsou připisovány 1× ročně. </a:t>
            </a: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Řešení: 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cs-CZ" dirty="0" err="1" smtClean="0"/>
              <a:t>K</a:t>
            </a:r>
            <a:r>
              <a:rPr lang="cs-CZ" baseline="-25000" dirty="0" err="1" smtClean="0"/>
              <a:t>n</a:t>
            </a:r>
            <a:r>
              <a:rPr lang="cs-CZ" dirty="0" smtClean="0"/>
              <a:t> = 1 000 * (1 + 0,02)</a:t>
            </a:r>
            <a:r>
              <a:rPr lang="cs-CZ" baseline="30000" dirty="0" smtClean="0"/>
              <a:t>5 </a:t>
            </a:r>
            <a:r>
              <a:rPr lang="cs-CZ" dirty="0" smtClean="0"/>
              <a:t>= 1 104,10 Kč</a:t>
            </a:r>
          </a:p>
          <a:p>
            <a:pPr marL="0" indent="0">
              <a:buNone/>
            </a:pPr>
            <a:r>
              <a:rPr lang="cs-CZ" baseline="30000" dirty="0"/>
              <a:t>	</a:t>
            </a:r>
            <a:r>
              <a:rPr lang="cs-CZ" baseline="30000" dirty="0" smtClean="0"/>
              <a:t>	</a:t>
            </a:r>
            <a:r>
              <a:rPr lang="cs-CZ" dirty="0" smtClean="0"/>
              <a:t>Za 5 let bude mít pan Malík na účtu</a:t>
            </a:r>
          </a:p>
          <a:p>
            <a:pPr marL="0" indent="0">
              <a:buNone/>
            </a:pPr>
            <a:r>
              <a:rPr lang="cs-CZ" baseline="30000" dirty="0"/>
              <a:t>	</a:t>
            </a:r>
            <a:r>
              <a:rPr lang="cs-CZ" baseline="30000" dirty="0" smtClean="0"/>
              <a:t>	</a:t>
            </a:r>
            <a:r>
              <a:rPr lang="cs-CZ" dirty="0" smtClean="0"/>
              <a:t>1 104,10 Kč.</a:t>
            </a:r>
            <a:endParaRPr lang="cs-CZ" baseline="30000" dirty="0" smtClean="0"/>
          </a:p>
          <a:p>
            <a:pPr marL="0" indent="0">
              <a:buNone/>
            </a:pPr>
            <a:endParaRPr lang="cs-CZ" baseline="300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317" y="3573016"/>
            <a:ext cx="2771429" cy="6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4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dirty="0" smtClean="0"/>
              <a:t>Pan Kaderka chce mít za 4 roky v bance 6 494,59 Kč. Kolik musí vložit na účet, jestliže je vklad úročený sazbou 2 %? 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Řešení: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K</a:t>
            </a:r>
            <a:r>
              <a:rPr lang="cs-CZ" baseline="-25000" dirty="0" smtClean="0"/>
              <a:t>0</a:t>
            </a:r>
            <a:r>
              <a:rPr lang="cs-CZ" dirty="0" smtClean="0"/>
              <a:t> = 6 494,59/(1 + 0,02)</a:t>
            </a:r>
            <a:r>
              <a:rPr lang="cs-CZ" baseline="30000" dirty="0" smtClean="0"/>
              <a:t>4</a:t>
            </a:r>
            <a:r>
              <a:rPr lang="cs-CZ" dirty="0" smtClean="0"/>
              <a:t> = 6 000 Kč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Pan Kaderka musí do banky vložit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6 000 Kč.</a:t>
            </a:r>
          </a:p>
          <a:p>
            <a:pPr marL="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657872"/>
            <a:ext cx="1961905" cy="101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408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3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Pan </a:t>
            </a:r>
            <a:r>
              <a:rPr lang="cs-CZ" dirty="0" smtClean="0"/>
              <a:t>Adamík </a:t>
            </a:r>
            <a:r>
              <a:rPr lang="cs-CZ" dirty="0"/>
              <a:t>složil na účet v bance </a:t>
            </a:r>
            <a:r>
              <a:rPr lang="cs-CZ" dirty="0" smtClean="0"/>
              <a:t>8</a:t>
            </a:r>
            <a:r>
              <a:rPr lang="cs-CZ" dirty="0"/>
              <a:t> 000 Kč na </a:t>
            </a:r>
            <a:r>
              <a:rPr lang="cs-CZ" dirty="0" smtClean="0"/>
              <a:t>3 roky. </a:t>
            </a:r>
            <a:r>
              <a:rPr lang="cs-CZ" dirty="0"/>
              <a:t>Za tuto dobu jeho kapitál vzrostl na </a:t>
            </a:r>
            <a:r>
              <a:rPr lang="cs-CZ" dirty="0" smtClean="0"/>
              <a:t>            8 741,80 </a:t>
            </a:r>
            <a:r>
              <a:rPr lang="cs-CZ" dirty="0"/>
              <a:t>Kč. Vypočítejte roční úrokovou sazbu, </a:t>
            </a:r>
            <a:r>
              <a:rPr lang="cs-CZ" dirty="0" smtClean="0"/>
              <a:t>		kterou </a:t>
            </a:r>
            <a:r>
              <a:rPr lang="cs-CZ" dirty="0"/>
              <a:t>musel být vklad úročen. </a:t>
            </a:r>
            <a:r>
              <a:rPr lang="cs-CZ" dirty="0" smtClean="0"/>
              <a:t>			Použijte </a:t>
            </a:r>
            <a:r>
              <a:rPr lang="cs-CZ" dirty="0"/>
              <a:t>složené úročení. Úroky jsou </a:t>
            </a:r>
            <a:r>
              <a:rPr lang="cs-CZ" dirty="0" smtClean="0"/>
              <a:t>		připisovány </a:t>
            </a:r>
            <a:r>
              <a:rPr lang="cs-CZ" dirty="0"/>
              <a:t>1× ročně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912723"/>
            <a:ext cx="1933333" cy="10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06085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1245</TotalTime>
  <Words>207</Words>
  <Application>Microsoft Office PowerPoint</Application>
  <PresentationFormat>Předvádění na obrazovce (4:3)</PresentationFormat>
  <Paragraphs>45</Paragraphs>
  <Slides>13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Motiv systému Office</vt:lpstr>
      <vt:lpstr>Střední průmyslová škola elektrotechnická a informačních technologií Brno   Číslo a název projektu: CZ.1.07/1.5.00/34.0521 – Investice do vzdělání nesou nejvyšší úrok  Autor: Ing. Kamila Pecková Tematická sada: Finanční matematika  Téma: Složené úročení Číslo materiálu: VY_42_INOVACE_05_25_PEKA</vt:lpstr>
      <vt:lpstr>Prezentace aplikace PowerPoint</vt:lpstr>
      <vt:lpstr>Složené úročení</vt:lpstr>
      <vt:lpstr>Vzorce</vt:lpstr>
      <vt:lpstr>Prezentace aplikace PowerPoint</vt:lpstr>
      <vt:lpstr>Prezentace aplikace PowerPoint</vt:lpstr>
      <vt:lpstr>Příklad 1</vt:lpstr>
      <vt:lpstr>Příklad 2</vt:lpstr>
      <vt:lpstr>Příklad 3</vt:lpstr>
      <vt:lpstr>Prezentace aplikace PowerPoint</vt:lpstr>
      <vt:lpstr>Příklad 4</vt:lpstr>
      <vt:lpstr>Prezentace aplikace PowerPoint</vt:lpstr>
      <vt:lpstr>Zdroje: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Ing. Kamila Pecková Tematická sada: Finanční matematika  Téma: Složené úročení Číslo materiálu: VY_42_INOVACE_05_XX_PEKA</dc:title>
  <dc:creator>iapetus</dc:creator>
  <cp:lastModifiedBy>Iapetus</cp:lastModifiedBy>
  <cp:revision>20</cp:revision>
  <dcterms:created xsi:type="dcterms:W3CDTF">2014-02-16T17:59:02Z</dcterms:created>
  <dcterms:modified xsi:type="dcterms:W3CDTF">2014-04-24T21:07:14Z</dcterms:modified>
</cp:coreProperties>
</file>