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D0D73-D44E-4EC0-A0DC-098E6DD72707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8B4A4-547F-4BE3-B572-38EB105DCD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95897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D0D73-D44E-4EC0-A0DC-098E6DD72707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8B4A4-547F-4BE3-B572-38EB105DCD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9506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D0D73-D44E-4EC0-A0DC-098E6DD72707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8B4A4-547F-4BE3-B572-38EB105DCD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39056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D0D73-D44E-4EC0-A0DC-098E6DD72707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8B4A4-547F-4BE3-B572-38EB105DCD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988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D0D73-D44E-4EC0-A0DC-098E6DD72707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8B4A4-547F-4BE3-B572-38EB105DCD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54852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D0D73-D44E-4EC0-A0DC-098E6DD72707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8B4A4-547F-4BE3-B572-38EB105DCD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951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D0D73-D44E-4EC0-A0DC-098E6DD72707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8B4A4-547F-4BE3-B572-38EB105DCD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4846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D0D73-D44E-4EC0-A0DC-098E6DD72707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8B4A4-547F-4BE3-B572-38EB105DCD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339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D0D73-D44E-4EC0-A0DC-098E6DD72707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8B4A4-547F-4BE3-B572-38EB105DCD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29102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D0D73-D44E-4EC0-A0DC-098E6DD72707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8B4A4-547F-4BE3-B572-38EB105DCD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05496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D0D73-D44E-4EC0-A0DC-098E6DD72707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8B4A4-547F-4BE3-B572-38EB105DCD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8536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40000"/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8D0D73-D44E-4EC0-A0DC-098E6DD72707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58B4A4-547F-4BE3-B572-38EB105DCD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28163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0825" y="1989138"/>
            <a:ext cx="8785225" cy="4535487"/>
          </a:xfrm>
        </p:spPr>
        <p:txBody>
          <a:bodyPr/>
          <a:lstStyle/>
          <a:p>
            <a:pPr eaLnBrk="1" hangingPunct="1"/>
            <a:r>
              <a:rPr lang="cs-CZ" sz="2000" dirty="0" smtClean="0"/>
              <a:t>Střední průmyslová škola elektrotechnická a informačních technologií Brno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Číslo a název projektu:	CZ.1.07/1.5.00/34.0521 – Investice do vzdělání nesou nejvyšší úrok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Autor:	Ing. Kamila Pecková</a:t>
            </a:r>
            <a:br>
              <a:rPr lang="cs-CZ" sz="2000" dirty="0" smtClean="0"/>
            </a:br>
            <a:r>
              <a:rPr lang="cs-CZ" sz="2000" dirty="0" smtClean="0"/>
              <a:t>Tematická sada: Finanční matematika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Téma:	</a:t>
            </a:r>
            <a:r>
              <a:rPr lang="cs-CZ" sz="2000" b="1" dirty="0" smtClean="0"/>
              <a:t>Inflace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Číslo materiálu:	</a:t>
            </a:r>
            <a:r>
              <a:rPr lang="cs-CZ" sz="2000" dirty="0" smtClean="0"/>
              <a:t>VY_42_INOVACE_05_30_PEKA</a:t>
            </a:r>
            <a:endParaRPr lang="cs-CZ" sz="2000" dirty="0" smtClean="0"/>
          </a:p>
        </p:txBody>
      </p:sp>
      <p:pic>
        <p:nvPicPr>
          <p:cNvPr id="2051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3" y="249238"/>
            <a:ext cx="7550150" cy="1644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12266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</a:pP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Anotace:  Prezentace je určena k doplněný výkladu tematického celku </a:t>
            </a:r>
            <a:r>
              <a:rPr lang="cs-CZ" sz="2000" dirty="0" smtClean="0"/>
              <a:t>Národní a </a:t>
            </a:r>
            <a:r>
              <a:rPr lang="cs-CZ" sz="2000" smtClean="0"/>
              <a:t>světové hospodářství. </a:t>
            </a:r>
          </a:p>
          <a:p>
            <a:pPr marL="0" indent="0" eaLnBrk="1" hangingPunct="1">
              <a:buFontTx/>
              <a:buNone/>
            </a:pP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/>
              <a:t>	</a:t>
            </a:r>
            <a:r>
              <a:rPr lang="cs-CZ" sz="2000" dirty="0" smtClean="0"/>
              <a:t>	Obsahuje základní údaje o inflaci. Popisuje princip výpočtu </a:t>
            </a:r>
          </a:p>
          <a:p>
            <a:pPr marL="0" indent="0" eaLnBrk="1" hangingPunct="1">
              <a:buFontTx/>
              <a:buNone/>
            </a:pPr>
            <a:r>
              <a:rPr lang="cs-CZ" sz="2000" dirty="0"/>
              <a:t>	</a:t>
            </a:r>
            <a:r>
              <a:rPr lang="cs-CZ" sz="2000" dirty="0" smtClean="0"/>
              <a:t>	inflace pomocí cenových indexů – CPI a Deflátoru HDP.</a:t>
            </a:r>
          </a:p>
          <a:p>
            <a:pPr marL="0" indent="0" eaLnBrk="1" hangingPunct="1">
              <a:buFontTx/>
              <a:buNone/>
            </a:pPr>
            <a:r>
              <a:rPr lang="cs-CZ" sz="2000" dirty="0"/>
              <a:t>	</a:t>
            </a:r>
            <a:r>
              <a:rPr lang="cs-CZ" sz="2000" dirty="0" smtClean="0"/>
              <a:t>	Postup výpočtu je uveden na příkladech.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pic>
        <p:nvPicPr>
          <p:cNvPr id="3075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9350" y="127000"/>
            <a:ext cx="6807200" cy="1484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28202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Inflace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je definována jako růst cenové hladiny.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Některé ceny mohou stagnovat nebo dokonce klesat, ale v průměru ceny rostou.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Při inflaci klesá kupní síla peněz, za stejný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obnos si koupíme méně zboží.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Opakem inflace je deflace.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8059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Míra inflace - výpočet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/>
              </a:rPr>
              <a:t>Míra inflace</a:t>
            </a:r>
            <a:r>
              <a:rPr lang="cs-CZ" dirty="0" smtClean="0">
                <a:effectLst/>
              </a:rPr>
              <a:t> se dá vyjádřit ukazatelem:</a:t>
            </a:r>
          </a:p>
          <a:p>
            <a:pPr marL="0" indent="0">
              <a:buNone/>
            </a:pPr>
            <a:endParaRPr lang="cs-CZ" dirty="0" smtClean="0">
              <a:effectLst/>
            </a:endParaRPr>
          </a:p>
          <a:p>
            <a:pPr marL="0" indent="0">
              <a:buNone/>
            </a:pPr>
            <a:r>
              <a:rPr lang="cs-CZ" dirty="0" smtClean="0">
                <a:effectLst/>
              </a:rPr>
              <a:t>                  </a:t>
            </a:r>
            <a:r>
              <a:rPr lang="cs-CZ" sz="2000" b="1" dirty="0" smtClean="0">
                <a:effectLst/>
              </a:rPr>
              <a:t>cenová hladina </a:t>
            </a:r>
            <a:r>
              <a:rPr lang="cs-CZ" sz="2000" b="1" baseline="-25000" dirty="0" smtClean="0">
                <a:effectLst/>
              </a:rPr>
              <a:t>(t) </a:t>
            </a:r>
            <a:r>
              <a:rPr lang="cs-CZ" sz="2000" b="1" dirty="0" smtClean="0">
                <a:effectLst/>
              </a:rPr>
              <a:t> - cenová hladina </a:t>
            </a:r>
            <a:r>
              <a:rPr lang="cs-CZ" sz="2000" b="1" baseline="-25000" dirty="0" smtClean="0">
                <a:effectLst/>
              </a:rPr>
              <a:t>(t -1)</a:t>
            </a:r>
            <a:r>
              <a:rPr lang="cs-CZ" sz="2000" b="1" dirty="0" smtClean="0">
                <a:effectLst/>
              </a:rPr>
              <a:t/>
            </a:r>
            <a:br>
              <a:rPr lang="cs-CZ" sz="2000" b="1" dirty="0" smtClean="0">
                <a:effectLst/>
              </a:rPr>
            </a:br>
            <a:r>
              <a:rPr lang="cs-CZ" sz="2000" b="1" dirty="0" smtClean="0">
                <a:effectLst/>
              </a:rPr>
              <a:t>míra inflace =  ----------------------------------------------------------       . 100         </a:t>
            </a:r>
            <a:r>
              <a:rPr lang="cs-CZ" sz="2000" b="1" dirty="0">
                <a:sym typeface="Symbol"/>
              </a:rPr>
              <a:t></a:t>
            </a:r>
            <a:r>
              <a:rPr lang="cs-CZ" sz="2000" b="1" dirty="0" smtClean="0">
                <a:effectLst/>
              </a:rPr>
              <a:t> % </a:t>
            </a:r>
            <a:r>
              <a:rPr lang="cs-CZ" sz="2000" b="1" dirty="0">
                <a:sym typeface="Symbol"/>
              </a:rPr>
              <a:t></a:t>
            </a:r>
            <a:r>
              <a:rPr lang="cs-CZ" sz="2000" b="1" dirty="0" smtClean="0">
                <a:effectLst/>
              </a:rPr>
              <a:t> </a:t>
            </a:r>
            <a:br>
              <a:rPr lang="cs-CZ" sz="2000" b="1" dirty="0" smtClean="0">
                <a:effectLst/>
              </a:rPr>
            </a:br>
            <a:r>
              <a:rPr lang="cs-CZ" sz="2000" b="1" dirty="0" smtClean="0">
                <a:effectLst/>
              </a:rPr>
              <a:t>                                              cenová hladina </a:t>
            </a:r>
            <a:r>
              <a:rPr lang="cs-CZ" sz="2000" b="1" baseline="-25000" dirty="0" smtClean="0">
                <a:effectLst/>
              </a:rPr>
              <a:t>(t -1) </a:t>
            </a:r>
            <a:endParaRPr lang="cs-CZ" sz="2000" dirty="0" smtClean="0">
              <a:effectLst/>
            </a:endParaRPr>
          </a:p>
          <a:p>
            <a:pPr marL="0" indent="0">
              <a:buNone/>
            </a:pPr>
            <a:r>
              <a:rPr lang="cs-CZ" dirty="0" smtClean="0">
                <a:effectLst/>
              </a:rPr>
              <a:t>        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>
                <a:effectLst/>
              </a:rPr>
              <a:t>kde t je určité období (např. měsíc, rok)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67015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Cenové indexy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Ve skutečnosti se inflace měří pomocí cenových indexů. </a:t>
            </a:r>
          </a:p>
          <a:p>
            <a:pPr marL="0" indent="0">
              <a:buNone/>
            </a:pPr>
            <a:r>
              <a:rPr lang="cs-CZ" dirty="0" smtClean="0"/>
              <a:t>Nejpoužívanější je Index spotřebitelských cen (CPI) a deflátor HDP.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64408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CPI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CPI se měří pomocí cen určitého koše vybraných statků a služeb. </a:t>
            </a:r>
          </a:p>
          <a:p>
            <a:pPr marL="0" indent="0">
              <a:buNone/>
            </a:pPr>
            <a:r>
              <a:rPr lang="cs-CZ" dirty="0" smtClean="0"/>
              <a:t>Cena statku ve sledovaném období se vydělím cenou v základním období a vynásobí váhou statku v celém spotřebním koši.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Pak se tato hodnota pro všechny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položky ve spotřebním koši sčítá.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Tím získáme průměrnou cenovou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hladinu ve sledovaném období.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00972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Vzorec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3930" y="1600200"/>
            <a:ext cx="6696140" cy="4525963"/>
          </a:xfrm>
        </p:spPr>
      </p:pic>
    </p:spTree>
    <p:extLst>
      <p:ext uri="{BB962C8B-B14F-4D97-AF65-F5344CB8AC3E}">
        <p14:creationId xmlns:p14="http://schemas.microsoft.com/office/powerpoint/2010/main" val="6457780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 celé ekonomice spotřebitelé spotřebovávají tři druhy statků (X, Y, Z). Na základě údajů v tabulce spočítejte roční míru inflace (výchozím rokem je rok 2010) v roce 2011 a 2012.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3717032"/>
            <a:ext cx="7796008" cy="2594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53550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Nejdřív vypočítáme CPI v jednotlivých letech: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27" y="2543284"/>
            <a:ext cx="9050073" cy="2397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60902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 předchozí tabulky vypočítáme meziroční míru inflace v roce 2011 a 2012: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844824"/>
            <a:ext cx="3735370" cy="223224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9396" y="3645024"/>
            <a:ext cx="3806827" cy="2251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88875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Deflátor HDP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Cenový index, který měří inflaci na základě porovnání nominálního a reálného HDP.</a:t>
            </a:r>
          </a:p>
          <a:p>
            <a:pPr marL="0" indent="0">
              <a:buNone/>
            </a:pPr>
            <a:r>
              <a:rPr lang="cs-CZ" dirty="0" smtClean="0"/>
              <a:t>		Úkol: Vysvětlete rozdíl mezi 			nominálním a reálným HDP.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        nominální HDP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Deflátor HDP = -------------------- * 100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reálný HDP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	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40259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Ekonomika vyrábí tři druhy statků (X, Y, Z). </a:t>
            </a:r>
          </a:p>
          <a:p>
            <a:pPr marL="0" indent="0">
              <a:buNone/>
            </a:pPr>
            <a:r>
              <a:rPr lang="cs-CZ" dirty="0" smtClean="0"/>
              <a:t>V tabulce je uvedené množství a ceny</a:t>
            </a:r>
          </a:p>
          <a:p>
            <a:pPr marL="0" indent="0">
              <a:buNone/>
            </a:pPr>
            <a:r>
              <a:rPr lang="cs-CZ" dirty="0" smtClean="0"/>
              <a:t> v jednotlivých letech: 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7713" y="3685938"/>
            <a:ext cx="7813231" cy="2430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6988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Úkol:</a:t>
            </a:r>
          </a:p>
          <a:p>
            <a:pPr marL="0" indent="0">
              <a:buNone/>
            </a:pPr>
            <a:r>
              <a:rPr lang="cs-CZ" dirty="0" smtClean="0"/>
              <a:t>Pomocí deflátoru HDP spočítejte meziroční míru inflace v roce 2011 a 2012.</a:t>
            </a:r>
          </a:p>
          <a:p>
            <a:pPr marL="0" indent="0">
              <a:buNone/>
            </a:pPr>
            <a:r>
              <a:rPr lang="cs-CZ" dirty="0" smtClean="0"/>
              <a:t>Řešení: </a:t>
            </a:r>
          </a:p>
          <a:p>
            <a:pPr marL="514350" indent="-514350">
              <a:buAutoNum type="arabicPeriod"/>
            </a:pPr>
            <a:r>
              <a:rPr lang="cs-CZ" dirty="0" smtClean="0"/>
              <a:t>krok: nominální produkt v jednotlivých letech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8167" y="3717032"/>
            <a:ext cx="7117681" cy="2232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75999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2. krok: výpočet reálného HDP v jednotlivých letech (množství v jednotlivých letech násobíme cenami výchozího roku 2010):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3717032"/>
            <a:ext cx="7120627" cy="2043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26608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3. krok: výpočet deflátorů v jednotlivých letech (podíl mezi nominálním a reálným HDP v daném roce): 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060848"/>
            <a:ext cx="3209524" cy="194285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0590" y="2708920"/>
            <a:ext cx="3400000" cy="209523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4516126"/>
            <a:ext cx="3333334" cy="20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92373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4. krok: pomocí deflátorů spočítáme meziroční míru inflace: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1484784"/>
            <a:ext cx="4654773" cy="4866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75470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/>
              <a:t>Kolektiv autorů. Slabikář finanční gramotnosti: učebnice základních 7 modulů finanční gramotnosti. 1. vydání. Praha: </a:t>
            </a:r>
            <a:r>
              <a:rPr lang="cs-CZ" sz="2000" dirty="0" err="1"/>
              <a:t>Cofet</a:t>
            </a:r>
            <a:r>
              <a:rPr lang="cs-CZ" sz="2000" dirty="0"/>
              <a:t>, a. s., 2009. 448 s. ISBN 80-254-4207-4.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732980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229</TotalTime>
  <Words>327</Words>
  <Application>Microsoft Office PowerPoint</Application>
  <PresentationFormat>Předvádění na obrazovce (4:3)</PresentationFormat>
  <Paragraphs>62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Střední průmyslová škola elektrotechnická a informačních technologií Brno   Číslo a název projektu: CZ.1.07/1.5.00/34.0521 – Investice do vzdělání nesou nejvyšší úrok  Autor: Ing. Kamila Pecková Tematická sada: Finanční matematika  Téma: Inflace Číslo materiálu: VY_42_INOVACE_05_30_PEKA</vt:lpstr>
      <vt:lpstr>Prezentace aplikace PowerPoint</vt:lpstr>
      <vt:lpstr>Inflace</vt:lpstr>
      <vt:lpstr>Míra inflace - výpočet</vt:lpstr>
      <vt:lpstr>Cenové indexy</vt:lpstr>
      <vt:lpstr>CPI</vt:lpstr>
      <vt:lpstr>Vzorec</vt:lpstr>
      <vt:lpstr>Příklad 1</vt:lpstr>
      <vt:lpstr>Řešení</vt:lpstr>
      <vt:lpstr>Prezentace aplikace PowerPoint</vt:lpstr>
      <vt:lpstr>Deflátor HDP</vt:lpstr>
      <vt:lpstr>Příklad 2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průmyslová škola elektrotechnická a informačních technologií Brno   Číslo a název projektu: CZ.1.07/1.5.00/34.0521 – Investice do vzdělání nesou nejvyšší úrok  Autor: Ing. Kamila Pecková Tematická sada: Finanční matematika  Téma: Inflace Číslo materiálu: VY_42_INOVACE_05_XX_PEKA</dc:title>
  <dc:creator>Iapetus</dc:creator>
  <cp:lastModifiedBy>Iapetus</cp:lastModifiedBy>
  <cp:revision>16</cp:revision>
  <dcterms:created xsi:type="dcterms:W3CDTF">2013-11-02T16:29:04Z</dcterms:created>
  <dcterms:modified xsi:type="dcterms:W3CDTF">2014-04-24T20:00:47Z</dcterms:modified>
</cp:coreProperties>
</file>