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</p:sldIdLst>
  <p:sldSz cx="12192000" cy="685800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45" d="100"/>
          <a:sy n="45" d="100"/>
        </p:scale>
        <p:origin x="-738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08FBECD-6189-4A12-B22B-23F978755C5E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245D23C-CF4D-49EC-8A99-057285093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80FCF1-B06C-44B7-87A1-38447DE04C0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>
            <a:spLocks noChangeAspect="1"/>
          </p:cNvSpPr>
          <p:nvPr/>
        </p:nvSpPr>
        <p:spPr>
          <a:xfrm>
            <a:off x="231775" y="244475"/>
            <a:ext cx="11723688" cy="6376988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" name="Straight Connector 7"/>
          <p:cNvCxnSpPr/>
          <p:nvPr/>
        </p:nvCxnSpPr>
        <p:spPr>
          <a:xfrm>
            <a:off x="1978025" y="3733800"/>
            <a:ext cx="822960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A431DA2-AD60-4808-B5D3-A2901FAA74C2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CF7CC20-D78B-4E87-B4B2-C0E13658BA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AB13D-743C-4605-89E9-426CE671D344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2D2A0-C590-416A-8D85-19F86A1E7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1981200" y="4021138"/>
            <a:ext cx="82296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2C752-41A4-47E7-9FAD-703A2B35DA4C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E51D7-3D09-4FD9-B40D-DA4EAC000E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544ED-0CB0-4B2C-8863-DBA9F634DEBF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1A9C2-2F06-460F-A22C-CA87C60F20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FB4EC-8E79-46E8-82CA-0AA0F3B55F4D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5A5B6-B82E-4576-9A56-EE1C2ED0D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0A1E9-811F-4427-B5D8-FCF4C58B6986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9F060-6E4D-469A-8502-EA853E5EA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8FD15-904D-4F0A-A146-D56B11BDA73C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32A3D-6BA0-4681-AC4B-CEABBED53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9867C-4D57-4915-96B1-B5FFF49EDFB9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33F629-6ACE-45B0-B39F-5F73542DE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rtlCol="0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ABACF-275C-4216-8E8B-004C4C08BE6F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92295-84C4-4283-A050-FCD3BDC77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4E6CE-5737-4AC3-AA46-DA9EE9F8314C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D3FDE-8E7E-4C6F-AAE9-A3918917EA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8A46B-5F0F-44EE-B517-D57983DDBF70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A388-FA69-4D35-B523-ACB884EE0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775" y="244475"/>
            <a:ext cx="11723688" cy="637698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143000" y="609600"/>
            <a:ext cx="9875838" cy="135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2057400"/>
            <a:ext cx="9872663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3000" y="6224588"/>
            <a:ext cx="23288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387ED5-BD03-4A87-9B9E-5CE1F742AA94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700" y="6224588"/>
            <a:ext cx="47164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738" y="6224588"/>
            <a:ext cx="17065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1810C93-BAA8-425B-AF57-AB1544F19E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77" r:id="rId9"/>
    <p:sldLayoutId id="2147483676" r:id="rId10"/>
    <p:sldLayoutId id="2147483675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accent1"/>
          </a:solidFill>
          <a:latin typeface="Corbel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accent1"/>
          </a:solidFill>
          <a:latin typeface="Corbel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accent1"/>
          </a:solidFill>
          <a:latin typeface="Corbel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accent1"/>
          </a:solidFill>
          <a:latin typeface="Corbel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accent1"/>
          </a:solidFill>
          <a:latin typeface="Corbel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accent1"/>
          </a:solidFill>
          <a:latin typeface="Corbel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accent1"/>
          </a:solidFill>
          <a:latin typeface="Corbel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accent1"/>
          </a:solidFill>
          <a:latin typeface="Corbel" pitchFamily="34" charset="0"/>
        </a:defRPr>
      </a:lvl9pPr>
    </p:titleStyle>
    <p:bodyStyle>
      <a:lvl1pPr marL="228600" indent="-182563" algn="l" rtl="0" fontAlgn="base">
        <a:lnSpc>
          <a:spcPct val="90000"/>
        </a:lnSpc>
        <a:spcBef>
          <a:spcPts val="1400"/>
        </a:spcBef>
        <a:spcAft>
          <a:spcPct val="0"/>
        </a:spcAft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0250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488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79525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400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351088" y="6356350"/>
            <a:ext cx="781050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1400" smtClean="0">
                <a:cs typeface="Arial" charset="0"/>
              </a:rPr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532063" y="2924175"/>
          <a:ext cx="7248525" cy="31638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</a:t>
                      </a:r>
                      <a:r>
                        <a:rPr lang="cs-CZ" baseline="0" dirty="0" smtClean="0"/>
                        <a:t> III –  monotónnost funkce, prostá funkce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 Baštář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Funkce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9288" y="404813"/>
            <a:ext cx="8229600" cy="6192837"/>
          </a:xfrm>
        </p:spPr>
        <p:txBody>
          <a:bodyPr rtlCol="0">
            <a:normAutofit/>
          </a:bodyPr>
          <a:lstStyle/>
          <a:p>
            <a:pPr indent="-182880" fontAlgn="auto">
              <a:spcAft>
                <a:spcPts val="0"/>
              </a:spcAft>
              <a:defRPr/>
            </a:pPr>
            <a:r>
              <a:rPr lang="cs-CZ" dirty="0" smtClean="0"/>
              <a:t>Anotace: </a:t>
            </a:r>
          </a:p>
          <a:p>
            <a:pPr marL="0" indent="0" fontAlgn="auto">
              <a:spcAft>
                <a:spcPts val="0"/>
              </a:spcAft>
              <a:buFont typeface="Corbel" pitchFamily="34" charset="0"/>
              <a:buNone/>
              <a:defRPr/>
            </a:pPr>
            <a:r>
              <a:rPr lang="cs-CZ" dirty="0" smtClean="0"/>
              <a:t>Prezentace </a:t>
            </a:r>
            <a:r>
              <a:rPr lang="cs-CZ" smtClean="0"/>
              <a:t>obsahuje pojmy: </a:t>
            </a:r>
            <a:r>
              <a:rPr lang="cs-CZ" dirty="0" smtClean="0"/>
              <a:t>Kartézská soustava souřadnic, monotónnost funkce, prostá funkce, řešené příklady, rostoucí, klesající, ani rostoucí, ani klesající, funkce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Corbe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Corbe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Corbel" pitchFamily="34" charset="0"/>
              <a:buNone/>
              <a:defRPr/>
            </a:pPr>
            <a:endParaRPr lang="cs-CZ" dirty="0" smtClean="0"/>
          </a:p>
          <a:p>
            <a:pPr indent="-182880" fontAlgn="auto">
              <a:spcAft>
                <a:spcPts val="0"/>
              </a:spcAft>
              <a:defRPr/>
            </a:pPr>
            <a:r>
              <a:rPr lang="cs-CZ" dirty="0" smtClean="0"/>
              <a:t>Metodické pokyny: výukový materiál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smtClean="0"/>
              <a:t>Určování monotónnosti  z grafu funkce,</a:t>
            </a:r>
            <a:br>
              <a:rPr lang="cs-CZ" sz="4000" smtClean="0"/>
            </a:br>
            <a:r>
              <a:rPr lang="cs-CZ" sz="4000" smtClean="0"/>
              <a:t>Prostá funkce</a:t>
            </a:r>
          </a:p>
        </p:txBody>
      </p:sp>
      <p:sp>
        <p:nvSpPr>
          <p:cNvPr id="6" name="Podnadpis 5"/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4754563" cy="4022725"/>
          </a:xfrm>
        </p:spPr>
        <p:txBody>
          <a:bodyPr/>
          <a:lstStyle/>
          <a:p>
            <a:pPr marL="342900" indent="-342900">
              <a:buFont typeface="Arial" charset="0"/>
              <a:buChar char="•"/>
            </a:pPr>
            <a:r>
              <a:rPr lang="cs-CZ" smtClean="0"/>
              <a:t>Monotónnost funkce je vlastnost, která určuje, zda je daná funkce na intervalu(nebo celém D(f) rostoucí, klesající, nerostoucí, neklesající nebo konstantní.</a:t>
            </a:r>
          </a:p>
          <a:p>
            <a:pPr marL="342900" indent="-342900">
              <a:buFont typeface="Arial" charset="0"/>
              <a:buChar char="•"/>
            </a:pPr>
            <a:r>
              <a:rPr lang="cs-CZ" smtClean="0"/>
              <a:t>Prostá funkce, říkáme, že funkce je prostá, pokud je na celém D(f) rostoucí, resp. </a:t>
            </a:r>
            <a:r>
              <a:rPr lang="cs-CZ" smtClean="0">
                <a:latin typeface="Arial" charset="0"/>
              </a:rPr>
              <a:t>k</a:t>
            </a:r>
            <a:r>
              <a:rPr lang="cs-CZ" smtClean="0"/>
              <a:t>lesající. Pomůcka: pokud vedeme rovnoběžku s osou x, libovolně, aby nám protnula graf funkce, musí toto nastat právě v jednom bodě.</a:t>
            </a:r>
          </a:p>
          <a:p>
            <a:pPr marL="342900" indent="-342900">
              <a:buFont typeface="Arial" charset="0"/>
              <a:buChar char="•"/>
            </a:pPr>
            <a:endParaRPr lang="cs-CZ" smtClean="0"/>
          </a:p>
          <a:p>
            <a:pPr marL="342900" indent="-342900">
              <a:buFont typeface="Arial" charset="0"/>
              <a:buChar char="•"/>
            </a:pPr>
            <a:endParaRPr lang="cs-CZ" smtClean="0"/>
          </a:p>
        </p:txBody>
      </p:sp>
      <p:sp>
        <p:nvSpPr>
          <p:cNvPr id="17411" name="Zástupný symbol pro obsah 7"/>
          <p:cNvSpPr>
            <a:spLocks noGrp="1"/>
          </p:cNvSpPr>
          <p:nvPr>
            <p:ph sz="half" idx="2"/>
          </p:nvPr>
        </p:nvSpPr>
        <p:spPr>
          <a:xfrm>
            <a:off x="6267450" y="2057400"/>
            <a:ext cx="4754563" cy="4022725"/>
          </a:xfrm>
        </p:spPr>
        <p:txBody>
          <a:bodyPr/>
          <a:lstStyle/>
          <a:p>
            <a:r>
              <a:rPr lang="cs-CZ" smtClean="0"/>
              <a:t>Rostoucí funkce – určíme z grafu tak, že pokud jdeme po grafu zleva  - doprava nahoru.</a:t>
            </a:r>
          </a:p>
          <a:p>
            <a:r>
              <a:rPr lang="cs-CZ" smtClean="0"/>
              <a:t>Klesající funkce po grafu zleva  - doprava dolů.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00925" y="3873500"/>
            <a:ext cx="2349500" cy="200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Určete monotónnost a zda je funkce prostá</a:t>
            </a:r>
          </a:p>
        </p:txBody>
      </p:sp>
      <p:pic>
        <p:nvPicPr>
          <p:cNvPr id="18434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14488" y="2368550"/>
            <a:ext cx="3419475" cy="2933700"/>
          </a:xfrm>
        </p:spPr>
      </p:pic>
      <p:sp>
        <p:nvSpPr>
          <p:cNvPr id="6" name="Zástupný symbol pro obsah 5"/>
          <p:cNvSpPr>
            <a:spLocks noGrp="1" noRot="1" noChangeAspect="1" noMove="1" noResize="1" noEditPoints="1" noAdjustHandles="1" noChangeArrowheads="1" noChangeShapeType="1" noTextEdit="1"/>
          </p:cNvSpPr>
          <p:nvPr>
            <p:ph sz="half" idx="2"/>
          </p:nvPr>
        </p:nvSpPr>
        <p:spPr>
          <a:blipFill rotWithShape="0">
            <a:blip r:embed="rId3"/>
            <a:stretch>
              <a:fillRect t="-2576" r="-385"/>
            </a:stretch>
          </a:blipFill>
        </p:spPr>
        <p:txBody>
          <a:bodyPr rtlCol="0">
            <a:normAutofit/>
          </a:bodyPr>
          <a:lstStyle/>
          <a:p>
            <a:pPr indent="-18288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6"/>
          <p:cNvSpPr>
            <a:spLocks noGrp="1"/>
          </p:cNvSpPr>
          <p:nvPr>
            <p:ph type="title"/>
          </p:nvPr>
        </p:nvSpPr>
        <p:spPr>
          <a:xfrm>
            <a:off x="1143000" y="609600"/>
            <a:ext cx="10275888" cy="1355725"/>
          </a:xfrm>
        </p:spPr>
        <p:txBody>
          <a:bodyPr/>
          <a:lstStyle/>
          <a:p>
            <a:r>
              <a:rPr lang="cs-CZ" smtClean="0"/>
              <a:t>Určete monotónnost a zda je funkce prostá</a:t>
            </a:r>
          </a:p>
        </p:txBody>
      </p:sp>
      <p:pic>
        <p:nvPicPr>
          <p:cNvPr id="19458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98575" y="2182813"/>
            <a:ext cx="3951288" cy="3352800"/>
          </a:xfrm>
        </p:spPr>
      </p:pic>
      <p:sp>
        <p:nvSpPr>
          <p:cNvPr id="4" name="Zástupný symbol pro obsah 3"/>
          <p:cNvSpPr>
            <a:spLocks noGrp="1" noRot="1" noChangeAspect="1" noMove="1" noResize="1" noEditPoints="1" noAdjustHandles="1" noChangeArrowheads="1" noChangeShapeType="1" noTextEdit="1"/>
          </p:cNvSpPr>
          <p:nvPr>
            <p:ph sz="half" idx="2"/>
          </p:nvPr>
        </p:nvSpPr>
        <p:spPr>
          <a:blipFill rotWithShape="0">
            <a:blip r:embed="rId3"/>
            <a:stretch>
              <a:fillRect t="-1818"/>
            </a:stretch>
          </a:blipFill>
        </p:spPr>
        <p:txBody>
          <a:bodyPr rtlCol="0">
            <a:normAutofit/>
          </a:bodyPr>
          <a:lstStyle/>
          <a:p>
            <a:pPr indent="-18288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69950" y="1511300"/>
            <a:ext cx="4087813" cy="3509963"/>
          </a:xfrm>
        </p:spPr>
      </p:pic>
      <p:sp>
        <p:nvSpPr>
          <p:cNvPr id="20482" name="Zástupný symbol pro obsah 3"/>
          <p:cNvSpPr>
            <a:spLocks noGrp="1"/>
          </p:cNvSpPr>
          <p:nvPr>
            <p:ph sz="half" idx="2"/>
          </p:nvPr>
        </p:nvSpPr>
        <p:spPr>
          <a:xfrm>
            <a:off x="6200775" y="914400"/>
            <a:ext cx="5434013" cy="5262563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Rostoucí na celém definičním oboru</a:t>
            </a:r>
          </a:p>
          <a:p>
            <a:r>
              <a:rPr lang="cs-CZ" smtClean="0"/>
              <a:t>Prostá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44550" y="1455738"/>
            <a:ext cx="4132263" cy="3529012"/>
          </a:xfrm>
        </p:spPr>
      </p:pic>
      <p:sp>
        <p:nvSpPr>
          <p:cNvPr id="4" name="Zástupný symbol pro obsah 3"/>
          <p:cNvSpPr>
            <a:spLocks noGrp="1" noRot="1" noChangeAspect="1" noMove="1" noResize="1" noEditPoints="1" noAdjustHandles="1" noChangeArrowheads="1" noChangeShapeType="1" noTextEdit="1"/>
          </p:cNvSpPr>
          <p:nvPr>
            <p:ph sz="half" idx="2"/>
          </p:nvPr>
        </p:nvSpPr>
        <p:spPr>
          <a:xfrm>
            <a:off x="6172200" y="839755"/>
            <a:ext cx="5407090" cy="5337208"/>
          </a:xfrm>
          <a:blipFill rotWithShape="0">
            <a:blip r:embed="rId3"/>
            <a:stretch>
              <a:fillRect t="-1371"/>
            </a:stretch>
          </a:blipFill>
        </p:spPr>
        <p:txBody>
          <a:bodyPr rtlCol="0">
            <a:normAutofit/>
          </a:bodyPr>
          <a:lstStyle/>
          <a:p>
            <a:pPr indent="-18288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Děkuji za pozornost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vlastní</a:t>
            </a:r>
            <a:br>
              <a:rPr lang="cs-CZ" smtClean="0"/>
            </a:br>
            <a:r>
              <a:rPr lang="cs-CZ" smtClean="0"/>
              <a:t>Využití MS Excel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Základ">
  <a:themeElements>
    <a:clrScheme name="Základ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Základ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TC103457444[[fn=Základna]]</Template>
  <TotalTime>48</TotalTime>
  <Words>193</Words>
  <Application>Microsoft Office PowerPoint</Application>
  <PresentationFormat>Custom</PresentationFormat>
  <Paragraphs>36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Corbel</vt:lpstr>
      <vt:lpstr>Arial</vt:lpstr>
      <vt:lpstr>Calibri</vt:lpstr>
      <vt:lpstr>Times New Roman</vt:lpstr>
      <vt:lpstr>Gill Sans MT</vt:lpstr>
      <vt:lpstr>Základ</vt:lpstr>
      <vt:lpstr>Základ</vt:lpstr>
      <vt:lpstr>Základ</vt:lpstr>
      <vt:lpstr>Snímek 1</vt:lpstr>
      <vt:lpstr>Snímek 2</vt:lpstr>
      <vt:lpstr>Určování monotónnosti  z grafu funkce, Prostá funkce</vt:lpstr>
      <vt:lpstr>Určete monotónnost a zda je funkce prostá</vt:lpstr>
      <vt:lpstr>Určete monotónnost a zda je funkce prostá</vt:lpstr>
      <vt:lpstr>Snímek 6</vt:lpstr>
      <vt:lpstr>Snímek 7</vt:lpstr>
      <vt:lpstr>Děkuji za pozornost</vt:lpstr>
      <vt:lpstr>Zdroje vlastní Využití MS Excel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Bastaru</dc:creator>
  <cp:lastModifiedBy>DUM</cp:lastModifiedBy>
  <cp:revision>11</cp:revision>
  <dcterms:created xsi:type="dcterms:W3CDTF">2014-05-27T11:17:54Z</dcterms:created>
  <dcterms:modified xsi:type="dcterms:W3CDTF">2014-06-04T14:16:58Z</dcterms:modified>
</cp:coreProperties>
</file>