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4" r:id="rId2"/>
    <p:sldId id="265" r:id="rId3"/>
    <p:sldId id="257" r:id="rId4"/>
    <p:sldId id="258" r:id="rId5"/>
    <p:sldId id="259" r:id="rId6"/>
    <p:sldId id="260" r:id="rId7"/>
    <p:sldId id="262" r:id="rId8"/>
    <p:sldId id="263" r:id="rId9"/>
    <p:sldId id="266" r:id="rId10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4" autoAdjust="0"/>
    <p:restoredTop sz="94660"/>
  </p:normalViewPr>
  <p:slideViewPr>
    <p:cSldViewPr snapToGrid="0">
      <p:cViewPr varScale="1">
        <p:scale>
          <a:sx n="62" d="100"/>
          <a:sy n="62" d="100"/>
        </p:scale>
        <p:origin x="90" y="3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988C86-4EBD-40D3-AA29-9D8FEE250A24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7265B0-3228-44E8-BC46-9A3C56737A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267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05290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3FFA7-6CEC-44CD-A5E6-F7E70DB98869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4ED2C1-29CA-4614-B76B-6620D79D5A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34726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3FFA7-6CEC-44CD-A5E6-F7E70DB98869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4ED2C1-29CA-4614-B76B-6620D79D5A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22209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3FFA7-6CEC-44CD-A5E6-F7E70DB98869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4ED2C1-29CA-4614-B76B-6620D79D5A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29739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3FFA7-6CEC-44CD-A5E6-F7E70DB98869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4ED2C1-29CA-4614-B76B-6620D79D5A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17933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3FFA7-6CEC-44CD-A5E6-F7E70DB98869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4ED2C1-29CA-4614-B76B-6620D79D5A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95479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3FFA7-6CEC-44CD-A5E6-F7E70DB98869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4ED2C1-29CA-4614-B76B-6620D79D5A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2681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3FFA7-6CEC-44CD-A5E6-F7E70DB98869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4ED2C1-29CA-4614-B76B-6620D79D5A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55122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3FFA7-6CEC-44CD-A5E6-F7E70DB98869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4ED2C1-29CA-4614-B76B-6620D79D5A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94538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3FFA7-6CEC-44CD-A5E6-F7E70DB98869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4ED2C1-29CA-4614-B76B-6620D79D5A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48218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3FFA7-6CEC-44CD-A5E6-F7E70DB98869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4ED2C1-29CA-4614-B76B-6620D79D5A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39447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3FFA7-6CEC-44CD-A5E6-F7E70DB98869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4ED2C1-29CA-4614-B76B-6620D79D5A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53356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43FFA7-6CEC-44CD-A5E6-F7E70DB98869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4ED2C1-29CA-4614-B76B-6620D79D5A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74450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36703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351584" y="6356351"/>
            <a:ext cx="7632848" cy="365125"/>
          </a:xfrm>
        </p:spPr>
        <p:txBody>
          <a:bodyPr/>
          <a:lstStyle/>
          <a:p>
            <a:r>
              <a:rPr lang="cs-CZ" sz="1400" dirty="0"/>
              <a:t>Střední škola  a Vyšší odborná škola cestovního ruchu, Senovážné náměstí 12, České Budějovice 370  01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3225844"/>
              </p:ext>
            </p:extLst>
          </p:nvPr>
        </p:nvGraphicFramePr>
        <p:xfrm>
          <a:off x="2531605" y="2924944"/>
          <a:ext cx="7248961" cy="313912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CZ.1.07/1.5.00/34.0423</a:t>
                      </a: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DUM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/>
                        <a:t>VI </a:t>
                      </a:r>
                      <a:r>
                        <a:rPr lang="cs-CZ" baseline="0" dirty="0" smtClean="0"/>
                        <a:t>– Lineární funkce – přímá úměrnost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Jan Baštář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Funkce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22. 2. 2013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60287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19536" y="404665"/>
            <a:ext cx="8229600" cy="6192688"/>
          </a:xfrm>
        </p:spPr>
        <p:txBody>
          <a:bodyPr/>
          <a:lstStyle/>
          <a:p>
            <a:r>
              <a:rPr lang="cs-CZ" dirty="0" smtClean="0"/>
              <a:t>Anotace: </a:t>
            </a:r>
          </a:p>
          <a:p>
            <a:pPr marL="0" indent="0">
              <a:buNone/>
            </a:pPr>
            <a:r>
              <a:rPr lang="cs-CZ" dirty="0" smtClean="0"/>
              <a:t>Prezentace obsahuje </a:t>
            </a:r>
            <a:r>
              <a:rPr lang="cs-CZ" dirty="0" smtClean="0"/>
              <a:t>pojmy: </a:t>
            </a:r>
            <a:r>
              <a:rPr lang="cs-CZ" dirty="0" smtClean="0"/>
              <a:t>Kartézská soustava souřadnic, definice lineární funkce, směrnice funkce řešené příklady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pokyny: výukový materiál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3139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Lineární funkce – přímá úměrnost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Lineární funkce, je taková funkce, kterou můžeme vyjádřit ve tvaru:</a:t>
                </a:r>
              </a:p>
              <a:p>
                <a:r>
                  <a:rPr lang="cs-CZ" i="1" dirty="0" smtClean="0"/>
                  <a:t>y=</a:t>
                </a:r>
                <a:r>
                  <a:rPr lang="cs-CZ" i="1" dirty="0" err="1" smtClean="0"/>
                  <a:t>kx+q</a:t>
                </a:r>
                <a:endParaRPr lang="cs-CZ" i="1" dirty="0" smtClean="0"/>
              </a:p>
              <a:p>
                <a:r>
                  <a:rPr lang="cs-CZ" i="1" dirty="0" smtClean="0"/>
                  <a:t>k </a:t>
                </a:r>
                <a:r>
                  <a:rPr lang="cs-CZ" dirty="0" smtClean="0"/>
                  <a:t>je směrnice přímky, platí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 panose="02040503050406030204" pitchFamily="18" charset="0"/>
                      </a:rPr>
                      <m:t>𝑘</m:t>
                    </m:r>
                    <m:r>
                      <a:rPr lang="cs-CZ" i="1" smtClean="0">
                        <a:latin typeface="Cambria Math" panose="02040503050406030204" pitchFamily="18" charset="0"/>
                      </a:rPr>
                      <m:t>=</m:t>
                    </m:r>
                    <m:func>
                      <m:funcPr>
                        <m:ctrlPr>
                          <a:rPr lang="cs-CZ" b="0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b="0" i="0" smtClean="0">
                            <a:latin typeface="Cambria Math" panose="02040503050406030204" pitchFamily="18" charset="0"/>
                          </a:rPr>
                          <m:t>tan</m:t>
                        </m:r>
                      </m:fName>
                      <m:e>
                        <m:r>
                          <a:rPr lang="cs-CZ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𝜑</m:t>
                        </m:r>
                      </m:e>
                    </m:func>
                  </m:oMath>
                </a14:m>
                <a:endParaRPr lang="cs-CZ" i="1" dirty="0" smtClean="0"/>
              </a:p>
              <a:p>
                <a:r>
                  <a:rPr lang="cs-CZ" dirty="0" smtClean="0"/>
                  <a:t>Vyjadřuje hodnotu úhlu, který svírá přímka s osou x</a:t>
                </a:r>
              </a:p>
              <a:p>
                <a:r>
                  <a:rPr lang="cs-CZ" dirty="0" smtClean="0"/>
                  <a:t>Pro přímou úměrnost platí, že </a:t>
                </a:r>
                <a:r>
                  <a:rPr lang="cs-CZ" i="1" dirty="0" smtClean="0"/>
                  <a:t>y=</a:t>
                </a:r>
                <a:r>
                  <a:rPr lang="cs-CZ" i="1" dirty="0" err="1" smtClean="0"/>
                  <a:t>kx</a:t>
                </a:r>
                <a:r>
                  <a:rPr lang="cs-CZ" i="1" dirty="0" smtClean="0"/>
                  <a:t> </a:t>
                </a:r>
                <a:r>
                  <a:rPr lang="cs-CZ" dirty="0" smtClean="0"/>
                  <a:t>tedy </a:t>
                </a:r>
                <a:r>
                  <a:rPr lang="cs-CZ" i="1" dirty="0" smtClean="0"/>
                  <a:t>q=0</a:t>
                </a:r>
              </a:p>
              <a:p>
                <a:r>
                  <a:rPr lang="cs-CZ" dirty="0"/>
                  <a:t>Grafem přímé úměrnosti je přímka procházející počátkem, určená 2 body</a:t>
                </a:r>
              </a:p>
              <a:p>
                <a:pPr marL="0" indent="0">
                  <a:buNone/>
                </a:pPr>
                <a:endParaRPr lang="cs-CZ" i="1" dirty="0" smtClean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1043" t="-22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26988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Směrnice přímky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67175" y="1977231"/>
            <a:ext cx="4057650" cy="4048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2548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se hodnota směrnice projeví na grafu?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838200" y="1825625"/>
                <a:ext cx="3925711" cy="4351338"/>
              </a:xfrm>
            </p:spPr>
            <p:txBody>
              <a:bodyPr/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 panose="02040503050406030204" pitchFamily="18" charset="0"/>
                      </a:rPr>
                      <m:t>𝑘</m:t>
                    </m:r>
                    <m:r>
                      <a:rPr lang="cs-CZ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&gt;0</m:t>
                    </m:r>
                  </m:oMath>
                </a14:m>
                <a:endParaRPr lang="cs-CZ" dirty="0" smtClean="0"/>
              </a:p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 panose="02040503050406030204" pitchFamily="18" charset="0"/>
                      </a:rPr>
                      <m:t>𝑦</m:t>
                    </m:r>
                    <m:r>
                      <a:rPr lang="cs-CZ" b="0" i="1" smtClean="0">
                        <a:latin typeface="Cambria Math" panose="02040503050406030204" pitchFamily="18" charset="0"/>
                      </a:rPr>
                      <m:t>=3</m:t>
                    </m:r>
                    <m:r>
                      <a:rPr lang="cs-CZ" b="0" i="1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cs-CZ" b="0" i="0" smtClean="0">
                        <a:latin typeface="Cambria Math" panose="02040503050406030204" pitchFamily="18" charset="0"/>
                      </a:rPr>
                      <m:t>, </m:t>
                    </m:r>
                    <m:r>
                      <a:rPr lang="cs-CZ" b="0" i="1" smtClean="0">
                        <a:latin typeface="Cambria Math" panose="02040503050406030204" pitchFamily="18" charset="0"/>
                      </a:rPr>
                      <m:t>𝑘</m:t>
                    </m:r>
                    <m:r>
                      <a:rPr lang="cs-CZ" b="0" i="1" smtClean="0">
                        <a:latin typeface="Cambria Math" panose="02040503050406030204" pitchFamily="18" charset="0"/>
                      </a:rPr>
                      <m:t>=3</m:t>
                    </m:r>
                  </m:oMath>
                </a14:m>
                <a:endParaRPr lang="cs-CZ" i="1" dirty="0" smtClean="0"/>
              </a:p>
              <a:p>
                <a:endParaRPr lang="cs-CZ" i="1" dirty="0" smtClean="0"/>
              </a:p>
              <a:p>
                <a:endParaRPr lang="cs-CZ" i="1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38200" y="1825625"/>
                <a:ext cx="3925711" cy="4351338"/>
              </a:xfrm>
              <a:blipFill rotWithShape="0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 txBox="1">
                <a:spLocks/>
              </p:cNvSpPr>
              <p:nvPr/>
            </p:nvSpPr>
            <p:spPr>
              <a:xfrm>
                <a:off x="6578600" y="1825625"/>
                <a:ext cx="3925711" cy="4351338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14:m>
                  <m:oMath xmlns:m="http://schemas.openxmlformats.org/officeDocument/2006/math">
                    <m:r>
                      <a:rPr lang="cs-CZ" i="1" smtClean="0">
                        <a:latin typeface="Cambria Math" panose="02040503050406030204" pitchFamily="18" charset="0"/>
                      </a:rPr>
                      <m:t>𝑘</m:t>
                    </m:r>
                    <m:r>
                      <a:rPr lang="cs-CZ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&lt;</m:t>
                    </m:r>
                    <m:r>
                      <a:rPr lang="cs-CZ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0</m:t>
                    </m:r>
                  </m:oMath>
                </a14:m>
                <a:endParaRPr lang="cs-CZ" dirty="0" smtClean="0">
                  <a:ea typeface="Cambria Math" panose="02040503050406030204" pitchFamily="18" charset="0"/>
                </a:endParaRPr>
              </a:p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 panose="02040503050406030204" pitchFamily="18" charset="0"/>
                      </a:rPr>
                      <m:t>𝑦</m:t>
                    </m:r>
                    <m:r>
                      <a:rPr lang="cs-CZ" b="0" i="1" smtClean="0">
                        <a:latin typeface="Cambria Math" panose="02040503050406030204" pitchFamily="18" charset="0"/>
                      </a:rPr>
                      <m:t>=−2</m:t>
                    </m:r>
                    <m:r>
                      <a:rPr lang="cs-CZ" b="0" i="1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cs-CZ" b="0" i="1" smtClean="0">
                        <a:latin typeface="Cambria Math" panose="02040503050406030204" pitchFamily="18" charset="0"/>
                      </a:rPr>
                      <m:t>, </m:t>
                    </m:r>
                    <m:r>
                      <a:rPr lang="cs-CZ" b="0" i="1" smtClean="0">
                        <a:latin typeface="Cambria Math" panose="02040503050406030204" pitchFamily="18" charset="0"/>
                      </a:rPr>
                      <m:t>𝑘</m:t>
                    </m:r>
                    <m:r>
                      <a:rPr lang="cs-CZ" b="0" i="1" smtClean="0">
                        <a:latin typeface="Cambria Math" panose="02040503050406030204" pitchFamily="18" charset="0"/>
                      </a:rPr>
                      <m:t>=−2</m:t>
                    </m:r>
                  </m:oMath>
                </a14:m>
                <a:endParaRPr lang="cs-CZ" b="0" dirty="0" smtClean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4" name="Zástupný symbol pro obsah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78600" y="1825625"/>
                <a:ext cx="3925711" cy="4351338"/>
              </a:xfrm>
              <a:prstGeom prst="rect">
                <a:avLst/>
              </a:prstGeom>
              <a:blipFill rotWithShape="0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728" y="2862762"/>
            <a:ext cx="2678421" cy="253911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4300" y="2968976"/>
            <a:ext cx="2528494" cy="2326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983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>
                <a:spLocks noGrp="1"/>
              </p:cNvSpPr>
              <p:nvPr>
                <p:ph type="title"/>
              </p:nvPr>
            </p:nvSpPr>
            <p:spPr/>
            <p:txBody>
              <a:bodyPr/>
              <a:lstStyle/>
              <a:p>
                <a:pPr algn="ctr"/>
                <a:r>
                  <a:rPr lang="cs-CZ" dirty="0" smtClean="0"/>
                  <a:t>Nakreslete graf funkce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 panose="02040503050406030204" pitchFamily="18" charset="0"/>
                      </a:rPr>
                      <m:t>𝑦</m:t>
                    </m:r>
                    <m:r>
                      <a:rPr lang="cs-CZ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cs-CZ" b="0" i="1" smtClean="0">
                        <a:latin typeface="Cambria Math" panose="02040503050406030204" pitchFamily="18" charset="0"/>
                      </a:rPr>
                      <m:t>𝑥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2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0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Zvolíme si za x hodnotu 0 a 1, dopočítáme druhou souřadnici bodu</a:t>
                </a:r>
              </a:p>
              <a:p>
                <a14:m>
                  <m:oMath xmlns:m="http://schemas.openxmlformats.org/officeDocument/2006/math">
                    <m:r>
                      <a:rPr lang="cs-CZ" i="1" smtClean="0">
                        <a:latin typeface="Cambria Math" panose="02040503050406030204" pitchFamily="18" charset="0"/>
                      </a:rPr>
                      <m:t>𝐴</m:t>
                    </m:r>
                    <m:r>
                      <a:rPr lang="cs-CZ" i="1" smtClean="0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 panose="02040503050406030204" pitchFamily="18" charset="0"/>
                          </a:rPr>
                          <m:t>0;</m:t>
                        </m:r>
                        <m:r>
                          <a:rPr lang="cs-CZ" b="0" i="1" smtClean="0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</m:d>
                  </m:oMath>
                </a14:m>
                <a:endParaRPr lang="cs-CZ" b="0" dirty="0" smtClean="0"/>
              </a:p>
              <a:p>
                <a:r>
                  <a:rPr lang="cs-CZ" dirty="0" smtClean="0"/>
                  <a:t>Po dosazení do rovnice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 panose="02040503050406030204" pitchFamily="18" charset="0"/>
                      </a:rPr>
                      <m:t>𝑦</m:t>
                    </m:r>
                    <m:r>
                      <a:rPr lang="cs-CZ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cs-CZ" b="0" i="1" smtClean="0">
                        <a:latin typeface="Cambria Math" panose="02040503050406030204" pitchFamily="18" charset="0"/>
                      </a:rPr>
                      <m:t>𝑥</m:t>
                    </m:r>
                  </m:oMath>
                </a14:m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 panose="02040503050406030204" pitchFamily="18" charset="0"/>
                      </a:rPr>
                      <m:t>𝑦</m:t>
                    </m:r>
                    <m:r>
                      <a:rPr lang="cs-CZ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cs-CZ" b="0" i="1" smtClean="0">
                        <a:latin typeface="Cambria Math" panose="02040503050406030204" pitchFamily="18" charset="0"/>
                      </a:rPr>
                      <m:t>0</m:t>
                    </m:r>
                  </m:oMath>
                </a14:m>
                <a:r>
                  <a:rPr lang="cs-CZ" dirty="0" smtClean="0"/>
                  <a:t>. Tedy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 panose="02040503050406030204" pitchFamily="18" charset="0"/>
                      </a:rPr>
                      <m:t>𝐴</m:t>
                    </m:r>
                    <m:r>
                      <a:rPr lang="cs-CZ" i="1" smtClean="0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 panose="02040503050406030204" pitchFamily="18" charset="0"/>
                          </a:rPr>
                          <m:t>0;0</m:t>
                        </m:r>
                      </m:e>
                    </m:d>
                  </m:oMath>
                </a14:m>
                <a:endParaRPr lang="cs-CZ" dirty="0" smtClean="0"/>
              </a:p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 panose="02040503050406030204" pitchFamily="18" charset="0"/>
                      </a:rPr>
                      <m:t>𝐵</m:t>
                    </m:r>
                    <m:r>
                      <a:rPr lang="cs-CZ" i="1" smtClean="0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 panose="02040503050406030204" pitchFamily="18" charset="0"/>
                          </a:rPr>
                          <m:t>1;</m:t>
                        </m:r>
                        <m:r>
                          <a:rPr lang="cs-CZ" b="0" i="1" smtClean="0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</m:d>
                  </m:oMath>
                </a14:m>
                <a:r>
                  <a:rPr lang="cs-CZ" dirty="0" smtClean="0"/>
                  <a:t>,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 panose="02040503050406030204" pitchFamily="18" charset="0"/>
                      </a:rPr>
                      <m:t>𝐵</m:t>
                    </m:r>
                    <m:r>
                      <a:rPr lang="cs-CZ" i="1" smtClean="0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 panose="02040503050406030204" pitchFamily="18" charset="0"/>
                          </a:rPr>
                          <m:t>1;1</m:t>
                        </m:r>
                      </m:e>
                    </m:d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blipFill rotWithShape="0">
                <a:blip r:embed="rId3"/>
                <a:stretch>
                  <a:fillRect l="-2118" t="-22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6758238" y="2101294"/>
            <a:ext cx="4009524" cy="38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1275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>
                <a:spLocks noGrp="1"/>
              </p:cNvSpPr>
              <p:nvPr>
                <p:ph type="title"/>
              </p:nvPr>
            </p:nvSpPr>
            <p:spPr/>
            <p:txBody>
              <a:bodyPr/>
              <a:lstStyle/>
              <a:p>
                <a:pPr algn="ctr"/>
                <a:r>
                  <a:rPr lang="cs-CZ" dirty="0" smtClean="0"/>
                  <a:t>Nakreslete graf funkce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 panose="02040503050406030204" pitchFamily="18" charset="0"/>
                      </a:rPr>
                      <m:t>𝑦</m:t>
                    </m:r>
                    <m:r>
                      <a:rPr lang="cs-CZ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cs-CZ" b="0" i="1" smtClean="0">
                        <a:latin typeface="Cambria Math" panose="02040503050406030204" pitchFamily="18" charset="0"/>
                      </a:rPr>
                      <m:t>−4</m:t>
                    </m:r>
                    <m:r>
                      <a:rPr lang="cs-CZ" b="0" i="1" smtClean="0">
                        <a:latin typeface="Cambria Math" panose="02040503050406030204" pitchFamily="18" charset="0"/>
                      </a:rPr>
                      <m:t>𝑥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2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 rotWithShape="0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Zvolíme si za x hodnotu 0 a 1, dopočítáme druhou souřadnici bodu</a:t>
                </a:r>
              </a:p>
              <a:p>
                <a14:m>
                  <m:oMath xmlns:m="http://schemas.openxmlformats.org/officeDocument/2006/math">
                    <m:r>
                      <a:rPr lang="cs-CZ" i="1" smtClean="0">
                        <a:latin typeface="Cambria Math" panose="02040503050406030204" pitchFamily="18" charset="0"/>
                      </a:rPr>
                      <m:t>𝐴</m:t>
                    </m:r>
                    <m:r>
                      <a:rPr lang="cs-CZ" i="1" smtClean="0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 panose="02040503050406030204" pitchFamily="18" charset="0"/>
                          </a:rPr>
                          <m:t>0;</m:t>
                        </m:r>
                        <m:r>
                          <a:rPr lang="cs-CZ" b="0" i="1" smtClean="0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</m:d>
                  </m:oMath>
                </a14:m>
                <a:endParaRPr lang="cs-CZ" b="0" dirty="0" smtClean="0"/>
              </a:p>
              <a:p>
                <a:r>
                  <a:rPr lang="cs-CZ" dirty="0" smtClean="0"/>
                  <a:t>Po dosazení do rovnice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 panose="02040503050406030204" pitchFamily="18" charset="0"/>
                      </a:rPr>
                      <m:t>𝑦</m:t>
                    </m:r>
                    <m:r>
                      <a:rPr lang="cs-CZ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cs-CZ" b="0" i="1" smtClean="0">
                        <a:latin typeface="Cambria Math" panose="02040503050406030204" pitchFamily="18" charset="0"/>
                      </a:rPr>
                      <m:t>4</m:t>
                    </m:r>
                    <m:r>
                      <a:rPr lang="cs-CZ" b="0" i="1" smtClean="0">
                        <a:latin typeface="Cambria Math" panose="02040503050406030204" pitchFamily="18" charset="0"/>
                      </a:rPr>
                      <m:t>𝑥</m:t>
                    </m:r>
                  </m:oMath>
                </a14:m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 panose="02040503050406030204" pitchFamily="18" charset="0"/>
                      </a:rPr>
                      <m:t>𝑦</m:t>
                    </m:r>
                    <m:r>
                      <a:rPr lang="cs-CZ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cs-CZ" b="0" i="1" smtClean="0">
                        <a:latin typeface="Cambria Math" panose="02040503050406030204" pitchFamily="18" charset="0"/>
                      </a:rPr>
                      <m:t>0</m:t>
                    </m:r>
                  </m:oMath>
                </a14:m>
                <a:r>
                  <a:rPr lang="cs-CZ" dirty="0" smtClean="0"/>
                  <a:t>. Tedy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 panose="02040503050406030204" pitchFamily="18" charset="0"/>
                      </a:rPr>
                      <m:t>𝐴</m:t>
                    </m:r>
                    <m:r>
                      <a:rPr lang="cs-CZ" i="1" smtClean="0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 panose="02040503050406030204" pitchFamily="18" charset="0"/>
                          </a:rPr>
                          <m:t>0;0</m:t>
                        </m:r>
                      </m:e>
                    </m:d>
                  </m:oMath>
                </a14:m>
                <a:endParaRPr lang="cs-CZ" dirty="0" smtClean="0"/>
              </a:p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 panose="02040503050406030204" pitchFamily="18" charset="0"/>
                      </a:rPr>
                      <m:t>𝐵</m:t>
                    </m:r>
                    <m:r>
                      <a:rPr lang="cs-CZ" i="1" smtClean="0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 panose="02040503050406030204" pitchFamily="18" charset="0"/>
                          </a:rPr>
                          <m:t>1;</m:t>
                        </m:r>
                        <m:r>
                          <a:rPr lang="cs-CZ" b="0" i="1" smtClean="0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</m:d>
                  </m:oMath>
                </a14:m>
                <a:r>
                  <a:rPr lang="cs-CZ" dirty="0" smtClean="0"/>
                  <a:t>,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 panose="02040503050406030204" pitchFamily="18" charset="0"/>
                      </a:rPr>
                      <m:t>𝐵</m:t>
                    </m:r>
                    <m:r>
                      <a:rPr lang="cs-CZ" i="1" smtClean="0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 panose="02040503050406030204" pitchFamily="18" charset="0"/>
                          </a:rPr>
                          <m:t>1;−4</m:t>
                        </m:r>
                      </m:e>
                    </m:d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blipFill rotWithShape="0">
                <a:blip r:embed="rId3"/>
                <a:stretch>
                  <a:fillRect l="-2118" t="-22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6801095" y="2120341"/>
            <a:ext cx="3923809" cy="3761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3084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Děkuji za pozornost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8029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vlastní</a:t>
            </a:r>
            <a:br>
              <a:rPr lang="cs-CZ" dirty="0" smtClean="0"/>
            </a:br>
            <a:r>
              <a:rPr lang="cs-CZ" dirty="0" smtClean="0"/>
              <a:t>Využití MS Excel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8866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210</Words>
  <Application>Microsoft Office PowerPoint</Application>
  <PresentationFormat>Širokoúhlá obrazovka</PresentationFormat>
  <Paragraphs>47</Paragraphs>
  <Slides>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6" baseType="lpstr">
      <vt:lpstr>Arial</vt:lpstr>
      <vt:lpstr>Calibri</vt:lpstr>
      <vt:lpstr>Calibri Light</vt:lpstr>
      <vt:lpstr>Cambria Math</vt:lpstr>
      <vt:lpstr>Gill Sans MT</vt:lpstr>
      <vt:lpstr>Times New Roman</vt:lpstr>
      <vt:lpstr>Motiv Office</vt:lpstr>
      <vt:lpstr>Prezentace aplikace PowerPoint</vt:lpstr>
      <vt:lpstr>Prezentace aplikace PowerPoint</vt:lpstr>
      <vt:lpstr>Lineární funkce – přímá úměrnost</vt:lpstr>
      <vt:lpstr>Směrnice přímky</vt:lpstr>
      <vt:lpstr>Jak se hodnota směrnice projeví na grafu?</vt:lpstr>
      <vt:lpstr>Nakreslete graf funkce y=x</vt:lpstr>
      <vt:lpstr>Nakreslete graf funkce y=-4x</vt:lpstr>
      <vt:lpstr>Děkuji za pozornost</vt:lpstr>
      <vt:lpstr>Zdroje vlastní Využití MS Excel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Bastaru</dc:creator>
  <cp:lastModifiedBy>Bastaru</cp:lastModifiedBy>
  <cp:revision>12</cp:revision>
  <dcterms:created xsi:type="dcterms:W3CDTF">2014-05-09T07:21:33Z</dcterms:created>
  <dcterms:modified xsi:type="dcterms:W3CDTF">2014-06-04T13:31:55Z</dcterms:modified>
</cp:coreProperties>
</file>