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62" r:id="rId8"/>
    <p:sldId id="264" r:id="rId9"/>
    <p:sldId id="271" r:id="rId10"/>
    <p:sldId id="265" r:id="rId11"/>
    <p:sldId id="267" r:id="rId12"/>
    <p:sldId id="269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2ABB4-FD16-4D63-9F61-7CBD2BD281B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CBEA4-E1FE-425E-BC75-562BA8394EE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87B238-C867-4EA4-9561-A88B619497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4CDB8-531B-446F-AEE9-3B47CBD8C09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36E5E1-5813-41D6-916E-CF69229B788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025480-A8E4-4C33-9F08-604A4A495A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A3415A-9818-48FF-804C-28094BABAE6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61529F-FB05-45CD-83FD-C86C4FDB54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ADBA8B-DF07-461A-A57C-42580B2FB43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3546C8-87B4-4430-BAA5-ADB648E802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D4D9C5-6C05-40B0-98C5-D86B97857A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28EE53-5CF6-4B22-8E05-1A322041D2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5BA0DE65-8849-418F-AD37-299357EB170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City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DUM_15</a:t>
            </a:r>
          </a:p>
        </p:txBody>
      </p:sp>
      <p:sp>
        <p:nvSpPr>
          <p:cNvPr id="2052" name="TextovéPole 1"/>
          <p:cNvSpPr txBox="1">
            <a:spLocks noChangeArrowheads="1"/>
          </p:cNvSpPr>
          <p:nvPr/>
        </p:nvSpPr>
        <p:spPr bwMode="auto">
          <a:xfrm>
            <a:off x="250825" y="333375"/>
            <a:ext cx="8497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grpSp>
        <p:nvGrpSpPr>
          <p:cNvPr id="2053" name="Skupina 6"/>
          <p:cNvGrpSpPr>
            <a:grpSpLocks/>
          </p:cNvGrpSpPr>
          <p:nvPr/>
        </p:nvGrpSpPr>
        <p:grpSpPr bwMode="auto">
          <a:xfrm>
            <a:off x="900113" y="336550"/>
            <a:ext cx="7559675" cy="1184275"/>
            <a:chOff x="0" y="0"/>
            <a:chExt cx="6521450" cy="762000"/>
          </a:xfrm>
        </p:grpSpPr>
        <p:pic>
          <p:nvPicPr>
            <p:cNvPr id="2056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7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69322" y="153119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2268538" y="1700213"/>
            <a:ext cx="49672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2055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624013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3126" name="Group 5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82223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ODS_32_INOVACE_JTD1A_15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12. 12. 2013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rozliší základní druhy citů a uvede jejich základní znaky, roztřídí city na základě jejich stálosti a intenzity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City, vyšší city, nižší city, citová ambivalence, afekty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8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z obecné psychologie  Lze využít jako samostatný studijní materiál nebo jako podklad k diskuzi.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121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3123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24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122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325" y="137795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City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Jsou psychické procesy nebo stavy vyjadřující vztah člověka k lidem, věcem, jevům i k sobě samému</a:t>
            </a:r>
          </a:p>
          <a:p>
            <a:pPr eaLnBrk="1" hangingPunct="1"/>
            <a:r>
              <a:rPr lang="cs-CZ" altLang="cs-CZ" dirty="0" smtClean="0"/>
              <a:t>Hodnotí, </a:t>
            </a:r>
            <a:r>
              <a:rPr lang="cs-CZ" altLang="cs-CZ" dirty="0" smtClean="0"/>
              <a:t>co prožíváme, co děláme</a:t>
            </a:r>
          </a:p>
          <a:p>
            <a:pPr eaLnBrk="1" hangingPunct="1"/>
            <a:r>
              <a:rPr lang="cs-CZ" altLang="cs-CZ" dirty="0" smtClean="0"/>
              <a:t>odrážejí subjektivní vztah k někomu a k něčemu</a:t>
            </a:r>
          </a:p>
          <a:p>
            <a:pPr eaLnBrk="1" hangingPunct="1"/>
            <a:r>
              <a:rPr lang="cs-CZ" altLang="cs-CZ" dirty="0" smtClean="0"/>
              <a:t>vyjadřují libost a nelibost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jsou spojeny s CNS (pod jejich vlivem se mění činnost srdce, hladina cukru, cholesterol)</a:t>
            </a:r>
          </a:p>
          <a:p>
            <a:pPr eaLnBrk="1" hangingPunct="1"/>
            <a:r>
              <a:rPr lang="cs-CZ" altLang="cs-CZ" smtClean="0"/>
              <a:t>uvědomování si citů je výsledkem činnosti mozkové kůry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b="1" dirty="0" smtClean="0"/>
          </a:p>
          <a:p>
            <a:pPr eaLnBrk="1" hangingPunct="1"/>
            <a:r>
              <a:rPr lang="cs-CZ" altLang="cs-CZ" b="1" dirty="0" smtClean="0"/>
              <a:t>city rozlišujeme na: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    - stenické   - pozitivní, aktivizují člověka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    - astenické - tlumí činnost, spojeny s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                        </a:t>
            </a:r>
            <a:r>
              <a:rPr lang="cs-CZ" altLang="cs-CZ" dirty="0" smtClean="0"/>
              <a:t>nepříjemnými </a:t>
            </a:r>
            <a:r>
              <a:rPr lang="cs-CZ" altLang="cs-CZ" dirty="0" smtClean="0"/>
              <a:t>zážitky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b="1" smtClean="0"/>
              <a:t>City vývojově nižší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- vývojově starší, spojeny s tělesnou emocí,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spokojenost, nespokojenost, uspokojování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biologických potřeb, vyjadřují libost, nelibost,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radost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- afekty = city s výraznými, silnými projevy 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(vztek, strach, radost) – povzbuzují k výkonu,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mohou zachránit i život</a:t>
            </a:r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Vývojově vyšší a nižší city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cs-CZ" sz="2800" b="1" u="sng" smtClean="0"/>
              <a:t>City vývojově vyšší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- vyjadřují osobnost člověka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- </a:t>
            </a:r>
            <a:r>
              <a:rPr lang="cs-CZ" altLang="cs-CZ" sz="2800" b="1" smtClean="0"/>
              <a:t>sociální</a:t>
            </a:r>
            <a:r>
              <a:rPr lang="cs-CZ" altLang="cs-CZ" sz="2800" smtClean="0"/>
              <a:t> 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- úcta, láska, sympatie, nesympatie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- spojeny s mezilidskými vztahy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- důležité pro zařazení člověka do skupin</a:t>
            </a:r>
          </a:p>
          <a:p>
            <a:pPr eaLnBrk="1" hangingPunct="1">
              <a:buFontTx/>
              <a:buNone/>
            </a:pPr>
            <a:r>
              <a:rPr lang="cs-CZ" altLang="cs-CZ" sz="2800" b="1" smtClean="0"/>
              <a:t>   - morální </a:t>
            </a: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     - etické – cit pro spravedlnost, pro povinnost</a:t>
            </a:r>
          </a:p>
          <a:p>
            <a:pPr eaLnBrk="1" hangingPunct="1">
              <a:buFontTx/>
              <a:buNone/>
            </a:pPr>
            <a:r>
              <a:rPr lang="cs-CZ" altLang="cs-CZ" sz="2800" b="1" smtClean="0"/>
              <a:t>   - estetické </a:t>
            </a: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     - divadlo, umění, kino</a:t>
            </a:r>
            <a:endParaRPr lang="cs-CZ" altLang="cs-CZ" sz="2800" b="1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b="1" smtClean="0"/>
              <a:t>   - intelektuální </a:t>
            </a: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     - radost z poznávání</a:t>
            </a:r>
          </a:p>
          <a:p>
            <a:pPr eaLnBrk="1" hangingPunct="1">
              <a:buFontTx/>
              <a:buNone/>
            </a:pPr>
            <a:r>
              <a:rPr lang="cs-CZ" altLang="cs-CZ" sz="2800" b="1" smtClean="0"/>
              <a:t>   - sebecit </a:t>
            </a:r>
            <a:endParaRPr lang="cs-CZ" altLang="cs-CZ" sz="2800" smtClean="0"/>
          </a:p>
          <a:p>
            <a:pPr eaLnBrk="1" hangingPunct="1">
              <a:buFontTx/>
              <a:buNone/>
            </a:pPr>
            <a:r>
              <a:rPr lang="cs-CZ" altLang="cs-CZ" sz="2800" smtClean="0"/>
              <a:t>     - vztah k sobě samému, sebeláska,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- musím si vážit sám sebe, abych si mohl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   vážit druhých</a:t>
            </a:r>
          </a:p>
          <a:p>
            <a:pPr eaLnBrk="1" hangingPunct="1"/>
            <a:endParaRPr lang="cs-CZ" altLang="cs-CZ" sz="2800" b="1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Citová ambivalence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=</a:t>
            </a:r>
            <a:r>
              <a:rPr lang="cs-CZ" altLang="cs-CZ" b="1" smtClean="0"/>
              <a:t> </a:t>
            </a:r>
            <a:r>
              <a:rPr lang="cs-CZ" altLang="cs-CZ" smtClean="0"/>
              <a:t>„smíšení“ citů, vnitřní rozpolcenost, jeden cit nevylučuje ten druhý</a:t>
            </a:r>
          </a:p>
          <a:p>
            <a:pPr eaLnBrk="1" hangingPunct="1">
              <a:buFontTx/>
              <a:buNone/>
            </a:pPr>
            <a:r>
              <a:rPr lang="cs-CZ" altLang="cs-CZ" b="1" smtClean="0"/>
              <a:t>   - </a:t>
            </a:r>
            <a:r>
              <a:rPr lang="cs-CZ" altLang="cs-CZ" smtClean="0"/>
              <a:t>láska x nenávist – oba city se mohou mísit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- nastává, když se na něco těšíme, ale zároveň cítíme obavy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citová zralost = </a:t>
            </a:r>
            <a:r>
              <a:rPr lang="cs-CZ" altLang="cs-CZ" smtClean="0"/>
              <a:t>u nezralých jedinců nejsou dostatečně rozvinuty vyšší city (náladovost, zhoršené sebeovládání)- záleží na celkové zralosti osobnosti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- ovládání citů přichází s věkem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  - důležitá role – temperament</a:t>
            </a:r>
          </a:p>
          <a:p>
            <a:pPr eaLnBrk="1" hangingPunct="1"/>
            <a:r>
              <a:rPr lang="cs-CZ" altLang="cs-CZ" b="1" smtClean="0"/>
              <a:t>náladovost = </a:t>
            </a:r>
            <a:r>
              <a:rPr lang="cs-CZ" altLang="cs-CZ" smtClean="0"/>
              <a:t>přechod od jedné nálady k druhé</a:t>
            </a:r>
            <a:endParaRPr lang="cs-CZ" altLang="cs-CZ" b="1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Jak projevujeme city?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postoje člověka</a:t>
            </a:r>
          </a:p>
          <a:p>
            <a:pPr eaLnBrk="1" hangingPunct="1"/>
            <a:r>
              <a:rPr lang="cs-CZ" altLang="cs-CZ" smtClean="0"/>
              <a:t>mimika</a:t>
            </a:r>
          </a:p>
          <a:p>
            <a:pPr eaLnBrk="1" hangingPunct="1"/>
            <a:r>
              <a:rPr lang="cs-CZ" altLang="cs-CZ" smtClean="0"/>
              <a:t>zabarvení hlasu</a:t>
            </a:r>
          </a:p>
          <a:p>
            <a:pPr eaLnBrk="1" hangingPunct="1"/>
            <a:r>
              <a:rPr lang="cs-CZ" altLang="cs-CZ" smtClean="0"/>
              <a:t>gestikulace</a:t>
            </a:r>
          </a:p>
          <a:p>
            <a:pPr eaLnBrk="1" hangingPunct="1"/>
            <a:r>
              <a:rPr lang="cs-CZ" altLang="cs-CZ" smtClean="0"/>
              <a:t>uvnitř těla ( pocení, červenání, zblednutí, bušení srdce)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400" b="1" dirty="0" smtClean="0"/>
              <a:t>Úkol č.1</a:t>
            </a:r>
          </a:p>
          <a:p>
            <a:pPr eaLnBrk="1" hangingPunct="1"/>
            <a:r>
              <a:rPr lang="cs-CZ" altLang="cs-CZ" sz="2400" dirty="0" smtClean="0"/>
              <a:t>Pospojujte pojmy v následujících sloupcích tak, aby spolu </a:t>
            </a:r>
            <a:r>
              <a:rPr lang="cs-CZ" altLang="cs-CZ" sz="2400" dirty="0" smtClean="0"/>
              <a:t>souvisely, </a:t>
            </a:r>
            <a:r>
              <a:rPr lang="cs-CZ" altLang="cs-CZ" sz="2400" dirty="0" smtClean="0"/>
              <a:t>a vysvětlete: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ambivalence                               pozitivní city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divadlo                                        afekty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stenické                                      estetické city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silné citové projevy                     smíšení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</a:t>
            </a:r>
          </a:p>
          <a:p>
            <a:pPr eaLnBrk="1" hangingPunct="1">
              <a:buFontTx/>
              <a:buNone/>
            </a:pPr>
            <a:r>
              <a:rPr lang="cs-CZ" altLang="cs-CZ" sz="2400" dirty="0" smtClean="0"/>
              <a:t>   </a:t>
            </a:r>
          </a:p>
          <a:p>
            <a:pPr eaLnBrk="1" hangingPunct="1"/>
            <a:endParaRPr lang="cs-CZ" altLang="cs-CZ" sz="2400" b="1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400" b="1" smtClean="0"/>
              <a:t>Úkol č. 2</a:t>
            </a:r>
          </a:p>
          <a:p>
            <a:pPr eaLnBrk="1" hangingPunct="1"/>
            <a:r>
              <a:rPr lang="cs-CZ" altLang="cs-CZ" sz="2400" smtClean="0"/>
              <a:t>Napište způsoby projevování citů:</a:t>
            </a:r>
          </a:p>
          <a:p>
            <a:pPr eaLnBrk="1" hangingPunct="1"/>
            <a:r>
              <a:rPr lang="cs-CZ" altLang="cs-CZ" sz="2400" smtClean="0"/>
              <a:t>1………………………</a:t>
            </a:r>
          </a:p>
          <a:p>
            <a:pPr eaLnBrk="1" hangingPunct="1"/>
            <a:r>
              <a:rPr lang="cs-CZ" altLang="cs-CZ" sz="2400" smtClean="0"/>
              <a:t>2………………………</a:t>
            </a:r>
          </a:p>
          <a:p>
            <a:pPr eaLnBrk="1" hangingPunct="1"/>
            <a:r>
              <a:rPr lang="cs-CZ" altLang="cs-CZ" sz="2400" smtClean="0"/>
              <a:t>3………………………</a:t>
            </a:r>
          </a:p>
          <a:p>
            <a:pPr eaLnBrk="1" hangingPunct="1"/>
            <a:r>
              <a:rPr lang="cs-CZ" altLang="cs-CZ" sz="2400" smtClean="0"/>
              <a:t>4………………………</a:t>
            </a:r>
          </a:p>
          <a:p>
            <a:pPr eaLnBrk="1" hangingPunct="1"/>
            <a:r>
              <a:rPr lang="cs-CZ" altLang="cs-CZ" sz="2400" smtClean="0"/>
              <a:t>5………………………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DVOŘÁK, J. </a:t>
            </a:r>
            <a:r>
              <a:rPr lang="cs-CZ" altLang="cs-CZ" i="1" smtClean="0"/>
              <a:t>Odmaturuj ze společenských věd</a:t>
            </a:r>
            <a:r>
              <a:rPr lang="cs-CZ" altLang="cs-CZ" smtClean="0"/>
              <a:t>. Brno: Didaktis, 2008, ISBN 978-80-7358-122-0.</a:t>
            </a:r>
            <a:r>
              <a:rPr lang="cs-CZ" altLang="cs-CZ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GILLERNOVÁ, I; MALOTÍNOVÁ, M. </a:t>
            </a:r>
            <a:r>
              <a:rPr lang="cs-CZ" altLang="cs-CZ" i="1" smtClean="0"/>
              <a:t>Psychologie pro SŠ</a:t>
            </a:r>
            <a:r>
              <a:rPr lang="cs-CZ" altLang="cs-CZ" smtClean="0"/>
              <a:t>. Praha: SPN, 1996, ISBN 80-04-26651-7.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HELUS, Z. </a:t>
            </a:r>
            <a:r>
              <a:rPr lang="cs-CZ" altLang="cs-CZ" i="1" smtClean="0"/>
              <a:t>Psychologie pro gymnázia</a:t>
            </a:r>
            <a:r>
              <a:rPr lang="cs-CZ" altLang="cs-CZ" smtClean="0"/>
              <a:t>. Praha: Fortuna, 1995, ISBN : 80-7168-406-6.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614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Calibri</vt:lpstr>
      <vt:lpstr>Gill Sans MT</vt:lpstr>
      <vt:lpstr>Times New Roman</vt:lpstr>
      <vt:lpstr>Comic Sans MS</vt:lpstr>
      <vt:lpstr>Výchozí návrh</vt:lpstr>
      <vt:lpstr>City</vt:lpstr>
      <vt:lpstr>Snímek 2</vt:lpstr>
      <vt:lpstr>City</vt:lpstr>
      <vt:lpstr>Snímek 4</vt:lpstr>
      <vt:lpstr>Snímek 5</vt:lpstr>
      <vt:lpstr>Snímek 6</vt:lpstr>
      <vt:lpstr>Vývojově vyšší a nižší city</vt:lpstr>
      <vt:lpstr>Snímek 8</vt:lpstr>
      <vt:lpstr>Citová ambivalence </vt:lpstr>
      <vt:lpstr>Snímek 10</vt:lpstr>
      <vt:lpstr>Snímek 11</vt:lpstr>
      <vt:lpstr>Snímek 12</vt:lpstr>
      <vt:lpstr>Snímek 13</vt:lpstr>
      <vt:lpstr>Snímek 14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City</dc:title>
  <dc:creator>JH</dc:creator>
  <cp:lastModifiedBy>Dum</cp:lastModifiedBy>
  <cp:revision>9</cp:revision>
  <dcterms:created xsi:type="dcterms:W3CDTF">2014-05-18T08:53:21Z</dcterms:created>
  <dcterms:modified xsi:type="dcterms:W3CDTF">2014-06-09T08:34:26Z</dcterms:modified>
</cp:coreProperties>
</file>