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BFAA77-2D60-4052-A19D-349CA949B7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216EDC-A0A8-4E6C-818E-B0F004345F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FF45A0-30B0-442E-8FD9-88460F2B388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F43FB-BA3B-4D31-A2EB-0C959898AC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EB7ADC-64E5-4697-8FFF-06A141EAF9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B0BA99-660F-4B23-A97D-C18078D3F5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7BDB2B-92D9-4503-8DBB-47AA7A26506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FA8ED-B0EB-4A51-929B-C4DE75ABFF4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B3CBC9-1132-4874-8448-B521A1EE631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6D4066-61A2-4C2C-BD95-CD6E6DF4A4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6F3DF8-45F4-4DF3-B76C-44480520610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F5AFF3-FE09-46A1-8DEF-B0934D605DB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1C0F5AFB-6713-4132-93B0-5E41ACFAFA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Myšlení a myšlenkové operace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DUM_17</a:t>
            </a:r>
          </a:p>
        </p:txBody>
      </p:sp>
      <p:sp>
        <p:nvSpPr>
          <p:cNvPr id="2052" name="TextovéPole 1"/>
          <p:cNvSpPr txBox="1">
            <a:spLocks noChangeArrowheads="1"/>
          </p:cNvSpPr>
          <p:nvPr/>
        </p:nvSpPr>
        <p:spPr bwMode="auto">
          <a:xfrm>
            <a:off x="250825" y="260350"/>
            <a:ext cx="8642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grpSp>
        <p:nvGrpSpPr>
          <p:cNvPr id="2053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2055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6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4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52563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3129" name="Group 57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117148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ODS_32_INOVACE_JTD1A_17</a:t>
                      </a:r>
                      <a:endParaRPr kumimoji="0" lang="cs-CZ" alt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13. 2. 2014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objasní podstatu myšlení, na konkrétních příkladech vysvětlí základní formy myšlení a myšlenkové operace.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Myšlení, myšlenkové operace, pojem, soud, úsudek, analýza, syntéza, indukce, dedukce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vztahujících se k tématu psychologie osobnosti. Lze využít jako samostatný studijní materiál,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121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3123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24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122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60700" y="136683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Myšlení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= zprostředkovaný způsob poznání skutečnosti </a:t>
            </a:r>
          </a:p>
          <a:p>
            <a:pPr eaLnBrk="1" hangingPunct="1"/>
            <a:r>
              <a:rPr lang="cs-CZ" altLang="cs-CZ" smtClean="0"/>
              <a:t>Poznáváme vzájemné souvislosti příčin a následků jednotlivých jevů</a:t>
            </a:r>
          </a:p>
          <a:p>
            <a:pPr eaLnBrk="1" hangingPunct="1"/>
            <a:r>
              <a:rPr lang="cs-CZ" altLang="cs-CZ" smtClean="0"/>
              <a:t>Myšlení je na rozdíl od vnímání zprostředkované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Formy myšlení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Základním stavebním kamenem myšlení je </a:t>
            </a:r>
            <a:r>
              <a:rPr lang="cs-CZ" altLang="cs-CZ" b="1" smtClean="0"/>
              <a:t>POJEM</a:t>
            </a:r>
            <a:r>
              <a:rPr lang="cs-CZ" altLang="cs-CZ" smtClean="0"/>
              <a:t>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obsahuje podstatné znaky určené skupiny jednotlivých předmětů či dějů, je jejich zobecněním. (např. strom, ovoce)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b="1" smtClean="0"/>
          </a:p>
          <a:p>
            <a:pPr eaLnBrk="1" hangingPunct="1"/>
            <a:r>
              <a:rPr lang="cs-CZ" altLang="cs-CZ" b="1" smtClean="0"/>
              <a:t>SOUD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= vyjádření vztahu mezi dvěma pojmy.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Např.: „Kovy jsou vodiče“. „Dům má střechu a okna“.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ÚSUDEK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= odvození nového soudu z jiných známých soudů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např. Kovy jsou vodiče (1. soud)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         Železo je kov (2. soud)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         </a:t>
            </a:r>
            <a:r>
              <a:rPr lang="cs-CZ" altLang="cs-CZ" smtClean="0">
                <a:sym typeface="Wingdings" pitchFamily="2" charset="2"/>
              </a:rPr>
              <a:t> Železo je vodič (úsudek)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Typy úsudků: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b="1" smtClean="0"/>
              <a:t>    Indukce – </a:t>
            </a:r>
            <a:r>
              <a:rPr lang="cs-CZ" altLang="cs-CZ" smtClean="0"/>
              <a:t>vyvozování obecného tvrzení z jednotlivých případů.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Př.:</a:t>
            </a:r>
            <a:r>
              <a:rPr lang="cs-CZ" altLang="cs-CZ" i="1" smtClean="0"/>
              <a:t>Chalupa má komín, vila má komín, činžák má komín = domy mají komíny.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b="1" i="1" smtClean="0"/>
              <a:t>    </a:t>
            </a:r>
            <a:r>
              <a:rPr lang="cs-CZ" altLang="cs-CZ" b="1" smtClean="0"/>
              <a:t>Dedukce -  </a:t>
            </a:r>
            <a:r>
              <a:rPr lang="cs-CZ" altLang="cs-CZ" smtClean="0"/>
              <a:t>aplikace obecného poznatku na konkrétní případ.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</a:t>
            </a:r>
            <a:r>
              <a:rPr lang="cs-CZ" altLang="cs-CZ" i="1" smtClean="0"/>
              <a:t>Př.: Ovoce obsahuje vitamíny = hruška má vitamíny.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i="1" smtClean="0"/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/>
              <a:t>Základní myšlenkové operace</a:t>
            </a:r>
            <a:br>
              <a:rPr lang="cs-CZ" altLang="cs-CZ" sz="4000" b="1" smtClean="0"/>
            </a:br>
            <a:endParaRPr lang="cs-CZ" altLang="cs-CZ" sz="4000" b="1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   </a:t>
            </a:r>
          </a:p>
          <a:p>
            <a:pPr eaLnBrk="1" hangingPunct="1">
              <a:buFontTx/>
              <a:buNone/>
            </a:pPr>
            <a:r>
              <a:rPr lang="cs-CZ" altLang="cs-CZ" b="1" smtClean="0"/>
              <a:t>    </a:t>
            </a:r>
            <a:r>
              <a:rPr lang="cs-CZ" altLang="cs-CZ" b="1" u="sng" smtClean="0"/>
              <a:t>Analýza </a:t>
            </a:r>
            <a:r>
              <a:rPr lang="cs-CZ" altLang="cs-CZ" b="1" smtClean="0"/>
              <a:t>= </a:t>
            </a:r>
            <a:r>
              <a:rPr lang="cs-CZ" altLang="cs-CZ" smtClean="0"/>
              <a:t>myšlenkové dělení celku na části.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 </a:t>
            </a:r>
            <a:r>
              <a:rPr lang="cs-CZ" altLang="cs-CZ" b="1" u="sng" smtClean="0"/>
              <a:t>Syntéza</a:t>
            </a:r>
            <a:r>
              <a:rPr lang="cs-CZ" altLang="cs-CZ" b="1" smtClean="0"/>
              <a:t> = </a:t>
            </a:r>
            <a:r>
              <a:rPr lang="cs-CZ" altLang="cs-CZ" smtClean="0"/>
              <a:t>spojování částí v celek.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Další myšlenkové operace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b="1" u="sng" smtClean="0"/>
          </a:p>
          <a:p>
            <a:pPr eaLnBrk="1" hangingPunct="1"/>
            <a:r>
              <a:rPr lang="cs-CZ" altLang="cs-CZ" b="1" u="sng" smtClean="0"/>
              <a:t>Abstrakce</a:t>
            </a:r>
            <a:r>
              <a:rPr lang="cs-CZ" altLang="cs-CZ" b="1" smtClean="0"/>
              <a:t> = </a:t>
            </a:r>
            <a:r>
              <a:rPr lang="cs-CZ" altLang="cs-CZ" smtClean="0"/>
              <a:t>vyčleňování, vybírání podstatných vlastností, jevů či předmětů.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b="1" u="sng" smtClean="0"/>
              <a:t>Konkretizace</a:t>
            </a:r>
            <a:r>
              <a:rPr lang="cs-CZ" altLang="cs-CZ" b="1" smtClean="0"/>
              <a:t> = </a:t>
            </a:r>
            <a:r>
              <a:rPr lang="cs-CZ" altLang="cs-CZ" smtClean="0"/>
              <a:t>od abstraktních pojmů ke konkrétním. Např.: </a:t>
            </a:r>
            <a:r>
              <a:rPr lang="cs-CZ" altLang="cs-CZ" i="1" smtClean="0"/>
              <a:t>živý organismus – obratlovec – savec – člověk.</a:t>
            </a:r>
          </a:p>
          <a:p>
            <a:pPr eaLnBrk="1" hangingPunct="1">
              <a:buFontTx/>
              <a:buNone/>
            </a:pPr>
            <a:endParaRPr lang="cs-CZ" altLang="cs-CZ" i="1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u="sng" smtClean="0"/>
              <a:t>Analogie </a:t>
            </a:r>
            <a:r>
              <a:rPr lang="cs-CZ" altLang="cs-CZ" b="1" smtClean="0"/>
              <a:t>= </a:t>
            </a:r>
            <a:r>
              <a:rPr lang="cs-CZ" altLang="cs-CZ" smtClean="0"/>
              <a:t>vypozorování poznatků o nějakém předmětu, či jevu na základě podobnosti s jinými předměty a jevy.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např. </a:t>
            </a:r>
            <a:r>
              <a:rPr lang="cs-CZ" altLang="cs-CZ" i="1" smtClean="0"/>
              <a:t>Je stejně vysoký jako jeho otec.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i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b="1" u="sng" smtClean="0"/>
              <a:t>Zobecnění (Generalizace) =</a:t>
            </a:r>
            <a:r>
              <a:rPr lang="cs-CZ" altLang="cs-CZ" smtClean="0"/>
              <a:t> spojování předmětů a jevů do určitých tříd, skupin podle shodných, společných znaků.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např. </a:t>
            </a:r>
            <a:r>
              <a:rPr lang="cs-CZ" altLang="cs-CZ" i="1" smtClean="0"/>
              <a:t>Písemnou práci psala celá třída.</a:t>
            </a:r>
            <a:endParaRPr lang="cs-CZ" altLang="cs-CZ" b="1" i="1" u="sng" smtClean="0"/>
          </a:p>
          <a:p>
            <a:pPr eaLnBrk="1" hangingPunct="1">
              <a:lnSpc>
                <a:spcPct val="90000"/>
              </a:lnSpc>
            </a:pPr>
            <a:endParaRPr lang="cs-CZ" altLang="cs-CZ" i="1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b="1" smtClean="0"/>
              <a:t>Úkol č.1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smtClean="0"/>
              <a:t>Rozhodněte, o jakou myšlenkovou operaci se jedná: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 i="1" smtClean="0"/>
              <a:t>   V obchodě už neměli rohlíky, proto jsem koupila housky.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i="1" smtClean="0"/>
              <a:t>              </a:t>
            </a:r>
            <a:r>
              <a:rPr lang="cs-CZ" altLang="cs-CZ" sz="1800" smtClean="0"/>
              <a:t>GENERALIZACE/ ANALOGIE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1800" smtClean="0"/>
              <a:t>     </a:t>
            </a:r>
            <a:r>
              <a:rPr lang="cs-CZ" altLang="cs-CZ" sz="2400" b="1" i="1" smtClean="0"/>
              <a:t>Strom je růstová forma vyšších rostlin. Prýt (nadzemní část) stromu se skládá ze zdřevnatělé nevětvené spodní části - kmene, který se v určité výšce nad zemí dělí na jednotlivé větve. Horní část stromu, kde dochází k větvení, se nazývá koruna.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1800" b="1" i="1" smtClean="0"/>
              <a:t>                    </a:t>
            </a:r>
            <a:r>
              <a:rPr lang="cs-CZ" altLang="cs-CZ" sz="2000" smtClean="0"/>
              <a:t>ANALÝZA / SYNTÉZA</a:t>
            </a:r>
            <a:endParaRPr lang="cs-CZ" altLang="cs-CZ" sz="2000" b="1" i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000" b="1" i="1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dirty="0" smtClean="0"/>
              <a:t>Úkol č. 2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Vytvořte úsudek tak aby obsahoval </a:t>
            </a:r>
            <a:r>
              <a:rPr lang="cs-CZ" altLang="cs-CZ" sz="2800" dirty="0" smtClean="0"/>
              <a:t>tato </a:t>
            </a:r>
            <a:r>
              <a:rPr lang="cs-CZ" altLang="cs-CZ" sz="2800" dirty="0" smtClean="0"/>
              <a:t>tři slova: jablko, ovoce, vitamíny.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8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dirty="0" smtClean="0"/>
              <a:t>            ……….. obsahuje…………..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dirty="0" smtClean="0"/>
              <a:t>            ………..      je       …………..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dirty="0" smtClean="0"/>
              <a:t>          </a:t>
            </a:r>
            <a:r>
              <a:rPr lang="cs-CZ" altLang="cs-CZ" sz="2800" u="sng" dirty="0" smtClean="0"/>
              <a:t>__________________________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u="sng" dirty="0" smtClean="0"/>
              <a:t>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dirty="0" smtClean="0"/>
              <a:t>           …………………………………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dirty="0" smtClean="0"/>
              <a:t>                   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AUTOR NEUVEDEN. </a:t>
            </a:r>
            <a:r>
              <a:rPr lang="cs-CZ" altLang="cs-CZ" i="1" smtClean="0"/>
              <a:t>Wikipedia.cz</a:t>
            </a:r>
            <a:r>
              <a:rPr lang="cs-CZ" altLang="cs-CZ" smtClean="0"/>
              <a:t> [online]. [cit. 18.5.2014]. Dostupný na WWW: http://cs.wikipedia.org/wiki/Strom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DVOŘÁK, J. </a:t>
            </a:r>
            <a:r>
              <a:rPr lang="cs-CZ" altLang="cs-CZ" i="1" smtClean="0"/>
              <a:t>Odmaturuj ze společenských věd</a:t>
            </a:r>
            <a:r>
              <a:rPr lang="cs-CZ" altLang="cs-CZ" smtClean="0"/>
              <a:t>. Brno: Didaktis, 2008, ISBN 978-80-7358-122-0.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HELUS, Z. </a:t>
            </a:r>
            <a:r>
              <a:rPr lang="cs-CZ" altLang="cs-CZ" i="1" smtClean="0"/>
              <a:t>Psychologie pro gymnázia</a:t>
            </a:r>
            <a:r>
              <a:rPr lang="cs-CZ" altLang="cs-CZ" smtClean="0"/>
              <a:t>. Praha: Fortuna, 1995, ISBN : 80-7168-406-6.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573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Calibri</vt:lpstr>
      <vt:lpstr>Gill Sans MT</vt:lpstr>
      <vt:lpstr>Times New Roman</vt:lpstr>
      <vt:lpstr>Wingdings</vt:lpstr>
      <vt:lpstr>Výchozí návrh</vt:lpstr>
      <vt:lpstr>Myšlení a myšlenkové operace</vt:lpstr>
      <vt:lpstr>Snímek 2</vt:lpstr>
      <vt:lpstr>Myšlení</vt:lpstr>
      <vt:lpstr>Formy myšlení</vt:lpstr>
      <vt:lpstr>Snímek 5</vt:lpstr>
      <vt:lpstr>Snímek 6</vt:lpstr>
      <vt:lpstr>Snímek 7</vt:lpstr>
      <vt:lpstr>Základní myšlenkové operace </vt:lpstr>
      <vt:lpstr>Další myšlenkové operace</vt:lpstr>
      <vt:lpstr>Snímek 10</vt:lpstr>
      <vt:lpstr>Snímek 11</vt:lpstr>
      <vt:lpstr>Snímek 12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Myšlení</dc:title>
  <dc:creator>JH</dc:creator>
  <cp:lastModifiedBy>Dum</cp:lastModifiedBy>
  <cp:revision>11</cp:revision>
  <dcterms:created xsi:type="dcterms:W3CDTF">2014-05-18T10:56:22Z</dcterms:created>
  <dcterms:modified xsi:type="dcterms:W3CDTF">2014-06-09T08:38:12Z</dcterms:modified>
</cp:coreProperties>
</file>