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1"/>
  </p:notesMasterIdLst>
  <p:sldIdLst>
    <p:sldId id="257" r:id="rId2"/>
    <p:sldId id="258" r:id="rId3"/>
    <p:sldId id="260" r:id="rId4"/>
    <p:sldId id="261" r:id="rId5"/>
    <p:sldId id="262" r:id="rId6"/>
    <p:sldId id="263" r:id="rId7"/>
    <p:sldId id="264" r:id="rId8"/>
    <p:sldId id="265" r:id="rId9"/>
    <p:sldId id="266" r:id="rId10"/>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582"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CD165BB-06E5-45C7-83D3-2573295B99AC}" type="datetimeFigureOut">
              <a:rPr lang="cs-CZ" smtClean="0"/>
              <a:pPr/>
              <a:t>18.4.2014</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01C6D8E-E0B0-41DA-8ECE-8C8039CF3373}" type="slidenum">
              <a:rPr lang="cs-CZ" smtClean="0"/>
              <a:pPr/>
              <a:t>‹#›</a:t>
            </a:fld>
            <a:endParaRPr lang="cs-CZ"/>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7171"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cs-CZ" smtClean="0"/>
          </a:p>
        </p:txBody>
      </p:sp>
      <p:sp>
        <p:nvSpPr>
          <p:cNvPr id="7172" name="Zástupný symbol pro číslo snímku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85A98FC-B15C-4F19-99C4-64BDC23A431C}" type="slidenum">
              <a:rPr lang="cs-CZ" smtClean="0"/>
              <a:pPr fontAlgn="base">
                <a:spcBef>
                  <a:spcPct val="0"/>
                </a:spcBef>
                <a:spcAft>
                  <a:spcPct val="0"/>
                </a:spcAft>
                <a:defRPr/>
              </a:pPr>
              <a:t>1</a:t>
            </a:fld>
            <a:endParaRPr lang="cs-CZ"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bg>
      <p:bgRef idx="1002">
        <a:schemeClr val="bg2"/>
      </p:bgRef>
    </p:bg>
    <p:spTree>
      <p:nvGrpSpPr>
        <p:cNvPr id="1" name=""/>
        <p:cNvGrpSpPr/>
        <p:nvPr/>
      </p:nvGrpSpPr>
      <p:grpSpPr>
        <a:xfrm>
          <a:off x="0" y="0"/>
          <a:ext cx="0" cy="0"/>
          <a:chOff x="0" y="0"/>
          <a:chExt cx="0" cy="0"/>
        </a:xfrm>
      </p:grpSpPr>
      <p:sp>
        <p:nvSpPr>
          <p:cNvPr id="9" name="Nadpis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cs-CZ" smtClean="0"/>
              <a:t>Klepnutím lze upravit styl předlohy nadpisů.</a:t>
            </a:r>
            <a:endParaRPr kumimoji="0" lang="en-US"/>
          </a:p>
        </p:txBody>
      </p:sp>
      <p:sp>
        <p:nvSpPr>
          <p:cNvPr id="17" name="Podnadpis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cs-CZ" smtClean="0"/>
              <a:t>Klepnutím lze upravit styl předlohy podnadpisů.</a:t>
            </a:r>
            <a:endParaRPr kumimoji="0" lang="en-US"/>
          </a:p>
        </p:txBody>
      </p:sp>
      <p:sp>
        <p:nvSpPr>
          <p:cNvPr id="30" name="Zástupný symbol pro datum 29"/>
          <p:cNvSpPr>
            <a:spLocks noGrp="1"/>
          </p:cNvSpPr>
          <p:nvPr>
            <p:ph type="dt" sz="half" idx="10"/>
          </p:nvPr>
        </p:nvSpPr>
        <p:spPr/>
        <p:txBody>
          <a:bodyPr/>
          <a:lstStyle/>
          <a:p>
            <a:fld id="{18A2481B-5154-415F-B752-558547769AA3}" type="datetimeFigureOut">
              <a:rPr lang="cs-CZ" smtClean="0"/>
              <a:pPr/>
              <a:t>18.4.2014</a:t>
            </a:fld>
            <a:endParaRPr lang="cs-CZ"/>
          </a:p>
        </p:txBody>
      </p:sp>
      <p:sp>
        <p:nvSpPr>
          <p:cNvPr id="19" name="Zástupný symbol pro zápatí 18"/>
          <p:cNvSpPr>
            <a:spLocks noGrp="1"/>
          </p:cNvSpPr>
          <p:nvPr>
            <p:ph type="ftr" sz="quarter" idx="11"/>
          </p:nvPr>
        </p:nvSpPr>
        <p:spPr/>
        <p:txBody>
          <a:bodyPr/>
          <a:lstStyle/>
          <a:p>
            <a:endParaRPr lang="cs-CZ"/>
          </a:p>
        </p:txBody>
      </p:sp>
      <p:sp>
        <p:nvSpPr>
          <p:cNvPr id="27" name="Zástupný symbol pro číslo snímku 26"/>
          <p:cNvSpPr>
            <a:spLocks noGrp="1"/>
          </p:cNvSpPr>
          <p:nvPr>
            <p:ph type="sldNum" sz="quarter" idx="12"/>
          </p:nvPr>
        </p:nvSpPr>
        <p:spPr/>
        <p:txBody>
          <a:bodyPr/>
          <a:lstStyle/>
          <a:p>
            <a:fld id="{20264769-77EF-4CD0-90DE-F7D7F2D423C4}" type="slidenum">
              <a:rPr lang="cs-CZ" smtClean="0"/>
              <a:pPr/>
              <a:t>‹#›</a:t>
            </a:fld>
            <a:endParaRPr lang="cs-CZ"/>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Klepnutím lze upravit styl předlohy nadpisů.</a:t>
            </a:r>
            <a:endParaRPr kumimoji="0" lang="en-US"/>
          </a:p>
        </p:txBody>
      </p:sp>
      <p:sp>
        <p:nvSpPr>
          <p:cNvPr id="3" name="Zástupný symbol pro obsah 2"/>
          <p:cNvSpPr>
            <a:spLocks noGrp="1"/>
          </p:cNvSpPr>
          <p:nvPr>
            <p:ph idx="1"/>
          </p:nvPr>
        </p:nvSpPr>
        <p:spPr/>
        <p:txBody>
          <a:body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18A2481B-5154-415F-B752-558547769AA3}" type="datetimeFigureOut">
              <a:rPr lang="cs-CZ" smtClean="0"/>
              <a:pPr/>
              <a:t>18.4.2014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20264769-77EF-4CD0-90DE-F7D7F2D423C4}"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bg>
      <p:bgRef idx="1002">
        <a:schemeClr val="bg2"/>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cs-CZ" smtClean="0"/>
              <a:t>Klepnutím lze upravit styl předlohy nadpisů.</a:t>
            </a:r>
            <a:endParaRPr kumimoji="0" lang="en-US"/>
          </a:p>
        </p:txBody>
      </p:sp>
      <p:sp>
        <p:nvSpPr>
          <p:cNvPr id="3" name="Zástupný symbol pro text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cs-CZ" smtClean="0"/>
              <a:t>Klepnutím lze upravit styly předlohy textu.</a:t>
            </a:r>
          </a:p>
        </p:txBody>
      </p:sp>
      <p:sp>
        <p:nvSpPr>
          <p:cNvPr id="4" name="Zástupný symbol pro datum 3"/>
          <p:cNvSpPr>
            <a:spLocks noGrp="1"/>
          </p:cNvSpPr>
          <p:nvPr>
            <p:ph type="dt" sz="half" idx="10"/>
          </p:nvPr>
        </p:nvSpPr>
        <p:spPr/>
        <p:txBody>
          <a:bodyPr/>
          <a:lstStyle/>
          <a:p>
            <a:fld id="{18A2481B-5154-415F-B752-558547769AA3}" type="datetimeFigureOut">
              <a:rPr lang="cs-CZ" smtClean="0"/>
              <a:pPr/>
              <a:t>18.4.2014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20264769-77EF-4CD0-90DE-F7D7F2D423C4}" type="slidenum">
              <a:rPr lang="cs-CZ" smtClean="0"/>
              <a:pPr/>
              <a:t>‹#›</a:t>
            </a:fld>
            <a:endParaRPr lang="cs-CZ"/>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457200" y="704088"/>
            <a:ext cx="8229600" cy="1143000"/>
          </a:xfrm>
        </p:spPr>
        <p:txBody>
          <a:bodyPr/>
          <a:lstStyle/>
          <a:p>
            <a:r>
              <a:rPr kumimoji="0" lang="cs-CZ" smtClean="0"/>
              <a:t>Klepnutím lze upravit styl předlohy nadpisů.</a:t>
            </a:r>
            <a:endParaRPr kumimoji="0" lang="en-US"/>
          </a:p>
        </p:txBody>
      </p:sp>
      <p:sp>
        <p:nvSpPr>
          <p:cNvPr id="3" name="Zástupný symbol pro obsah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obsah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p>
            <a:fld id="{18A2481B-5154-415F-B752-558547769AA3}" type="datetimeFigureOut">
              <a:rPr lang="cs-CZ" smtClean="0"/>
              <a:pPr/>
              <a:t>18.4.2014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20264769-77EF-4CD0-90DE-F7D7F2D423C4}"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704088"/>
            <a:ext cx="8229600" cy="1143000"/>
          </a:xfrm>
        </p:spPr>
        <p:txBody>
          <a:bodyPr tIns="45720" anchor="b"/>
          <a:lstStyle>
            <a:lvl1pPr>
              <a:defRPr/>
            </a:lvl1pPr>
          </a:lstStyle>
          <a:p>
            <a:r>
              <a:rPr kumimoji="0" lang="cs-CZ" smtClean="0"/>
              <a:t>Klepnutím lze upravit styl předlohy nadpisů.</a:t>
            </a:r>
            <a:endParaRPr kumimoji="0" lang="en-US"/>
          </a:p>
        </p:txBody>
      </p:sp>
      <p:sp>
        <p:nvSpPr>
          <p:cNvPr id="3" name="Zástupný symbol pro text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cs-CZ" smtClean="0"/>
              <a:t>Klepnutím lze upravit styly předlohy textu.</a:t>
            </a:r>
          </a:p>
        </p:txBody>
      </p:sp>
      <p:sp>
        <p:nvSpPr>
          <p:cNvPr id="4" name="Zástupný symbol pro text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cs-CZ" smtClean="0"/>
              <a:t>Klepnutím lze upravit styly předlohy textu.</a:t>
            </a:r>
          </a:p>
        </p:txBody>
      </p:sp>
      <p:sp>
        <p:nvSpPr>
          <p:cNvPr id="5" name="Zástupný symbol pro obsah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6" name="Zástupný symbol pro obsah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7" name="Zástupný symbol pro datum 6"/>
          <p:cNvSpPr>
            <a:spLocks noGrp="1"/>
          </p:cNvSpPr>
          <p:nvPr>
            <p:ph type="dt" sz="half" idx="10"/>
          </p:nvPr>
        </p:nvSpPr>
        <p:spPr/>
        <p:txBody>
          <a:bodyPr/>
          <a:lstStyle/>
          <a:p>
            <a:fld id="{18A2481B-5154-415F-B752-558547769AA3}" type="datetimeFigureOut">
              <a:rPr lang="cs-CZ" smtClean="0"/>
              <a:pPr/>
              <a:t>18.4.2014</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20264769-77EF-4CD0-90DE-F7D7F2D423C4}" type="slidenum">
              <a:rPr lang="cs-CZ" smtClean="0"/>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cs-CZ" smtClean="0"/>
              <a:t>Klepnutím lze upravit styl předlohy nadpisů.</a:t>
            </a:r>
            <a:endParaRPr kumimoji="0" lang="en-US"/>
          </a:p>
        </p:txBody>
      </p:sp>
      <p:sp>
        <p:nvSpPr>
          <p:cNvPr id="3" name="Zástupný symbol pro datum 2"/>
          <p:cNvSpPr>
            <a:spLocks noGrp="1"/>
          </p:cNvSpPr>
          <p:nvPr>
            <p:ph type="dt" sz="half" idx="10"/>
          </p:nvPr>
        </p:nvSpPr>
        <p:spPr/>
        <p:txBody>
          <a:bodyPr/>
          <a:lstStyle/>
          <a:p>
            <a:fld id="{18A2481B-5154-415F-B752-558547769AA3}" type="datetimeFigureOut">
              <a:rPr lang="cs-CZ" smtClean="0"/>
              <a:pPr/>
              <a:t>18.4.2014</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20264769-77EF-4CD0-90DE-F7D7F2D423C4}"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18A2481B-5154-415F-B752-558547769AA3}" type="datetimeFigureOut">
              <a:rPr lang="cs-CZ" smtClean="0"/>
              <a:pPr/>
              <a:t>18.4.2014</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20264769-77EF-4CD0-90DE-F7D7F2D423C4}"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cs-CZ" smtClean="0"/>
              <a:t>Klepnutím lze upravit styl předlohy nadpisů.</a:t>
            </a:r>
            <a:endParaRPr kumimoji="0" lang="en-US"/>
          </a:p>
        </p:txBody>
      </p:sp>
      <p:sp>
        <p:nvSpPr>
          <p:cNvPr id="3" name="Zástupný symbol pro text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cs-CZ" smtClean="0"/>
              <a:t>Klepnutím lze upravit styly předlohy textu.</a:t>
            </a:r>
          </a:p>
        </p:txBody>
      </p:sp>
      <p:sp>
        <p:nvSpPr>
          <p:cNvPr id="4" name="Zástupný symbol pro obsah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p>
            <a:fld id="{18A2481B-5154-415F-B752-558547769AA3}" type="datetimeFigureOut">
              <a:rPr lang="cs-CZ" smtClean="0"/>
              <a:pPr/>
              <a:t>18.4.2014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20264769-77EF-4CD0-90DE-F7D7F2D423C4}"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9" name="Obdélník s odříznutým a zakulaceným jedním rohem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Pravoúhlý trojúhelník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Nadpis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cs-CZ" smtClean="0"/>
              <a:t>Klepnutím lze upravit styl předlohy nadpisů.</a:t>
            </a:r>
            <a:endParaRPr kumimoji="0" lang="en-US"/>
          </a:p>
        </p:txBody>
      </p:sp>
      <p:sp>
        <p:nvSpPr>
          <p:cNvPr id="4" name="Zástupný symbol pro text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cs-CZ" smtClean="0"/>
              <a:t>Klepnutím lze upravit styly předlohy textu.</a:t>
            </a:r>
          </a:p>
        </p:txBody>
      </p:sp>
      <p:sp>
        <p:nvSpPr>
          <p:cNvPr id="5" name="Zástupný symbol pro datum 4"/>
          <p:cNvSpPr>
            <a:spLocks noGrp="1"/>
          </p:cNvSpPr>
          <p:nvPr>
            <p:ph type="dt" sz="half" idx="10"/>
          </p:nvPr>
        </p:nvSpPr>
        <p:spPr/>
        <p:txBody>
          <a:bodyPr/>
          <a:lstStyle/>
          <a:p>
            <a:fld id="{18A2481B-5154-415F-B752-558547769AA3}" type="datetimeFigureOut">
              <a:rPr lang="cs-CZ" smtClean="0"/>
              <a:pPr/>
              <a:t>18.4.2014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a:xfrm>
            <a:off x="8077200" y="6356350"/>
            <a:ext cx="609600" cy="365125"/>
          </a:xfrm>
        </p:spPr>
        <p:txBody>
          <a:bodyPr/>
          <a:lstStyle/>
          <a:p>
            <a:fld id="{20264769-77EF-4CD0-90DE-F7D7F2D423C4}" type="slidenum">
              <a:rPr lang="cs-CZ" smtClean="0"/>
              <a:pPr/>
              <a:t>‹#›</a:t>
            </a:fld>
            <a:endParaRPr lang="cs-CZ"/>
          </a:p>
        </p:txBody>
      </p:sp>
      <p:sp>
        <p:nvSpPr>
          <p:cNvPr id="3" name="Zástupný symbol pro obrázek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cs-CZ" smtClean="0"/>
              <a:t>Klepnutím na ikonu přidáte obrázek.</a:t>
            </a:r>
            <a:endParaRPr kumimoji="0" lang="en-US" dirty="0"/>
          </a:p>
        </p:txBody>
      </p:sp>
      <p:sp>
        <p:nvSpPr>
          <p:cNvPr id="10" name="Volný tvar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Volný tvar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p:txBody>
          <a:bodyPr vert="eaVer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18A2481B-5154-415F-B752-558547769AA3}" type="datetimeFigureOut">
              <a:rPr lang="cs-CZ" smtClean="0"/>
              <a:pPr/>
              <a:t>18.4.2014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20264769-77EF-4CD0-90DE-F7D7F2D423C4}"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914401"/>
            <a:ext cx="2057400" cy="5211763"/>
          </a:xfrm>
        </p:spPr>
        <p:txBody>
          <a:bodyPr vert="eaVert"/>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a:xfrm>
            <a:off x="457200" y="914401"/>
            <a:ext cx="6019800" cy="5211763"/>
          </a:xfrm>
        </p:spPr>
        <p:txBody>
          <a:bodyPr vert="eaVer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18A2481B-5154-415F-B752-558547769AA3}" type="datetimeFigureOut">
              <a:rPr lang="cs-CZ" smtClean="0"/>
              <a:pPr/>
              <a:t>18.4.2014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20264769-77EF-4CD0-90DE-F7D7F2D423C4}"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Volný tvar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Volný tvar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Zástupný symbol pro nadpis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cs-CZ" smtClean="0"/>
              <a:t>Klepnutím lze upravit styl předlohy nadpisů.</a:t>
            </a:r>
            <a:endParaRPr kumimoji="0" lang="en-US"/>
          </a:p>
        </p:txBody>
      </p:sp>
      <p:sp>
        <p:nvSpPr>
          <p:cNvPr id="30" name="Zástupný symbol pro text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cs-CZ" smtClean="0"/>
              <a:t>Klepnutím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10" name="Zástupný symbol pro datum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18A2481B-5154-415F-B752-558547769AA3}" type="datetimeFigureOut">
              <a:rPr lang="cs-CZ" smtClean="0"/>
              <a:pPr/>
              <a:t>18.4.2014</a:t>
            </a:fld>
            <a:endParaRPr lang="cs-CZ"/>
          </a:p>
        </p:txBody>
      </p:sp>
      <p:sp>
        <p:nvSpPr>
          <p:cNvPr id="22" name="Zástupný symbol pro zápatí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cs-CZ"/>
          </a:p>
        </p:txBody>
      </p:sp>
      <p:sp>
        <p:nvSpPr>
          <p:cNvPr id="18" name="Zástupný symbol pro číslo snímku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20264769-77EF-4CD0-90DE-F7D7F2D423C4}" type="slidenum">
              <a:rPr lang="cs-CZ" smtClean="0"/>
              <a:pPr/>
              <a:t>‹#›</a:t>
            </a:fld>
            <a:endParaRPr lang="cs-CZ"/>
          </a:p>
        </p:txBody>
      </p:sp>
      <p:grpSp>
        <p:nvGrpSpPr>
          <p:cNvPr id="2" name="Skupina 1"/>
          <p:cNvGrpSpPr/>
          <p:nvPr/>
        </p:nvGrpSpPr>
        <p:grpSpPr>
          <a:xfrm>
            <a:off x="-19017" y="202408"/>
            <a:ext cx="9180548" cy="649224"/>
            <a:chOff x="-19045" y="216550"/>
            <a:chExt cx="9180548" cy="649224"/>
          </a:xfrm>
        </p:grpSpPr>
        <p:sp>
          <p:nvSpPr>
            <p:cNvPr id="12" name="Volný tvar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Volný tvar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Nadpis 1"/>
          <p:cNvSpPr>
            <a:spLocks noGrp="1"/>
          </p:cNvSpPr>
          <p:nvPr>
            <p:ph type="title"/>
          </p:nvPr>
        </p:nvSpPr>
        <p:spPr>
          <a:xfrm>
            <a:off x="457200" y="274638"/>
            <a:ext cx="8229600" cy="1511300"/>
          </a:xfrm>
          <a:ln>
            <a:solidFill>
              <a:schemeClr val="bg1"/>
            </a:solidFill>
          </a:ln>
        </p:spPr>
        <p:txBody>
          <a:bodyPr/>
          <a:lstStyle/>
          <a:p>
            <a:pPr eaLnBrk="1" hangingPunct="1"/>
            <a:endParaRPr lang="cs-CZ" smtClean="0"/>
          </a:p>
        </p:txBody>
      </p:sp>
      <p:pic>
        <p:nvPicPr>
          <p:cNvPr id="5123" name="Picture 2"/>
          <p:cNvPicPr>
            <a:picLocks noChangeAspect="1" noChangeArrowheads="1"/>
          </p:cNvPicPr>
          <p:nvPr/>
        </p:nvPicPr>
        <p:blipFill>
          <a:blip r:embed="rId3" cstate="print"/>
          <a:srcRect/>
          <a:stretch>
            <a:fillRect/>
          </a:stretch>
        </p:blipFill>
        <p:spPr bwMode="auto">
          <a:xfrm>
            <a:off x="1531938" y="260350"/>
            <a:ext cx="6081712" cy="1485900"/>
          </a:xfrm>
          <a:prstGeom prst="rect">
            <a:avLst/>
          </a:prstGeom>
          <a:solidFill>
            <a:srgbClr val="FFFFFF"/>
          </a:solidFill>
          <a:ln w="9525">
            <a:noFill/>
            <a:miter lim="800000"/>
            <a:headEnd/>
            <a:tailEnd/>
          </a:ln>
        </p:spPr>
      </p:pic>
      <p:graphicFrame>
        <p:nvGraphicFramePr>
          <p:cNvPr id="10" name="Tabulka 9"/>
          <p:cNvGraphicFramePr>
            <a:graphicFrameLocks noGrp="1"/>
          </p:cNvGraphicFramePr>
          <p:nvPr/>
        </p:nvGraphicFramePr>
        <p:xfrm>
          <a:off x="1258888" y="2133600"/>
          <a:ext cx="6697662" cy="4250820"/>
        </p:xfrm>
        <a:graphic>
          <a:graphicData uri="http://schemas.openxmlformats.org/drawingml/2006/table">
            <a:tbl>
              <a:tblPr/>
              <a:tblGrid>
                <a:gridCol w="2462212"/>
                <a:gridCol w="4235450"/>
              </a:tblGrid>
              <a:tr h="647700">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dirty="0" smtClean="0">
                          <a:ln>
                            <a:noFill/>
                          </a:ln>
                          <a:solidFill>
                            <a:srgbClr val="000000"/>
                          </a:solidFill>
                          <a:effectLst/>
                          <a:latin typeface="Arial" pitchFamily="34" charset="0"/>
                          <a:cs typeface="Times New Roman" pitchFamily="18" charset="0"/>
                        </a:rPr>
                        <a:t>Název školy</a:t>
                      </a:r>
                      <a:endParaRPr kumimoji="0" lang="cs-CZ" sz="11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txBody>
                  <a:tcPr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dirty="0" smtClean="0">
                          <a:ln>
                            <a:noFill/>
                          </a:ln>
                          <a:solidFill>
                            <a:srgbClr val="000000"/>
                          </a:solidFill>
                          <a:effectLst/>
                          <a:latin typeface="Arial" pitchFamily="34" charset="0"/>
                          <a:cs typeface="Times New Roman" pitchFamily="18" charset="0"/>
                        </a:rPr>
                        <a:t>Gymnázium, střední odborná škola, střední odborné učiliště a vyšší odborná škola, Hořice</a:t>
                      </a:r>
                      <a:endParaRPr kumimoji="0" lang="cs-CZ" sz="11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32000">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dirty="0" smtClean="0">
                          <a:ln>
                            <a:noFill/>
                          </a:ln>
                          <a:solidFill>
                            <a:srgbClr val="000000"/>
                          </a:solidFill>
                          <a:effectLst/>
                          <a:latin typeface="Arial" pitchFamily="34" charset="0"/>
                          <a:cs typeface="Times New Roman" pitchFamily="18" charset="0"/>
                        </a:rPr>
                        <a:t>Číslo projektu</a:t>
                      </a:r>
                      <a:endParaRPr kumimoji="0" lang="cs-CZ" sz="11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txBody>
                  <a:tcPr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400" b="0" i="0" u="none" strike="noStrike" cap="none" normalizeH="0" baseline="0" dirty="0" smtClean="0">
                          <a:ln>
                            <a:noFill/>
                          </a:ln>
                          <a:solidFill>
                            <a:schemeClr val="tx1"/>
                          </a:solidFill>
                          <a:effectLst/>
                          <a:latin typeface="Calibri" pitchFamily="34" charset="0"/>
                          <a:cs typeface="Times New Roman" pitchFamily="18" charset="0"/>
                        </a:rPr>
                        <a:t>CZ.1.07/1.5.00/34.0873</a:t>
                      </a:r>
                    </a:p>
                  </a:txBody>
                  <a:tcPr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32000">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dirty="0" smtClean="0">
                          <a:ln>
                            <a:noFill/>
                          </a:ln>
                          <a:solidFill>
                            <a:schemeClr val="tx1"/>
                          </a:solidFill>
                          <a:effectLst/>
                          <a:latin typeface="Arial" pitchFamily="34" charset="0"/>
                          <a:ea typeface="Calibri" pitchFamily="34" charset="0"/>
                          <a:cs typeface="Arial" pitchFamily="34" charset="0"/>
                        </a:rPr>
                        <a:t>Název materiálu</a:t>
                      </a:r>
                    </a:p>
                  </a:txBody>
                  <a:tcPr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0" u="none" strike="noStrike" cap="none" normalizeH="0" baseline="0" smtClean="0">
                          <a:ln>
                            <a:noFill/>
                          </a:ln>
                          <a:solidFill>
                            <a:schemeClr val="tx1"/>
                          </a:solidFill>
                          <a:effectLst/>
                          <a:latin typeface="Calibri" pitchFamily="34" charset="0"/>
                          <a:cs typeface="Times New Roman" pitchFamily="18" charset="0"/>
                        </a:rPr>
                        <a:t>VY_32_INOVACE_03.01.01</a:t>
                      </a:r>
                      <a:r>
                        <a:rPr kumimoji="0" lang="cs-CZ" sz="1600" b="0" i="0" u="none" strike="noStrike" cap="none" normalizeH="0" baseline="0" dirty="0" smtClean="0">
                          <a:ln>
                            <a:noFill/>
                          </a:ln>
                          <a:solidFill>
                            <a:schemeClr val="tx1"/>
                          </a:solidFill>
                          <a:effectLst/>
                          <a:latin typeface="Calibri" pitchFamily="34" charset="0"/>
                          <a:cs typeface="Times New Roman" pitchFamily="18" charset="0"/>
                        </a:rPr>
                        <a:t>, mléko</a:t>
                      </a:r>
                    </a:p>
                  </a:txBody>
                  <a:tcPr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32000">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dirty="0" smtClean="0">
                          <a:ln>
                            <a:noFill/>
                          </a:ln>
                          <a:solidFill>
                            <a:srgbClr val="000000"/>
                          </a:solidFill>
                          <a:effectLst/>
                          <a:latin typeface="Arial" pitchFamily="34" charset="0"/>
                          <a:cs typeface="Times New Roman" pitchFamily="18" charset="0"/>
                        </a:rPr>
                        <a:t>Autor</a:t>
                      </a:r>
                      <a:endParaRPr kumimoji="0" lang="cs-CZ" sz="11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txBody>
                  <a:tcPr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0" u="none" strike="noStrike" cap="none" normalizeH="0" baseline="0" dirty="0" smtClean="0">
                          <a:ln>
                            <a:noFill/>
                          </a:ln>
                          <a:solidFill>
                            <a:schemeClr val="tx1"/>
                          </a:solidFill>
                          <a:effectLst/>
                          <a:latin typeface="Calibri" pitchFamily="34" charset="0"/>
                          <a:cs typeface="Times New Roman" pitchFamily="18" charset="0"/>
                        </a:rPr>
                        <a:t>Ing. Blanka </a:t>
                      </a:r>
                      <a:r>
                        <a:rPr kumimoji="0" lang="cs-CZ" sz="1600" b="0" i="0" u="none" strike="noStrike" cap="none" normalizeH="0" baseline="0" dirty="0" err="1" smtClean="0">
                          <a:ln>
                            <a:noFill/>
                          </a:ln>
                          <a:solidFill>
                            <a:schemeClr val="tx1"/>
                          </a:solidFill>
                          <a:effectLst/>
                          <a:latin typeface="Calibri" pitchFamily="34" charset="0"/>
                          <a:cs typeface="Times New Roman" pitchFamily="18" charset="0"/>
                        </a:rPr>
                        <a:t>Kožíšková</a:t>
                      </a:r>
                      <a:endParaRPr kumimoji="0" lang="cs-CZ" sz="1600" b="0" i="0" u="none" strike="noStrike" cap="none" normalizeH="0" baseline="0" dirty="0" smtClean="0">
                        <a:ln>
                          <a:noFill/>
                        </a:ln>
                        <a:solidFill>
                          <a:schemeClr val="tx1"/>
                        </a:solidFill>
                        <a:effectLst/>
                        <a:latin typeface="Calibri" pitchFamily="34" charset="0"/>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32000">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dirty="0" smtClean="0">
                          <a:ln>
                            <a:noFill/>
                          </a:ln>
                          <a:solidFill>
                            <a:srgbClr val="000000"/>
                          </a:solidFill>
                          <a:effectLst/>
                          <a:latin typeface="Arial" pitchFamily="34" charset="0"/>
                          <a:cs typeface="Times New Roman" pitchFamily="18" charset="0"/>
                        </a:rPr>
                        <a:t>Tematická oblast</a:t>
                      </a:r>
                      <a:endParaRPr kumimoji="0" lang="cs-CZ" sz="11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txBody>
                  <a:tcPr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0" u="none" strike="noStrike" cap="none" normalizeH="0" baseline="0" dirty="0" smtClean="0">
                          <a:ln>
                            <a:noFill/>
                          </a:ln>
                          <a:solidFill>
                            <a:schemeClr val="tx1"/>
                          </a:solidFill>
                          <a:effectLst/>
                          <a:latin typeface="Calibri" pitchFamily="34" charset="0"/>
                          <a:cs typeface="Times New Roman" pitchFamily="18" charset="0"/>
                        </a:rPr>
                        <a:t>Zbožíznalství pro 2. ročník oboru prodavač</a:t>
                      </a:r>
                    </a:p>
                  </a:txBody>
                  <a:tcPr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32000">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dirty="0" smtClean="0">
                          <a:ln>
                            <a:noFill/>
                          </a:ln>
                          <a:solidFill>
                            <a:srgbClr val="000000"/>
                          </a:solidFill>
                          <a:effectLst/>
                          <a:latin typeface="Arial" pitchFamily="34" charset="0"/>
                          <a:cs typeface="Times New Roman" pitchFamily="18" charset="0"/>
                        </a:rPr>
                        <a:t>Ročník</a:t>
                      </a:r>
                      <a:endParaRPr kumimoji="0" lang="cs-CZ" sz="11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txBody>
                  <a:tcPr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0" u="none" strike="noStrike" cap="none" normalizeH="0" baseline="0" dirty="0" smtClean="0">
                          <a:ln>
                            <a:noFill/>
                          </a:ln>
                          <a:solidFill>
                            <a:schemeClr val="tx1"/>
                          </a:solidFill>
                          <a:effectLst/>
                          <a:latin typeface="Calibri" pitchFamily="34" charset="0"/>
                          <a:cs typeface="Times New Roman" pitchFamily="18" charset="0"/>
                        </a:rPr>
                        <a:t>2.ročník </a:t>
                      </a:r>
                    </a:p>
                  </a:txBody>
                  <a:tcPr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32000">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dirty="0" smtClean="0">
                          <a:ln>
                            <a:noFill/>
                          </a:ln>
                          <a:solidFill>
                            <a:srgbClr val="000000"/>
                          </a:solidFill>
                          <a:effectLst/>
                          <a:latin typeface="Arial" pitchFamily="34" charset="0"/>
                          <a:cs typeface="Times New Roman" pitchFamily="18" charset="0"/>
                        </a:rPr>
                        <a:t>Datum tvorby</a:t>
                      </a:r>
                      <a:endParaRPr kumimoji="0" lang="cs-CZ" sz="11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txBody>
                  <a:tcPr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0" u="none" strike="noStrike" cap="none" normalizeH="0" baseline="0" dirty="0" smtClean="0">
                          <a:ln>
                            <a:noFill/>
                          </a:ln>
                          <a:solidFill>
                            <a:schemeClr val="tx1"/>
                          </a:solidFill>
                          <a:effectLst/>
                          <a:latin typeface="Calibri" pitchFamily="34" charset="0"/>
                          <a:cs typeface="Times New Roman" pitchFamily="18" charset="0"/>
                        </a:rPr>
                        <a:t>Srpen 2013</a:t>
                      </a:r>
                    </a:p>
                  </a:txBody>
                  <a:tcPr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32000">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dirty="0" smtClean="0">
                          <a:ln>
                            <a:noFill/>
                          </a:ln>
                          <a:solidFill>
                            <a:srgbClr val="000000"/>
                          </a:solidFill>
                          <a:effectLst/>
                          <a:latin typeface="Arial" pitchFamily="34" charset="0"/>
                          <a:cs typeface="Times New Roman" pitchFamily="18" charset="0"/>
                        </a:rPr>
                        <a:t>Anotace</a:t>
                      </a:r>
                      <a:endParaRPr kumimoji="0" lang="cs-CZ" sz="11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txBody>
                  <a:tcPr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0" u="none" strike="noStrike" cap="none" normalizeH="0" baseline="0" dirty="0" smtClean="0">
                          <a:ln>
                            <a:noFill/>
                          </a:ln>
                          <a:solidFill>
                            <a:schemeClr val="tx1"/>
                          </a:solidFill>
                          <a:effectLst/>
                          <a:latin typeface="Calibri" pitchFamily="34" charset="0"/>
                          <a:cs typeface="Times New Roman" pitchFamily="18" charset="0"/>
                        </a:rPr>
                        <a:t>Materiál je určen k výuce předmětu Zbožíznalství učebního oboru Prodavač</a:t>
                      </a:r>
                    </a:p>
                  </a:txBody>
                  <a:tcPr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32000">
                <a:tc>
                  <a:txBody>
                    <a:bodyPr/>
                    <a:lstStyle/>
                    <a:p>
                      <a:pPr marL="0" marR="0" lvl="0" indent="0" algn="l" defTabSz="914400" rtl="0" eaLnBrk="1" fontAlgn="base" latinLnBrk="0" hangingPunct="1">
                        <a:lnSpc>
                          <a:spcPct val="115000"/>
                        </a:lnSpc>
                        <a:spcBef>
                          <a:spcPts val="338"/>
                        </a:spcBef>
                        <a:spcAft>
                          <a:spcPct val="0"/>
                        </a:spcAft>
                        <a:buClrTx/>
                        <a:buSzTx/>
                        <a:buFontTx/>
                        <a:buNone/>
                        <a:tabLst/>
                      </a:pPr>
                      <a:r>
                        <a:rPr kumimoji="0" lang="cs-CZ" sz="1400" b="0" i="0" u="none" strike="noStrike" cap="none" normalizeH="0" baseline="0" dirty="0" smtClean="0">
                          <a:ln>
                            <a:noFill/>
                          </a:ln>
                          <a:solidFill>
                            <a:srgbClr val="000000"/>
                          </a:solidFill>
                          <a:effectLst/>
                          <a:latin typeface="Arial" pitchFamily="34" charset="0"/>
                          <a:cs typeface="Times New Roman" pitchFamily="18" charset="0"/>
                        </a:rPr>
                        <a:t>Metodický pokyn</a:t>
                      </a:r>
                      <a:endParaRPr kumimoji="0" lang="cs-CZ" sz="11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txBody>
                  <a:tcPr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100" b="0" i="0" u="none" strike="noStrike" cap="none" normalizeH="0" baseline="0" dirty="0" smtClean="0">
                          <a:ln>
                            <a:noFill/>
                          </a:ln>
                          <a:solidFill>
                            <a:schemeClr val="tx1"/>
                          </a:solidFill>
                          <a:effectLst/>
                          <a:latin typeface="Calibri" pitchFamily="34" charset="0"/>
                          <a:cs typeface="Times New Roman" pitchFamily="18" charset="0"/>
                        </a:rPr>
                        <a:t>Materiál obsahuje výklad látky i otázky k opakování a procvičení.</a:t>
                      </a:r>
                    </a:p>
                  </a:txBody>
                  <a:tcPr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lstStyle/>
          <a:p>
            <a:pPr algn="ctr"/>
            <a:r>
              <a:rPr lang="cs-CZ" dirty="0" smtClean="0"/>
              <a:t>Anotace</a:t>
            </a:r>
            <a:endParaRPr lang="cs-CZ" dirty="0"/>
          </a:p>
        </p:txBody>
      </p:sp>
      <p:sp>
        <p:nvSpPr>
          <p:cNvPr id="3" name="Podnadpis 2"/>
          <p:cNvSpPr>
            <a:spLocks noGrp="1"/>
          </p:cNvSpPr>
          <p:nvPr>
            <p:ph type="subTitle" idx="1"/>
          </p:nvPr>
        </p:nvSpPr>
        <p:spPr/>
        <p:txBody>
          <a:bodyPr/>
          <a:lstStyle/>
          <a:p>
            <a:pPr algn="l"/>
            <a:r>
              <a:rPr lang="cs-CZ" dirty="0" smtClean="0"/>
              <a:t>Tento materiál je věnován mléku. Charakterizuje jeho složení, význam ve výživě, popisuje zpracování mléka a uvádí jeho tržní druhy.</a:t>
            </a:r>
            <a:endParaRPr lang="cs-CZ"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algn="ctr"/>
            <a:r>
              <a:rPr lang="cs-CZ" dirty="0" smtClean="0"/>
              <a:t>Charakteristika a složení mléka</a:t>
            </a:r>
            <a:endParaRPr lang="cs-CZ" dirty="0"/>
          </a:p>
        </p:txBody>
      </p:sp>
      <p:sp>
        <p:nvSpPr>
          <p:cNvPr id="3" name="Zástupný symbol pro obsah 2"/>
          <p:cNvSpPr>
            <a:spLocks noGrp="1"/>
          </p:cNvSpPr>
          <p:nvPr>
            <p:ph idx="1"/>
          </p:nvPr>
        </p:nvSpPr>
        <p:spPr/>
        <p:txBody>
          <a:bodyPr>
            <a:normAutofit fontScale="92500" lnSpcReduction="20000"/>
          </a:bodyPr>
          <a:lstStyle/>
          <a:p>
            <a:r>
              <a:rPr lang="cs-CZ" dirty="0" smtClean="0"/>
              <a:t>Mléko je tekutina vylučovaná mléčnými žlázami samic savců</a:t>
            </a:r>
          </a:p>
          <a:p>
            <a:r>
              <a:rPr lang="cs-CZ" u="sng" dirty="0" smtClean="0"/>
              <a:t>Složení mléka:</a:t>
            </a:r>
          </a:p>
          <a:p>
            <a:pPr>
              <a:buFont typeface="Wingdings" pitchFamily="2" charset="2"/>
              <a:buChar char="v"/>
            </a:pPr>
            <a:r>
              <a:rPr lang="cs-CZ" dirty="0" smtClean="0"/>
              <a:t>87,5% vody</a:t>
            </a:r>
          </a:p>
          <a:p>
            <a:pPr>
              <a:buFont typeface="Wingdings" pitchFamily="2" charset="2"/>
              <a:buChar char="v"/>
            </a:pPr>
            <a:r>
              <a:rPr lang="cs-CZ" dirty="0" smtClean="0"/>
              <a:t>3,8% tuku (ve formě emulze, tukové kuličky jsou lehčí než mléko, shlukují se na povrchu mléka, tvoří se smetana)</a:t>
            </a:r>
          </a:p>
          <a:p>
            <a:pPr>
              <a:buFont typeface="Wingdings" pitchFamily="2" charset="2"/>
              <a:buChar char="v"/>
            </a:pPr>
            <a:r>
              <a:rPr lang="cs-CZ" dirty="0" smtClean="0"/>
              <a:t>3,3% bílkovin (nejdůležitější mléčnou bílkovinou je </a:t>
            </a:r>
            <a:r>
              <a:rPr lang="cs-CZ" u="sng" dirty="0" smtClean="0"/>
              <a:t>kasein</a:t>
            </a:r>
            <a:r>
              <a:rPr lang="cs-CZ" dirty="0" smtClean="0"/>
              <a:t>, jehož srážení je základem při výrobě tvarohu a sýrů)</a:t>
            </a:r>
          </a:p>
          <a:p>
            <a:pPr>
              <a:buFont typeface="Wingdings" pitchFamily="2" charset="2"/>
              <a:buChar char="v"/>
            </a:pPr>
            <a:r>
              <a:rPr lang="cs-CZ" dirty="0" smtClean="0"/>
              <a:t>4,7% laktózy (mléčný cukr – je živnou látkou pro bakterie mléčného kvašení)</a:t>
            </a:r>
          </a:p>
          <a:p>
            <a:pPr>
              <a:buFont typeface="Wingdings" pitchFamily="2" charset="2"/>
              <a:buChar char="v"/>
            </a:pPr>
            <a:r>
              <a:rPr lang="cs-CZ" dirty="0" smtClean="0"/>
              <a:t>0,7% minerálních látek (hl. vápník a fosfor)</a:t>
            </a:r>
          </a:p>
          <a:p>
            <a:pPr>
              <a:buFont typeface="Wingdings" pitchFamily="2" charset="2"/>
              <a:buChar char="v"/>
            </a:pPr>
            <a:r>
              <a:rPr lang="cs-CZ" dirty="0" smtClean="0"/>
              <a:t>Vitaminy (především vitamin A, vitaminy </a:t>
            </a:r>
            <a:r>
              <a:rPr lang="cs-CZ" dirty="0" err="1" smtClean="0"/>
              <a:t>sk</a:t>
            </a:r>
            <a:r>
              <a:rPr lang="cs-CZ" dirty="0" smtClean="0"/>
              <a:t>. B)</a:t>
            </a:r>
            <a:endParaRPr lang="cs-CZ"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algn="ctr"/>
            <a:r>
              <a:rPr lang="cs-CZ" dirty="0" smtClean="0"/>
              <a:t>Mikroorganismy v mléce</a:t>
            </a:r>
            <a:endParaRPr lang="cs-CZ" dirty="0"/>
          </a:p>
        </p:txBody>
      </p:sp>
      <p:sp>
        <p:nvSpPr>
          <p:cNvPr id="3" name="Zástupný symbol pro obsah 2"/>
          <p:cNvSpPr>
            <a:spLocks noGrp="1"/>
          </p:cNvSpPr>
          <p:nvPr>
            <p:ph idx="1"/>
          </p:nvPr>
        </p:nvSpPr>
        <p:spPr/>
        <p:txBody>
          <a:bodyPr>
            <a:normAutofit fontScale="92500"/>
          </a:bodyPr>
          <a:lstStyle/>
          <a:p>
            <a:r>
              <a:rPr lang="cs-CZ" dirty="0" smtClean="0"/>
              <a:t>Mléko je živným prostředím pro mikroorganismy, které mohou mléko různě měnit (např. zkvašovat). Některé mikroorganismy mohou mléko znehodnocovat (zkyslé mléko), jiné se ale využívají při výrobě mléčných výrobků (zakysané mléčné výrobky, tvaroh, sýry).</a:t>
            </a:r>
          </a:p>
          <a:p>
            <a:r>
              <a:rPr lang="cs-CZ" dirty="0" smtClean="0"/>
              <a:t>Mikroflóru mléka tvoří především bakterie, ojediněle se vyskytují kvasinky, v mléce od nemocných dojnic i viry. Odstranění škodlivých mikroorganismů a zárodků nakažlivých nemocí je cílem </a:t>
            </a:r>
            <a:r>
              <a:rPr lang="cs-CZ" u="sng" dirty="0" smtClean="0"/>
              <a:t>tepelného ošetření mléka.</a:t>
            </a:r>
            <a:r>
              <a:rPr lang="cs-CZ" dirty="0" smtClean="0"/>
              <a:t> Důležitá je také veterinární kontrola jak v zemědělské výrobě, tak v mlékárenském průmyslu.</a:t>
            </a:r>
            <a:endParaRPr lang="cs-CZ"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algn="ctr"/>
            <a:r>
              <a:rPr lang="cs-CZ" dirty="0" smtClean="0"/>
              <a:t>Zpracování mléka</a:t>
            </a:r>
            <a:endParaRPr lang="cs-CZ" dirty="0"/>
          </a:p>
        </p:txBody>
      </p:sp>
      <p:sp>
        <p:nvSpPr>
          <p:cNvPr id="3" name="Zástupný symbol pro obsah 2"/>
          <p:cNvSpPr>
            <a:spLocks noGrp="1"/>
          </p:cNvSpPr>
          <p:nvPr>
            <p:ph idx="1"/>
          </p:nvPr>
        </p:nvSpPr>
        <p:spPr/>
        <p:txBody>
          <a:bodyPr>
            <a:normAutofit fontScale="85000" lnSpcReduction="10000"/>
          </a:bodyPr>
          <a:lstStyle/>
          <a:p>
            <a:r>
              <a:rPr lang="cs-CZ" dirty="0" smtClean="0"/>
              <a:t>Mléko se získává dojením, hned po něm se filtruje a chladí.</a:t>
            </a:r>
          </a:p>
          <a:p>
            <a:r>
              <a:rPr lang="cs-CZ" dirty="0" smtClean="0"/>
              <a:t>Další operací je </a:t>
            </a:r>
            <a:r>
              <a:rPr lang="cs-CZ" u="sng" dirty="0" smtClean="0"/>
              <a:t>odstřeďování,</a:t>
            </a:r>
            <a:r>
              <a:rPr lang="cs-CZ" dirty="0" smtClean="0"/>
              <a:t> při kterém se odděluje smetana.</a:t>
            </a:r>
          </a:p>
          <a:p>
            <a:r>
              <a:rPr lang="cs-CZ" dirty="0" smtClean="0"/>
              <a:t>Následuje </a:t>
            </a:r>
            <a:r>
              <a:rPr lang="cs-CZ" u="sng" dirty="0" smtClean="0"/>
              <a:t>homogenizace</a:t>
            </a:r>
            <a:r>
              <a:rPr lang="cs-CZ" dirty="0" smtClean="0"/>
              <a:t> mléka – tj. zmenšení tukových kuliček proto, aby se neusazovaly na povrchu mléka.</a:t>
            </a:r>
          </a:p>
          <a:p>
            <a:r>
              <a:rPr lang="cs-CZ" dirty="0" smtClean="0"/>
              <a:t>Důležitou fází výroby je </a:t>
            </a:r>
            <a:r>
              <a:rPr lang="cs-CZ" u="sng" dirty="0" smtClean="0"/>
              <a:t>tepelné ošetření mléka</a:t>
            </a:r>
            <a:r>
              <a:rPr lang="cs-CZ" dirty="0" smtClean="0"/>
              <a:t> – jeho cílem je zničit škodlivé mikroorganismy a prodloužit tak trvanlivost mléka. Provádí se:</a:t>
            </a:r>
          </a:p>
          <a:p>
            <a:pPr>
              <a:buFont typeface="Wingdings" pitchFamily="2" charset="2"/>
              <a:buChar char="v"/>
            </a:pPr>
            <a:r>
              <a:rPr lang="cs-CZ" dirty="0" smtClean="0"/>
              <a:t>Pasterizace = záhřev na teplotu pod 100°C</a:t>
            </a:r>
          </a:p>
          <a:p>
            <a:pPr>
              <a:buFont typeface="Wingdings" pitchFamily="2" charset="2"/>
              <a:buChar char="v"/>
            </a:pPr>
            <a:r>
              <a:rPr lang="cs-CZ" dirty="0" err="1" smtClean="0"/>
              <a:t>Uperizace</a:t>
            </a:r>
            <a:r>
              <a:rPr lang="cs-CZ" dirty="0" smtClean="0"/>
              <a:t> = záhřev na 130 – 150°C (na dobu 2-8 sekund)</a:t>
            </a:r>
          </a:p>
          <a:p>
            <a:pPr>
              <a:buNone/>
            </a:pPr>
            <a:r>
              <a:rPr lang="cs-CZ" dirty="0" smtClean="0"/>
              <a:t>    Po tepelném ošetření se mléko zchlazuje.</a:t>
            </a:r>
          </a:p>
          <a:p>
            <a:pPr>
              <a:buNone/>
            </a:pPr>
            <a:r>
              <a:rPr lang="cs-CZ" dirty="0" smtClean="0"/>
              <a:t>    Poslední výrobní operací je </a:t>
            </a:r>
            <a:r>
              <a:rPr lang="cs-CZ" u="sng" dirty="0" smtClean="0"/>
              <a:t>úprava tuku v mléce </a:t>
            </a:r>
            <a:r>
              <a:rPr lang="cs-CZ" dirty="0" smtClean="0"/>
              <a:t>– smíchává se odstředěné mléko s plnotučným, případně smetanou.</a:t>
            </a:r>
            <a:endParaRPr lang="cs-CZ"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algn="ctr"/>
            <a:r>
              <a:rPr lang="cs-CZ" dirty="0" smtClean="0"/>
              <a:t>Tržní druhy mléka</a:t>
            </a:r>
            <a:endParaRPr lang="cs-CZ" dirty="0"/>
          </a:p>
        </p:txBody>
      </p:sp>
      <p:sp>
        <p:nvSpPr>
          <p:cNvPr id="3" name="Zástupný symbol pro obsah 2"/>
          <p:cNvSpPr>
            <a:spLocks noGrp="1"/>
          </p:cNvSpPr>
          <p:nvPr>
            <p:ph idx="1"/>
          </p:nvPr>
        </p:nvSpPr>
        <p:spPr/>
        <p:txBody>
          <a:bodyPr/>
          <a:lstStyle/>
          <a:p>
            <a:pPr marL="514350" indent="-514350">
              <a:buAutoNum type="alphaLcParenR"/>
            </a:pPr>
            <a:r>
              <a:rPr lang="cs-CZ" dirty="0" smtClean="0"/>
              <a:t>Podle původu – kravské a kozí</a:t>
            </a:r>
          </a:p>
          <a:p>
            <a:pPr marL="514350" indent="-514350">
              <a:buAutoNum type="alphaLcParenR"/>
            </a:pPr>
            <a:r>
              <a:rPr lang="cs-CZ" dirty="0" smtClean="0"/>
              <a:t>Podle způsobu tepelného ošetření – pasterizované (trvanlivost několik dní) a </a:t>
            </a:r>
            <a:r>
              <a:rPr lang="cs-CZ" dirty="0" err="1" smtClean="0"/>
              <a:t>uperizované</a:t>
            </a:r>
            <a:r>
              <a:rPr lang="cs-CZ" dirty="0" smtClean="0"/>
              <a:t> (UHT – trvanlivost až půl roku)</a:t>
            </a:r>
          </a:p>
          <a:p>
            <a:pPr marL="514350" indent="-514350">
              <a:buAutoNum type="alphaLcParenR"/>
            </a:pPr>
            <a:r>
              <a:rPr lang="cs-CZ" dirty="0" smtClean="0"/>
              <a:t>Podle obsahu tuku – odtučněné (max. 0,15% tuku), nízkotučné (min. 1%), polotučné (okolo 2%), plnotučné (3,5%) a selské (3,8%)</a:t>
            </a:r>
          </a:p>
          <a:p>
            <a:pPr marL="514350" indent="-514350">
              <a:buAutoNum type="alphaLcParenR"/>
            </a:pPr>
            <a:r>
              <a:rPr lang="cs-CZ" dirty="0" smtClean="0"/>
              <a:t>Podle homogenizace – homogenizované a nehomogenizované</a:t>
            </a:r>
          </a:p>
          <a:p>
            <a:pPr marL="514350" indent="-514350">
              <a:buNone/>
            </a:pPr>
            <a:r>
              <a:rPr lang="cs-CZ" dirty="0" smtClean="0"/>
              <a:t>                               </a:t>
            </a:r>
            <a:endParaRPr lang="cs-CZ"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algn="ctr"/>
            <a:r>
              <a:rPr lang="cs-CZ" dirty="0" smtClean="0"/>
              <a:t>Balení a skladování mléka</a:t>
            </a:r>
            <a:endParaRPr lang="cs-CZ" dirty="0"/>
          </a:p>
        </p:txBody>
      </p:sp>
      <p:sp>
        <p:nvSpPr>
          <p:cNvPr id="3" name="Zástupný symbol pro obsah 2"/>
          <p:cNvSpPr>
            <a:spLocks noGrp="1"/>
          </p:cNvSpPr>
          <p:nvPr>
            <p:ph idx="1"/>
          </p:nvPr>
        </p:nvSpPr>
        <p:spPr/>
        <p:txBody>
          <a:bodyPr/>
          <a:lstStyle/>
          <a:p>
            <a:r>
              <a:rPr lang="cs-CZ" dirty="0" smtClean="0"/>
              <a:t>Mléko se balí obvykle po 1 litru, v prodeji i ½ l balení. Nejčastěji do plastových lahví a skládaček z kombinovaných obalových materiálů, někdy do polyetylenových sáčků a skleněných lahví.</a:t>
            </a:r>
          </a:p>
          <a:p>
            <a:r>
              <a:rPr lang="cs-CZ" dirty="0" smtClean="0"/>
              <a:t>Mléko se skladuje odděleně od ostatního zboží. Pasterizované (čerstvé) při teplotě 1 až 8°C, trvanlivé od 1 do 20°C.</a:t>
            </a:r>
          </a:p>
          <a:p>
            <a:r>
              <a:rPr lang="cs-CZ" dirty="0" smtClean="0"/>
              <a:t>Mráz mléku škodí.</a:t>
            </a:r>
          </a:p>
          <a:p>
            <a:r>
              <a:rPr lang="cs-CZ" dirty="0" smtClean="0"/>
              <a:t>Chránit před přímým slunečním zářením a před znečištěním.</a:t>
            </a:r>
            <a:endParaRPr lang="cs-CZ"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algn="ctr"/>
            <a:r>
              <a:rPr lang="cs-CZ" dirty="0" smtClean="0"/>
              <a:t>Otázky k opakování</a:t>
            </a:r>
            <a:endParaRPr lang="cs-CZ" dirty="0"/>
          </a:p>
        </p:txBody>
      </p:sp>
      <p:sp>
        <p:nvSpPr>
          <p:cNvPr id="3" name="Zástupný symbol pro obsah 2"/>
          <p:cNvSpPr>
            <a:spLocks noGrp="1"/>
          </p:cNvSpPr>
          <p:nvPr>
            <p:ph idx="1"/>
          </p:nvPr>
        </p:nvSpPr>
        <p:spPr/>
        <p:txBody>
          <a:bodyPr>
            <a:normAutofit lnSpcReduction="10000"/>
          </a:bodyPr>
          <a:lstStyle/>
          <a:p>
            <a:r>
              <a:rPr lang="cs-CZ" dirty="0" smtClean="0"/>
              <a:t>1) Co je to mléko?</a:t>
            </a:r>
          </a:p>
          <a:p>
            <a:r>
              <a:rPr lang="cs-CZ" dirty="0" smtClean="0"/>
              <a:t>2) Charakterizujte složení mléka.</a:t>
            </a:r>
          </a:p>
          <a:p>
            <a:r>
              <a:rPr lang="cs-CZ" dirty="0" smtClean="0"/>
              <a:t>3) Jaké mikroorganismy může mléko obsahovat? Jsou všechny škodlivé? Pokud ne, k čemu se využívají?</a:t>
            </a:r>
          </a:p>
          <a:p>
            <a:r>
              <a:rPr lang="cs-CZ" dirty="0" smtClean="0"/>
              <a:t>4) Co je to homogenizace? Proč se provádí?</a:t>
            </a:r>
          </a:p>
          <a:p>
            <a:r>
              <a:rPr lang="cs-CZ" dirty="0" smtClean="0"/>
              <a:t>5) Jakými dvěma způsoby se provádí tepelné ošetření mléka?</a:t>
            </a:r>
          </a:p>
          <a:p>
            <a:r>
              <a:rPr lang="cs-CZ" dirty="0" smtClean="0"/>
              <a:t>6) Rozdělte mléko podle obsahu tuku.</a:t>
            </a:r>
          </a:p>
          <a:p>
            <a:r>
              <a:rPr lang="cs-CZ" dirty="0" smtClean="0"/>
              <a:t>7) Vyberte si ještě jiné hledisko pro dělení mléka.</a:t>
            </a:r>
          </a:p>
          <a:p>
            <a:r>
              <a:rPr lang="cs-CZ" dirty="0" smtClean="0"/>
              <a:t>8) Uveďte zásady pro správné skladování mléka.</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algn="ctr"/>
            <a:r>
              <a:rPr lang="cs-CZ" dirty="0" smtClean="0"/>
              <a:t>Použité zdroje</a:t>
            </a:r>
            <a:endParaRPr lang="cs-CZ" dirty="0"/>
          </a:p>
        </p:txBody>
      </p:sp>
      <p:sp>
        <p:nvSpPr>
          <p:cNvPr id="3" name="Zástupný symbol pro obsah 2"/>
          <p:cNvSpPr>
            <a:spLocks noGrp="1"/>
          </p:cNvSpPr>
          <p:nvPr>
            <p:ph idx="1"/>
          </p:nvPr>
        </p:nvSpPr>
        <p:spPr/>
        <p:txBody>
          <a:bodyPr/>
          <a:lstStyle/>
          <a:p>
            <a:r>
              <a:rPr lang="cs-CZ" dirty="0" smtClean="0"/>
              <a:t>Josef </a:t>
            </a:r>
            <a:r>
              <a:rPr lang="cs-CZ" dirty="0" err="1" smtClean="0"/>
              <a:t>Kavina</a:t>
            </a:r>
            <a:r>
              <a:rPr lang="cs-CZ" dirty="0" smtClean="0"/>
              <a:t> – Zbožíznalství potravinářského zboží pro 2. ročník středních odborných učilišť a integrovaných středních škol učebního oboru prodavač – prodavačka, zaměření pro potravinářské zboží a smíšené zboží, nakladatelství IQ 147  Praha, 1996</a:t>
            </a:r>
          </a:p>
          <a:p>
            <a:pPr>
              <a:buNone/>
            </a:pPr>
            <a:endParaRPr lang="cs-CZ"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ok">
  <a:themeElements>
    <a:clrScheme name="Tok">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Tok">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ok">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61</TotalTime>
  <Words>671</Words>
  <Application>Microsoft Office PowerPoint</Application>
  <PresentationFormat>Předvádění na obrazovce (4:3)</PresentationFormat>
  <Paragraphs>64</Paragraphs>
  <Slides>9</Slides>
  <Notes>1</Notes>
  <HiddenSlides>0</HiddenSlides>
  <MMClips>0</MMClips>
  <ScaleCrop>false</ScaleCrop>
  <HeadingPairs>
    <vt:vector size="4" baseType="variant">
      <vt:variant>
        <vt:lpstr>Motiv</vt:lpstr>
      </vt:variant>
      <vt:variant>
        <vt:i4>1</vt:i4>
      </vt:variant>
      <vt:variant>
        <vt:lpstr>Nadpisy snímků</vt:lpstr>
      </vt:variant>
      <vt:variant>
        <vt:i4>9</vt:i4>
      </vt:variant>
    </vt:vector>
  </HeadingPairs>
  <TitlesOfParts>
    <vt:vector size="10" baseType="lpstr">
      <vt:lpstr>Tok</vt:lpstr>
      <vt:lpstr>Snímek 1</vt:lpstr>
      <vt:lpstr>Anotace</vt:lpstr>
      <vt:lpstr>Charakteristika a složení mléka</vt:lpstr>
      <vt:lpstr>Mikroorganismy v mléce</vt:lpstr>
      <vt:lpstr>Zpracování mléka</vt:lpstr>
      <vt:lpstr>Tržní druhy mléka</vt:lpstr>
      <vt:lpstr>Balení a skladování mléka</vt:lpstr>
      <vt:lpstr>Otázky k opakování</vt:lpstr>
      <vt:lpstr>Použité zdroje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Snímek 1</dc:title>
  <dc:creator>Kožíškovi</dc:creator>
  <cp:lastModifiedBy>Kožíškovi</cp:lastModifiedBy>
  <cp:revision>23</cp:revision>
  <dcterms:created xsi:type="dcterms:W3CDTF">2013-08-19T09:12:05Z</dcterms:created>
  <dcterms:modified xsi:type="dcterms:W3CDTF">2014-04-18T17:32:00Z</dcterms:modified>
</cp:coreProperties>
</file>