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623D7-5C1B-4CC3-87EC-ED4E52519A0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7316FE-6A4B-44E9-B8E5-A94692CEA0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33F03F7-300C-4B2F-8436-986A03DD2B7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VY_32_INOVACE_03.01.03, srážení mléka a tvaroh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vysvětluje principy srážení mléka, rozdíly mezi nimi a dále je zaměřuje na tvaroh, jeho výrobu, druhy a tvarohové speciality.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Srážení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Srážení mléka je základem výroby tvarohů a sýrů. Principem srážení mléka je vysrážení mléčné bílkoviny kaseinu.</a:t>
            </a:r>
          </a:p>
          <a:p>
            <a:r>
              <a:rPr lang="cs-CZ" dirty="0" smtClean="0"/>
              <a:t>Mléko se sráží dvěma způsoby:</a:t>
            </a:r>
          </a:p>
          <a:p>
            <a:r>
              <a:rPr lang="cs-CZ" dirty="0" smtClean="0"/>
              <a:t>a) kyselinou mléčnou (tvoří se působením bakterií mléčného kvašení) – tzv. </a:t>
            </a:r>
            <a:r>
              <a:rPr lang="cs-CZ" u="sng" dirty="0" smtClean="0"/>
              <a:t>kyselé srážení </a:t>
            </a:r>
            <a:r>
              <a:rPr lang="cs-CZ" dirty="0" smtClean="0"/>
              <a:t>(vzniklá sraženina je měkká a málo soudržná) vzniká </a:t>
            </a:r>
            <a:r>
              <a:rPr lang="cs-CZ" u="sng" dirty="0" smtClean="0"/>
              <a:t>tvarohovina</a:t>
            </a:r>
            <a:endParaRPr lang="cs-CZ" dirty="0" smtClean="0"/>
          </a:p>
          <a:p>
            <a:r>
              <a:rPr lang="cs-CZ" dirty="0" smtClean="0"/>
              <a:t>b) syřidlem – tzv. </a:t>
            </a:r>
            <a:r>
              <a:rPr lang="cs-CZ" u="sng" dirty="0" smtClean="0"/>
              <a:t>sladké srážení</a:t>
            </a:r>
            <a:r>
              <a:rPr lang="cs-CZ" dirty="0" smtClean="0"/>
              <a:t> ( vzniklá sraženina je tuhá a pevná) – vzniká </a:t>
            </a:r>
            <a:r>
              <a:rPr lang="cs-CZ" u="sng" dirty="0" smtClean="0"/>
              <a:t>sýřenina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Tvaroh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lehce stravitelným zdrojem plnohodnotných mléčných bílkovin a také zdrojem důležitých vitaminů a minerálních látek.</a:t>
            </a:r>
          </a:p>
          <a:p>
            <a:r>
              <a:rPr lang="cs-CZ" dirty="0" smtClean="0"/>
              <a:t>Tvaroh se vyrábí z mléka buď kyselým nebo sladkým srážením. Vysrážená tvarohovina (při kyselém srážení) se zpracovává na tvrdý tvaroh, sýřenina (při sladkém srážení) na měkký tvaroh.</a:t>
            </a:r>
          </a:p>
          <a:p>
            <a:r>
              <a:rPr lang="cs-CZ" dirty="0" smtClean="0"/>
              <a:t>Tvarohovina či sýřenina se zbavuje syrovátky (odkapáním, lisováním) a tvaroh se balí. </a:t>
            </a:r>
          </a:p>
          <a:p>
            <a:r>
              <a:rPr lang="cs-CZ" dirty="0" smtClean="0"/>
              <a:t>Prodloužení trvanlivosti se dosahuje tzv. </a:t>
            </a:r>
            <a:r>
              <a:rPr lang="cs-CZ" dirty="0" err="1" smtClean="0"/>
              <a:t>termizací</a:t>
            </a:r>
            <a:r>
              <a:rPr lang="cs-CZ" dirty="0" smtClean="0"/>
              <a:t> – tj. </a:t>
            </a:r>
            <a:r>
              <a:rPr lang="cs-CZ" dirty="0" err="1" smtClean="0"/>
              <a:t>zahřátím</a:t>
            </a:r>
            <a:r>
              <a:rPr lang="cs-CZ" dirty="0" smtClean="0"/>
              <a:t> na 65˚C.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Tržní druhy tvarohu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podle trvanlivosti – tvaroh s krátkou trvanlivostí</a:t>
            </a:r>
          </a:p>
          <a:p>
            <a:pPr>
              <a:buNone/>
            </a:pPr>
            <a:r>
              <a:rPr lang="cs-CZ" dirty="0" smtClean="0"/>
              <a:t>                                          tvaroh s prodlouženou </a:t>
            </a:r>
            <a:r>
              <a:rPr lang="cs-CZ" dirty="0" err="1" smtClean="0"/>
              <a:t>trvanl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b) podle obsahu tuku – nízkotučný</a:t>
            </a:r>
          </a:p>
          <a:p>
            <a:pPr>
              <a:buNone/>
            </a:pPr>
            <a:r>
              <a:rPr lang="cs-CZ" dirty="0" smtClean="0"/>
              <a:t>                                             polotučný</a:t>
            </a:r>
          </a:p>
          <a:p>
            <a:pPr>
              <a:buNone/>
            </a:pPr>
            <a:r>
              <a:rPr lang="cs-CZ" dirty="0" smtClean="0"/>
              <a:t>                                             tučný</a:t>
            </a:r>
          </a:p>
          <a:p>
            <a:pPr>
              <a:buNone/>
            </a:pPr>
            <a:r>
              <a:rPr lang="cs-CZ" dirty="0" smtClean="0"/>
              <a:t>    c) podle konzistence – měkký (balený buď v kašírované hliníkové fólii nebo v plastových vaničkách)</a:t>
            </a:r>
          </a:p>
          <a:p>
            <a:pPr>
              <a:buNone/>
            </a:pPr>
            <a:r>
              <a:rPr lang="cs-CZ" dirty="0" smtClean="0"/>
              <a:t>                                           tvrdý (na strouhání)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Tvarohové speciality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směsi tvarohu a různých přísad (např. smetana, jogurt, cukr, ovoce, čokoláda, vanilka, ořechy, česnek, křen, kapie + potravinářská barviva a </a:t>
            </a:r>
            <a:r>
              <a:rPr lang="cs-CZ" dirty="0" err="1" smtClean="0"/>
              <a:t>aromata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Směs se homogenizuje a šlehá.</a:t>
            </a:r>
          </a:p>
          <a:p>
            <a:r>
              <a:rPr lang="cs-CZ" dirty="0" smtClean="0"/>
              <a:t>Trvanlivost lze prodloužit tzv. </a:t>
            </a:r>
            <a:r>
              <a:rPr lang="cs-CZ" dirty="0" err="1" smtClean="0"/>
              <a:t>termizací</a:t>
            </a:r>
            <a:r>
              <a:rPr lang="cs-CZ" dirty="0" smtClean="0"/>
              <a:t> (viz dříve)</a:t>
            </a:r>
          </a:p>
          <a:p>
            <a:r>
              <a:rPr lang="cs-CZ" dirty="0" smtClean="0"/>
              <a:t>Např. Pribináček, </a:t>
            </a:r>
            <a:r>
              <a:rPr lang="cs-CZ" dirty="0" err="1" smtClean="0"/>
              <a:t>Bobík</a:t>
            </a:r>
            <a:r>
              <a:rPr lang="cs-CZ" dirty="0" smtClean="0"/>
              <a:t>, </a:t>
            </a:r>
            <a:r>
              <a:rPr lang="cs-CZ" dirty="0" err="1" smtClean="0"/>
              <a:t>Termix</a:t>
            </a:r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Skladování tvarohu a tvarohových specialit:</a:t>
            </a:r>
            <a:r>
              <a:rPr lang="cs-CZ" dirty="0" smtClean="0"/>
              <a:t> při teplotě 2 až 10˚C, odděleně od výrazně páchnoucích látek.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Která živina v mléce se sráží při srážení mléka?</a:t>
            </a:r>
          </a:p>
          <a:p>
            <a:r>
              <a:rPr lang="cs-CZ" dirty="0" smtClean="0"/>
              <a:t>2) Uveďte a vysvětlete oba způsoby srážení mléka.</a:t>
            </a:r>
          </a:p>
          <a:p>
            <a:r>
              <a:rPr lang="cs-CZ" dirty="0" smtClean="0"/>
              <a:t>3) Vysvětlete význam tvarohu ve výživě.</a:t>
            </a:r>
          </a:p>
          <a:p>
            <a:r>
              <a:rPr lang="cs-CZ" dirty="0" smtClean="0"/>
              <a:t>4) Rozdělte tvarohy podle dvou různých hledisek.</a:t>
            </a:r>
          </a:p>
          <a:p>
            <a:r>
              <a:rPr lang="cs-CZ" dirty="0" smtClean="0"/>
              <a:t>5) Jaké přísady se k tvarohu přidávají při výrobě tzv. tvarohových specialit?</a:t>
            </a:r>
          </a:p>
          <a:p>
            <a:r>
              <a:rPr lang="cs-CZ" dirty="0" smtClean="0"/>
              <a:t>6) Uveďte dva příklady těchto tvarohových specialit.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</TotalTime>
  <Words>496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Srážení mléka</vt:lpstr>
      <vt:lpstr>Tvaroh</vt:lpstr>
      <vt:lpstr>Tržní druhy tvarohu</vt:lpstr>
      <vt:lpstr>Tvarohové speciality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2013-08-19T12:04:06Z</dcterms:created>
  <dcterms:modified xsi:type="dcterms:W3CDTF">2014-04-18T17:33:06Z</dcterms:modified>
</cp:coreProperties>
</file>